
<file path=[Content_Types].xml><?xml version="1.0" encoding="utf-8"?>
<Types xmlns="http://schemas.openxmlformats.org/package/2006/content-types">
  <Default Extension="emf" ContentType="image/x-emf"/>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slides/slide466.xml" ContentType="application/vnd.openxmlformats-officedocument.presentationml.slide+xml"/>
  <Override PartName="/ppt/slides/slide467.xml" ContentType="application/vnd.openxmlformats-officedocument.presentationml.slide+xml"/>
  <Override PartName="/ppt/slides/slide468.xml" ContentType="application/vnd.openxmlformats-officedocument.presentationml.slide+xml"/>
  <Override PartName="/ppt/slides/slide469.xml" ContentType="application/vnd.openxmlformats-officedocument.presentationml.slide+xml"/>
  <Override PartName="/ppt/slides/slide470.xml" ContentType="application/vnd.openxmlformats-officedocument.presentationml.slide+xml"/>
  <Override PartName="/ppt/slides/slide471.xml" ContentType="application/vnd.openxmlformats-officedocument.presentationml.slide+xml"/>
  <Override PartName="/ppt/slides/slide472.xml" ContentType="application/vnd.openxmlformats-officedocument.presentationml.slide+xml"/>
  <Override PartName="/ppt/slides/slide473.xml" ContentType="application/vnd.openxmlformats-officedocument.presentationml.slide+xml"/>
  <Override PartName="/ppt/slides/slide474.xml" ContentType="application/vnd.openxmlformats-officedocument.presentationml.slide+xml"/>
  <Override PartName="/ppt/slides/slide475.xml" ContentType="application/vnd.openxmlformats-officedocument.presentationml.slide+xml"/>
  <Override PartName="/ppt/slides/slide476.xml" ContentType="application/vnd.openxmlformats-officedocument.presentationml.slide+xml"/>
  <Override PartName="/ppt/slides/slide477.xml" ContentType="application/vnd.openxmlformats-officedocument.presentationml.slide+xml"/>
  <Override PartName="/ppt/slides/slide478.xml" ContentType="application/vnd.openxmlformats-officedocument.presentationml.slide+xml"/>
  <Override PartName="/ppt/slides/slide479.xml" ContentType="application/vnd.openxmlformats-officedocument.presentationml.slide+xml"/>
  <Override PartName="/ppt/slides/slide480.xml" ContentType="application/vnd.openxmlformats-officedocument.presentationml.slide+xml"/>
  <Override PartName="/ppt/slides/slide481.xml" ContentType="application/vnd.openxmlformats-officedocument.presentationml.slide+xml"/>
  <Override PartName="/ppt/slides/slide482.xml" ContentType="application/vnd.openxmlformats-officedocument.presentationml.slide+xml"/>
  <Override PartName="/ppt/slides/slide483.xml" ContentType="application/vnd.openxmlformats-officedocument.presentationml.slide+xml"/>
  <Override PartName="/ppt/slides/slide484.xml" ContentType="application/vnd.openxmlformats-officedocument.presentationml.slide+xml"/>
  <Override PartName="/ppt/slides/slide485.xml" ContentType="application/vnd.openxmlformats-officedocument.presentationml.slide+xml"/>
  <Override PartName="/ppt/slides/slide486.xml" ContentType="application/vnd.openxmlformats-officedocument.presentationml.slide+xml"/>
  <Override PartName="/ppt/slides/slide487.xml" ContentType="application/vnd.openxmlformats-officedocument.presentationml.slide+xml"/>
  <Override PartName="/ppt/slides/slide488.xml" ContentType="application/vnd.openxmlformats-officedocument.presentationml.slide+xml"/>
  <Override PartName="/ppt/slides/slide489.xml" ContentType="application/vnd.openxmlformats-officedocument.presentationml.slide+xml"/>
  <Override PartName="/ppt/slides/slide490.xml" ContentType="application/vnd.openxmlformats-officedocument.presentationml.slide+xml"/>
  <Override PartName="/ppt/slides/slide491.xml" ContentType="application/vnd.openxmlformats-officedocument.presentationml.slide+xml"/>
  <Override PartName="/ppt/slides/slide492.xml" ContentType="application/vnd.openxmlformats-officedocument.presentationml.slide+xml"/>
  <Override PartName="/ppt/slides/slide493.xml" ContentType="application/vnd.openxmlformats-officedocument.presentationml.slide+xml"/>
  <Override PartName="/ppt/slides/slide494.xml" ContentType="application/vnd.openxmlformats-officedocument.presentationml.slide+xml"/>
  <Override PartName="/ppt/slides/slide495.xml" ContentType="application/vnd.openxmlformats-officedocument.presentationml.slide+xml"/>
  <Override PartName="/ppt/slides/slide496.xml" ContentType="application/vnd.openxmlformats-officedocument.presentationml.slide+xml"/>
  <Override PartName="/ppt/slides/slide497.xml" ContentType="application/vnd.openxmlformats-officedocument.presentationml.slide+xml"/>
  <Override PartName="/ppt/slides/slide498.xml" ContentType="application/vnd.openxmlformats-officedocument.presentationml.slide+xml"/>
  <Override PartName="/ppt/slides/slide499.xml" ContentType="application/vnd.openxmlformats-officedocument.presentationml.slide+xml"/>
  <Override PartName="/ppt/slides/slide500.xml" ContentType="application/vnd.openxmlformats-officedocument.presentationml.slide+xml"/>
  <Override PartName="/ppt/slides/slide501.xml" ContentType="application/vnd.openxmlformats-officedocument.presentationml.slide+xml"/>
  <Override PartName="/ppt/slides/slide502.xml" ContentType="application/vnd.openxmlformats-officedocument.presentationml.slide+xml"/>
  <Override PartName="/ppt/slides/slide503.xml" ContentType="application/vnd.openxmlformats-officedocument.presentationml.slide+xml"/>
  <Override PartName="/ppt/slides/slide504.xml" ContentType="application/vnd.openxmlformats-officedocument.presentationml.slide+xml"/>
  <Override PartName="/ppt/slides/slide505.xml" ContentType="application/vnd.openxmlformats-officedocument.presentationml.slide+xml"/>
  <Override PartName="/ppt/slides/slide506.xml" ContentType="application/vnd.openxmlformats-officedocument.presentationml.slide+xml"/>
  <Override PartName="/ppt/slides/slide507.xml" ContentType="application/vnd.openxmlformats-officedocument.presentationml.slide+xml"/>
  <Override PartName="/ppt/slides/slide508.xml" ContentType="application/vnd.openxmlformats-officedocument.presentationml.slide+xml"/>
  <Override PartName="/ppt/slides/slide509.xml" ContentType="application/vnd.openxmlformats-officedocument.presentationml.slide+xml"/>
  <Override PartName="/ppt/slides/slide510.xml" ContentType="application/vnd.openxmlformats-officedocument.presentationml.slide+xml"/>
  <Override PartName="/ppt/slides/slide511.xml" ContentType="application/vnd.openxmlformats-officedocument.presentationml.slide+xml"/>
  <Override PartName="/ppt/slides/slide512.xml" ContentType="application/vnd.openxmlformats-officedocument.presentationml.slide+xml"/>
  <Override PartName="/ppt/slides/slide513.xml" ContentType="application/vnd.openxmlformats-officedocument.presentationml.slide+xml"/>
  <Override PartName="/ppt/slides/slide514.xml" ContentType="application/vnd.openxmlformats-officedocument.presentationml.slide+xml"/>
  <Override PartName="/ppt/slides/slide515.xml" ContentType="application/vnd.openxmlformats-officedocument.presentationml.slide+xml"/>
  <Override PartName="/ppt/slides/slide516.xml" ContentType="application/vnd.openxmlformats-officedocument.presentationml.slide+xml"/>
  <Override PartName="/ppt/slides/slide517.xml" ContentType="application/vnd.openxmlformats-officedocument.presentationml.slide+xml"/>
  <Override PartName="/ppt/slides/slide518.xml" ContentType="application/vnd.openxmlformats-officedocument.presentationml.slide+xml"/>
  <Override PartName="/ppt/slides/slide519.xml" ContentType="application/vnd.openxmlformats-officedocument.presentationml.slide+xml"/>
  <Override PartName="/ppt/slides/slide520.xml" ContentType="application/vnd.openxmlformats-officedocument.presentationml.slide+xml"/>
  <Override PartName="/ppt/slides/slide521.xml" ContentType="application/vnd.openxmlformats-officedocument.presentationml.slide+xml"/>
  <Override PartName="/ppt/slides/slide522.xml" ContentType="application/vnd.openxmlformats-officedocument.presentationml.slide+xml"/>
  <Override PartName="/ppt/slides/slide523.xml" ContentType="application/vnd.openxmlformats-officedocument.presentationml.slide+xml"/>
  <Override PartName="/ppt/slides/slide524.xml" ContentType="application/vnd.openxmlformats-officedocument.presentationml.slide+xml"/>
  <Override PartName="/ppt/slides/slide525.xml" ContentType="application/vnd.openxmlformats-officedocument.presentationml.slide+xml"/>
  <Override PartName="/ppt/slides/slide526.xml" ContentType="application/vnd.openxmlformats-officedocument.presentationml.slide+xml"/>
  <Override PartName="/ppt/slides/slide527.xml" ContentType="application/vnd.openxmlformats-officedocument.presentationml.slide+xml"/>
  <Override PartName="/ppt/slides/slide528.xml" ContentType="application/vnd.openxmlformats-officedocument.presentationml.slide+xml"/>
  <Override PartName="/ppt/slides/slide529.xml" ContentType="application/vnd.openxmlformats-officedocument.presentationml.slide+xml"/>
  <Override PartName="/ppt/slides/slide530.xml" ContentType="application/vnd.openxmlformats-officedocument.presentationml.slide+xml"/>
  <Override PartName="/ppt/slides/slide531.xml" ContentType="application/vnd.openxmlformats-officedocument.presentationml.slide+xml"/>
  <Override PartName="/ppt/slides/slide532.xml" ContentType="application/vnd.openxmlformats-officedocument.presentationml.slide+xml"/>
  <Override PartName="/ppt/slides/slide533.xml" ContentType="application/vnd.openxmlformats-officedocument.presentationml.slide+xml"/>
  <Override PartName="/ppt/slides/slide534.xml" ContentType="application/vnd.openxmlformats-officedocument.presentationml.slide+xml"/>
  <Override PartName="/ppt/slides/slide535.xml" ContentType="application/vnd.openxmlformats-officedocument.presentationml.slide+xml"/>
  <Override PartName="/ppt/slides/slide536.xml" ContentType="application/vnd.openxmlformats-officedocument.presentationml.slide+xml"/>
  <Override PartName="/ppt/slides/slide537.xml" ContentType="application/vnd.openxmlformats-officedocument.presentationml.slide+xml"/>
  <Override PartName="/ppt/slides/slide538.xml" ContentType="application/vnd.openxmlformats-officedocument.presentationml.slide+xml"/>
  <Override PartName="/ppt/slides/slide539.xml" ContentType="application/vnd.openxmlformats-officedocument.presentationml.slide+xml"/>
  <Override PartName="/ppt/slides/slide540.xml" ContentType="application/vnd.openxmlformats-officedocument.presentationml.slide+xml"/>
  <Override PartName="/ppt/slides/slide541.xml" ContentType="application/vnd.openxmlformats-officedocument.presentationml.slide+xml"/>
  <Override PartName="/ppt/slides/slide542.xml" ContentType="application/vnd.openxmlformats-officedocument.presentationml.slide+xml"/>
  <Override PartName="/ppt/slides/slide543.xml" ContentType="application/vnd.openxmlformats-officedocument.presentationml.slide+xml"/>
  <Override PartName="/ppt/slides/slide544.xml" ContentType="application/vnd.openxmlformats-officedocument.presentationml.slide+xml"/>
  <Override PartName="/ppt/slides/slide545.xml" ContentType="application/vnd.openxmlformats-officedocument.presentationml.slide+xml"/>
  <Override PartName="/ppt/slides/slide546.xml" ContentType="application/vnd.openxmlformats-officedocument.presentationml.slide+xml"/>
  <Override PartName="/ppt/slides/slide547.xml" ContentType="application/vnd.openxmlformats-officedocument.presentationml.slide+xml"/>
  <Override PartName="/ppt/slides/slide548.xml" ContentType="application/vnd.openxmlformats-officedocument.presentationml.slide+xml"/>
  <Override PartName="/ppt/slides/slide549.xml" ContentType="application/vnd.openxmlformats-officedocument.presentationml.slide+xml"/>
  <Override PartName="/ppt/slides/slide550.xml" ContentType="application/vnd.openxmlformats-officedocument.presentationml.slide+xml"/>
  <Override PartName="/ppt/slides/slide5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3"/>
  </p:notesMasterIdLst>
  <p:sldIdLst>
    <p:sldId id="256" r:id="rId2"/>
    <p:sldId id="759" r:id="rId3"/>
    <p:sldId id="829" r:id="rId4"/>
    <p:sldId id="271" r:id="rId5"/>
    <p:sldId id="272" r:id="rId6"/>
    <p:sldId id="274" r:id="rId7"/>
    <p:sldId id="273" r:id="rId8"/>
    <p:sldId id="317" r:id="rId9"/>
    <p:sldId id="258" r:id="rId10"/>
    <p:sldId id="259" r:id="rId11"/>
    <p:sldId id="261" r:id="rId12"/>
    <p:sldId id="262" r:id="rId13"/>
    <p:sldId id="296" r:id="rId14"/>
    <p:sldId id="297" r:id="rId15"/>
    <p:sldId id="298" r:id="rId16"/>
    <p:sldId id="299" r:id="rId17"/>
    <p:sldId id="300" r:id="rId18"/>
    <p:sldId id="301" r:id="rId19"/>
    <p:sldId id="303" r:id="rId20"/>
    <p:sldId id="307" r:id="rId21"/>
    <p:sldId id="305" r:id="rId22"/>
    <p:sldId id="306" r:id="rId23"/>
    <p:sldId id="257" r:id="rId24"/>
    <p:sldId id="476" r:id="rId25"/>
    <p:sldId id="477" r:id="rId26"/>
    <p:sldId id="758" r:id="rId27"/>
    <p:sldId id="761" r:id="rId28"/>
    <p:sldId id="762" r:id="rId29"/>
    <p:sldId id="763" r:id="rId30"/>
    <p:sldId id="764" r:id="rId31"/>
    <p:sldId id="765" r:id="rId32"/>
    <p:sldId id="767" r:id="rId33"/>
    <p:sldId id="768" r:id="rId34"/>
    <p:sldId id="769" r:id="rId35"/>
    <p:sldId id="770" r:id="rId36"/>
    <p:sldId id="771" r:id="rId37"/>
    <p:sldId id="772" r:id="rId38"/>
    <p:sldId id="773" r:id="rId39"/>
    <p:sldId id="774" r:id="rId40"/>
    <p:sldId id="775" r:id="rId41"/>
    <p:sldId id="776" r:id="rId42"/>
    <p:sldId id="777" r:id="rId43"/>
    <p:sldId id="778" r:id="rId44"/>
    <p:sldId id="779" r:id="rId45"/>
    <p:sldId id="780" r:id="rId46"/>
    <p:sldId id="781" r:id="rId47"/>
    <p:sldId id="782" r:id="rId48"/>
    <p:sldId id="783" r:id="rId49"/>
    <p:sldId id="784" r:id="rId50"/>
    <p:sldId id="785" r:id="rId51"/>
    <p:sldId id="786" r:id="rId52"/>
    <p:sldId id="787" r:id="rId53"/>
    <p:sldId id="788" r:id="rId54"/>
    <p:sldId id="789" r:id="rId55"/>
    <p:sldId id="790" r:id="rId56"/>
    <p:sldId id="791" r:id="rId57"/>
    <p:sldId id="792" r:id="rId58"/>
    <p:sldId id="793" r:id="rId59"/>
    <p:sldId id="794" r:id="rId60"/>
    <p:sldId id="795" r:id="rId61"/>
    <p:sldId id="796" r:id="rId62"/>
    <p:sldId id="797" r:id="rId63"/>
    <p:sldId id="800" r:id="rId64"/>
    <p:sldId id="798" r:id="rId65"/>
    <p:sldId id="799" r:id="rId66"/>
    <p:sldId id="801" r:id="rId67"/>
    <p:sldId id="802" r:id="rId68"/>
    <p:sldId id="803" r:id="rId69"/>
    <p:sldId id="804" r:id="rId70"/>
    <p:sldId id="805" r:id="rId71"/>
    <p:sldId id="814" r:id="rId72"/>
    <p:sldId id="815" r:id="rId73"/>
    <p:sldId id="806" r:id="rId74"/>
    <p:sldId id="816" r:id="rId75"/>
    <p:sldId id="807" r:id="rId76"/>
    <p:sldId id="808" r:id="rId77"/>
    <p:sldId id="809" r:id="rId78"/>
    <p:sldId id="810" r:id="rId79"/>
    <p:sldId id="811" r:id="rId80"/>
    <p:sldId id="812" r:id="rId81"/>
    <p:sldId id="813" r:id="rId82"/>
    <p:sldId id="817" r:id="rId83"/>
    <p:sldId id="818" r:id="rId84"/>
    <p:sldId id="819" r:id="rId85"/>
    <p:sldId id="820" r:id="rId86"/>
    <p:sldId id="821" r:id="rId87"/>
    <p:sldId id="822" r:id="rId88"/>
    <p:sldId id="823" r:id="rId89"/>
    <p:sldId id="824" r:id="rId90"/>
    <p:sldId id="825" r:id="rId91"/>
    <p:sldId id="826" r:id="rId92"/>
    <p:sldId id="827" r:id="rId93"/>
    <p:sldId id="828" r:id="rId94"/>
    <p:sldId id="830" r:id="rId95"/>
    <p:sldId id="831" r:id="rId96"/>
    <p:sldId id="832" r:id="rId97"/>
    <p:sldId id="833" r:id="rId98"/>
    <p:sldId id="834" r:id="rId99"/>
    <p:sldId id="835" r:id="rId100"/>
    <p:sldId id="836" r:id="rId101"/>
    <p:sldId id="837" r:id="rId102"/>
    <p:sldId id="838" r:id="rId103"/>
    <p:sldId id="839" r:id="rId104"/>
    <p:sldId id="840" r:id="rId105"/>
    <p:sldId id="841" r:id="rId106"/>
    <p:sldId id="842" r:id="rId107"/>
    <p:sldId id="843" r:id="rId108"/>
    <p:sldId id="844" r:id="rId109"/>
    <p:sldId id="845" r:id="rId110"/>
    <p:sldId id="846" r:id="rId111"/>
    <p:sldId id="847" r:id="rId112"/>
    <p:sldId id="848" r:id="rId113"/>
    <p:sldId id="849" r:id="rId114"/>
    <p:sldId id="850" r:id="rId115"/>
    <p:sldId id="852" r:id="rId116"/>
    <p:sldId id="853" r:id="rId117"/>
    <p:sldId id="854" r:id="rId118"/>
    <p:sldId id="851" r:id="rId119"/>
    <p:sldId id="856" r:id="rId120"/>
    <p:sldId id="855" r:id="rId121"/>
    <p:sldId id="857" r:id="rId122"/>
    <p:sldId id="858" r:id="rId123"/>
    <p:sldId id="859" r:id="rId124"/>
    <p:sldId id="860" r:id="rId125"/>
    <p:sldId id="861" r:id="rId126"/>
    <p:sldId id="862" r:id="rId127"/>
    <p:sldId id="863" r:id="rId128"/>
    <p:sldId id="864" r:id="rId129"/>
    <p:sldId id="865" r:id="rId130"/>
    <p:sldId id="866" r:id="rId131"/>
    <p:sldId id="867" r:id="rId132"/>
    <p:sldId id="868" r:id="rId133"/>
    <p:sldId id="869" r:id="rId134"/>
    <p:sldId id="870" r:id="rId135"/>
    <p:sldId id="871" r:id="rId136"/>
    <p:sldId id="872" r:id="rId137"/>
    <p:sldId id="873" r:id="rId138"/>
    <p:sldId id="874" r:id="rId139"/>
    <p:sldId id="875" r:id="rId140"/>
    <p:sldId id="876" r:id="rId141"/>
    <p:sldId id="877" r:id="rId142"/>
    <p:sldId id="878" r:id="rId143"/>
    <p:sldId id="879" r:id="rId144"/>
    <p:sldId id="880" r:id="rId145"/>
    <p:sldId id="881" r:id="rId146"/>
    <p:sldId id="882" r:id="rId147"/>
    <p:sldId id="500" r:id="rId148"/>
    <p:sldId id="489" r:id="rId149"/>
    <p:sldId id="490" r:id="rId150"/>
    <p:sldId id="491" r:id="rId151"/>
    <p:sldId id="492" r:id="rId152"/>
    <p:sldId id="493" r:id="rId153"/>
    <p:sldId id="494" r:id="rId154"/>
    <p:sldId id="503" r:id="rId155"/>
    <p:sldId id="502" r:id="rId156"/>
    <p:sldId id="488" r:id="rId157"/>
    <p:sldId id="474" r:id="rId158"/>
    <p:sldId id="475" r:id="rId159"/>
    <p:sldId id="478" r:id="rId160"/>
    <p:sldId id="479" r:id="rId161"/>
    <p:sldId id="480" r:id="rId162"/>
    <p:sldId id="481" r:id="rId163"/>
    <p:sldId id="482" r:id="rId164"/>
    <p:sldId id="483" r:id="rId165"/>
    <p:sldId id="484" r:id="rId166"/>
    <p:sldId id="485" r:id="rId167"/>
    <p:sldId id="486" r:id="rId168"/>
    <p:sldId id="263" r:id="rId169"/>
    <p:sldId id="260" r:id="rId170"/>
    <p:sldId id="268" r:id="rId171"/>
    <p:sldId id="270" r:id="rId172"/>
    <p:sldId id="264" r:id="rId173"/>
    <p:sldId id="267" r:id="rId174"/>
    <p:sldId id="473" r:id="rId175"/>
    <p:sldId id="275" r:id="rId176"/>
    <p:sldId id="276" r:id="rId177"/>
    <p:sldId id="277" r:id="rId178"/>
    <p:sldId id="278" r:id="rId179"/>
    <p:sldId id="279" r:id="rId180"/>
    <p:sldId id="280" r:id="rId181"/>
    <p:sldId id="281" r:id="rId182"/>
    <p:sldId id="282" r:id="rId183"/>
    <p:sldId id="295" r:id="rId184"/>
    <p:sldId id="308" r:id="rId185"/>
    <p:sldId id="309" r:id="rId186"/>
    <p:sldId id="310" r:id="rId187"/>
    <p:sldId id="311" r:id="rId188"/>
    <p:sldId id="312" r:id="rId189"/>
    <p:sldId id="313" r:id="rId190"/>
    <p:sldId id="314" r:id="rId191"/>
    <p:sldId id="316" r:id="rId192"/>
    <p:sldId id="345" r:id="rId193"/>
    <p:sldId id="318" r:id="rId194"/>
    <p:sldId id="319" r:id="rId195"/>
    <p:sldId id="344" r:id="rId196"/>
    <p:sldId id="324" r:id="rId197"/>
    <p:sldId id="325" r:id="rId198"/>
    <p:sldId id="340" r:id="rId199"/>
    <p:sldId id="326" r:id="rId200"/>
    <p:sldId id="327" r:id="rId201"/>
    <p:sldId id="328" r:id="rId202"/>
    <p:sldId id="339" r:id="rId203"/>
    <p:sldId id="329" r:id="rId204"/>
    <p:sldId id="338" r:id="rId205"/>
    <p:sldId id="330" r:id="rId206"/>
    <p:sldId id="331" r:id="rId207"/>
    <p:sldId id="332" r:id="rId208"/>
    <p:sldId id="333" r:id="rId209"/>
    <p:sldId id="334" r:id="rId210"/>
    <p:sldId id="335" r:id="rId211"/>
    <p:sldId id="336" r:id="rId212"/>
    <p:sldId id="337" r:id="rId213"/>
    <p:sldId id="442" r:id="rId214"/>
    <p:sldId id="472" r:id="rId215"/>
    <p:sldId id="464" r:id="rId216"/>
    <p:sldId id="465" r:id="rId217"/>
    <p:sldId id="466" r:id="rId218"/>
    <p:sldId id="467" r:id="rId219"/>
    <p:sldId id="468" r:id="rId220"/>
    <p:sldId id="469" r:id="rId221"/>
    <p:sldId id="470" r:id="rId222"/>
    <p:sldId id="471" r:id="rId223"/>
    <p:sldId id="444" r:id="rId224"/>
    <p:sldId id="450" r:id="rId225"/>
    <p:sldId id="451" r:id="rId226"/>
    <p:sldId id="452" r:id="rId227"/>
    <p:sldId id="453" r:id="rId228"/>
    <p:sldId id="454" r:id="rId229"/>
    <p:sldId id="455" r:id="rId230"/>
    <p:sldId id="456" r:id="rId231"/>
    <p:sldId id="458" r:id="rId232"/>
    <p:sldId id="457" r:id="rId233"/>
    <p:sldId id="459" r:id="rId234"/>
    <p:sldId id="460" r:id="rId235"/>
    <p:sldId id="461" r:id="rId236"/>
    <p:sldId id="462" r:id="rId237"/>
    <p:sldId id="463" r:id="rId238"/>
    <p:sldId id="350" r:id="rId239"/>
    <p:sldId id="351" r:id="rId240"/>
    <p:sldId id="352" r:id="rId241"/>
    <p:sldId id="353" r:id="rId242"/>
    <p:sldId id="354" r:id="rId243"/>
    <p:sldId id="355" r:id="rId244"/>
    <p:sldId id="356" r:id="rId245"/>
    <p:sldId id="357" r:id="rId246"/>
    <p:sldId id="358" r:id="rId247"/>
    <p:sldId id="359" r:id="rId248"/>
    <p:sldId id="360" r:id="rId249"/>
    <p:sldId id="361" r:id="rId250"/>
    <p:sldId id="362" r:id="rId251"/>
    <p:sldId id="363" r:id="rId252"/>
    <p:sldId id="364" r:id="rId253"/>
    <p:sldId id="365" r:id="rId254"/>
    <p:sldId id="366" r:id="rId255"/>
    <p:sldId id="367" r:id="rId256"/>
    <p:sldId id="368" r:id="rId257"/>
    <p:sldId id="369" r:id="rId258"/>
    <p:sldId id="370" r:id="rId259"/>
    <p:sldId id="371" r:id="rId260"/>
    <p:sldId id="372" r:id="rId261"/>
    <p:sldId id="373" r:id="rId262"/>
    <p:sldId id="374" r:id="rId263"/>
    <p:sldId id="375" r:id="rId264"/>
    <p:sldId id="376" r:id="rId265"/>
    <p:sldId id="377" r:id="rId266"/>
    <p:sldId id="378" r:id="rId267"/>
    <p:sldId id="379" r:id="rId268"/>
    <p:sldId id="380" r:id="rId269"/>
    <p:sldId id="381" r:id="rId270"/>
    <p:sldId id="382" r:id="rId271"/>
    <p:sldId id="383" r:id="rId272"/>
    <p:sldId id="384" r:id="rId273"/>
    <p:sldId id="385" r:id="rId274"/>
    <p:sldId id="386" r:id="rId275"/>
    <p:sldId id="387" r:id="rId276"/>
    <p:sldId id="388" r:id="rId277"/>
    <p:sldId id="389" r:id="rId278"/>
    <p:sldId id="390" r:id="rId279"/>
    <p:sldId id="391" r:id="rId280"/>
    <p:sldId id="392" r:id="rId281"/>
    <p:sldId id="393" r:id="rId282"/>
    <p:sldId id="394" r:id="rId283"/>
    <p:sldId id="395" r:id="rId284"/>
    <p:sldId id="396" r:id="rId285"/>
    <p:sldId id="397" r:id="rId286"/>
    <p:sldId id="398" r:id="rId287"/>
    <p:sldId id="399" r:id="rId288"/>
    <p:sldId id="400" r:id="rId289"/>
    <p:sldId id="401" r:id="rId290"/>
    <p:sldId id="402" r:id="rId291"/>
    <p:sldId id="403" r:id="rId292"/>
    <p:sldId id="404" r:id="rId293"/>
    <p:sldId id="405" r:id="rId294"/>
    <p:sldId id="406" r:id="rId295"/>
    <p:sldId id="407" r:id="rId296"/>
    <p:sldId id="408" r:id="rId297"/>
    <p:sldId id="409" r:id="rId298"/>
    <p:sldId id="410" r:id="rId299"/>
    <p:sldId id="411" r:id="rId300"/>
    <p:sldId id="412" r:id="rId301"/>
    <p:sldId id="413" r:id="rId302"/>
    <p:sldId id="414" r:id="rId303"/>
    <p:sldId id="415" r:id="rId304"/>
    <p:sldId id="416" r:id="rId305"/>
    <p:sldId id="417" r:id="rId306"/>
    <p:sldId id="418" r:id="rId307"/>
    <p:sldId id="419" r:id="rId308"/>
    <p:sldId id="420" r:id="rId309"/>
    <p:sldId id="421" r:id="rId310"/>
    <p:sldId id="422" r:id="rId311"/>
    <p:sldId id="423" r:id="rId312"/>
    <p:sldId id="424" r:id="rId313"/>
    <p:sldId id="425" r:id="rId314"/>
    <p:sldId id="426" r:id="rId315"/>
    <p:sldId id="427" r:id="rId316"/>
    <p:sldId id="428" r:id="rId317"/>
    <p:sldId id="429" r:id="rId318"/>
    <p:sldId id="430" r:id="rId319"/>
    <p:sldId id="431" r:id="rId320"/>
    <p:sldId id="432" r:id="rId321"/>
    <p:sldId id="433" r:id="rId322"/>
    <p:sldId id="434" r:id="rId323"/>
    <p:sldId id="435" r:id="rId324"/>
    <p:sldId id="436" r:id="rId325"/>
    <p:sldId id="437" r:id="rId326"/>
    <p:sldId id="438" r:id="rId327"/>
    <p:sldId id="439" r:id="rId328"/>
    <p:sldId id="440" r:id="rId329"/>
    <p:sldId id="441" r:id="rId330"/>
    <p:sldId id="343" r:id="rId331"/>
    <p:sldId id="504" r:id="rId332"/>
    <p:sldId id="505" r:id="rId333"/>
    <p:sldId id="506" r:id="rId334"/>
    <p:sldId id="507" r:id="rId335"/>
    <p:sldId id="509" r:id="rId336"/>
    <p:sldId id="510" r:id="rId337"/>
    <p:sldId id="511" r:id="rId338"/>
    <p:sldId id="512" r:id="rId339"/>
    <p:sldId id="513" r:id="rId340"/>
    <p:sldId id="514" r:id="rId341"/>
    <p:sldId id="515" r:id="rId342"/>
    <p:sldId id="516" r:id="rId343"/>
    <p:sldId id="518" r:id="rId344"/>
    <p:sldId id="519" r:id="rId345"/>
    <p:sldId id="520" r:id="rId346"/>
    <p:sldId id="521" r:id="rId347"/>
    <p:sldId id="524" r:id="rId348"/>
    <p:sldId id="525" r:id="rId349"/>
    <p:sldId id="526" r:id="rId350"/>
    <p:sldId id="527" r:id="rId351"/>
    <p:sldId id="528" r:id="rId352"/>
    <p:sldId id="529" r:id="rId353"/>
    <p:sldId id="530" r:id="rId354"/>
    <p:sldId id="531" r:id="rId355"/>
    <p:sldId id="532" r:id="rId356"/>
    <p:sldId id="533" r:id="rId357"/>
    <p:sldId id="534" r:id="rId358"/>
    <p:sldId id="536" r:id="rId359"/>
    <p:sldId id="535" r:id="rId360"/>
    <p:sldId id="537" r:id="rId361"/>
    <p:sldId id="538" r:id="rId362"/>
    <p:sldId id="539" r:id="rId363"/>
    <p:sldId id="540" r:id="rId364"/>
    <p:sldId id="541" r:id="rId365"/>
    <p:sldId id="542" r:id="rId366"/>
    <p:sldId id="543" r:id="rId367"/>
    <p:sldId id="522" r:id="rId368"/>
    <p:sldId id="546" r:id="rId369"/>
    <p:sldId id="545" r:id="rId370"/>
    <p:sldId id="547" r:id="rId371"/>
    <p:sldId id="544" r:id="rId372"/>
    <p:sldId id="548" r:id="rId373"/>
    <p:sldId id="549" r:id="rId374"/>
    <p:sldId id="550" r:id="rId375"/>
    <p:sldId id="551" r:id="rId376"/>
    <p:sldId id="552" r:id="rId377"/>
    <p:sldId id="553" r:id="rId378"/>
    <p:sldId id="554" r:id="rId379"/>
    <p:sldId id="555" r:id="rId380"/>
    <p:sldId id="556" r:id="rId381"/>
    <p:sldId id="557" r:id="rId382"/>
    <p:sldId id="558" r:id="rId383"/>
    <p:sldId id="559" r:id="rId384"/>
    <p:sldId id="560" r:id="rId385"/>
    <p:sldId id="564" r:id="rId386"/>
    <p:sldId id="561" r:id="rId387"/>
    <p:sldId id="566" r:id="rId388"/>
    <p:sldId id="575" r:id="rId389"/>
    <p:sldId id="567" r:id="rId390"/>
    <p:sldId id="569" r:id="rId391"/>
    <p:sldId id="570" r:id="rId392"/>
    <p:sldId id="571" r:id="rId393"/>
    <p:sldId id="576" r:id="rId394"/>
    <p:sldId id="572" r:id="rId395"/>
    <p:sldId id="574" r:id="rId396"/>
    <p:sldId id="573" r:id="rId397"/>
    <p:sldId id="577" r:id="rId398"/>
    <p:sldId id="578" r:id="rId399"/>
    <p:sldId id="579" r:id="rId400"/>
    <p:sldId id="582" r:id="rId401"/>
    <p:sldId id="584" r:id="rId402"/>
    <p:sldId id="585" r:id="rId403"/>
    <p:sldId id="586" r:id="rId404"/>
    <p:sldId id="587" r:id="rId405"/>
    <p:sldId id="588" r:id="rId406"/>
    <p:sldId id="589" r:id="rId407"/>
    <p:sldId id="590" r:id="rId408"/>
    <p:sldId id="591" r:id="rId409"/>
    <p:sldId id="592" r:id="rId410"/>
    <p:sldId id="593" r:id="rId411"/>
    <p:sldId id="595" r:id="rId412"/>
    <p:sldId id="597" r:id="rId413"/>
    <p:sldId id="596" r:id="rId414"/>
    <p:sldId id="594" r:id="rId415"/>
    <p:sldId id="598" r:id="rId416"/>
    <p:sldId id="599" r:id="rId417"/>
    <p:sldId id="600" r:id="rId418"/>
    <p:sldId id="601" r:id="rId419"/>
    <p:sldId id="602" r:id="rId420"/>
    <p:sldId id="603" r:id="rId421"/>
    <p:sldId id="604" r:id="rId422"/>
    <p:sldId id="605" r:id="rId423"/>
    <p:sldId id="606" r:id="rId424"/>
    <p:sldId id="607" r:id="rId425"/>
    <p:sldId id="610" r:id="rId426"/>
    <p:sldId id="611" r:id="rId427"/>
    <p:sldId id="612" r:id="rId428"/>
    <p:sldId id="608" r:id="rId429"/>
    <p:sldId id="613" r:id="rId430"/>
    <p:sldId id="614" r:id="rId431"/>
    <p:sldId id="615" r:id="rId432"/>
    <p:sldId id="616" r:id="rId433"/>
    <p:sldId id="617" r:id="rId434"/>
    <p:sldId id="618" r:id="rId435"/>
    <p:sldId id="619" r:id="rId436"/>
    <p:sldId id="620" r:id="rId437"/>
    <p:sldId id="621" r:id="rId438"/>
    <p:sldId id="622" r:id="rId439"/>
    <p:sldId id="623" r:id="rId440"/>
    <p:sldId id="625" r:id="rId441"/>
    <p:sldId id="626" r:id="rId442"/>
    <p:sldId id="629" r:id="rId443"/>
    <p:sldId id="627" r:id="rId444"/>
    <p:sldId id="628" r:id="rId445"/>
    <p:sldId id="630" r:id="rId446"/>
    <p:sldId id="632" r:id="rId447"/>
    <p:sldId id="633" r:id="rId448"/>
    <p:sldId id="634" r:id="rId449"/>
    <p:sldId id="635" r:id="rId450"/>
    <p:sldId id="636" r:id="rId451"/>
    <p:sldId id="637" r:id="rId452"/>
    <p:sldId id="638" r:id="rId453"/>
    <p:sldId id="641" r:id="rId454"/>
    <p:sldId id="639" r:id="rId455"/>
    <p:sldId id="643" r:id="rId456"/>
    <p:sldId id="642" r:id="rId457"/>
    <p:sldId id="645" r:id="rId458"/>
    <p:sldId id="646" r:id="rId459"/>
    <p:sldId id="644" r:id="rId460"/>
    <p:sldId id="647" r:id="rId461"/>
    <p:sldId id="648" r:id="rId462"/>
    <p:sldId id="650" r:id="rId463"/>
    <p:sldId id="649" r:id="rId464"/>
    <p:sldId id="651" r:id="rId465"/>
    <p:sldId id="652" r:id="rId466"/>
    <p:sldId id="653" r:id="rId467"/>
    <p:sldId id="654" r:id="rId468"/>
    <p:sldId id="655" r:id="rId469"/>
    <p:sldId id="656" r:id="rId470"/>
    <p:sldId id="657" r:id="rId471"/>
    <p:sldId id="658" r:id="rId472"/>
    <p:sldId id="659" r:id="rId473"/>
    <p:sldId id="660" r:id="rId474"/>
    <p:sldId id="661" r:id="rId475"/>
    <p:sldId id="663" r:id="rId476"/>
    <p:sldId id="666" r:id="rId477"/>
    <p:sldId id="671" r:id="rId478"/>
    <p:sldId id="677" r:id="rId479"/>
    <p:sldId id="672" r:id="rId480"/>
    <p:sldId id="673" r:id="rId481"/>
    <p:sldId id="675" r:id="rId482"/>
    <p:sldId id="678" r:id="rId483"/>
    <p:sldId id="676" r:id="rId484"/>
    <p:sldId id="679" r:id="rId485"/>
    <p:sldId id="680" r:id="rId486"/>
    <p:sldId id="681" r:id="rId487"/>
    <p:sldId id="682" r:id="rId488"/>
    <p:sldId id="683" r:id="rId489"/>
    <p:sldId id="684" r:id="rId490"/>
    <p:sldId id="685" r:id="rId491"/>
    <p:sldId id="686" r:id="rId492"/>
    <p:sldId id="688" r:id="rId493"/>
    <p:sldId id="689" r:id="rId494"/>
    <p:sldId id="690" r:id="rId495"/>
    <p:sldId id="691" r:id="rId496"/>
    <p:sldId id="694" r:id="rId497"/>
    <p:sldId id="695" r:id="rId498"/>
    <p:sldId id="693" r:id="rId499"/>
    <p:sldId id="692" r:id="rId500"/>
    <p:sldId id="696" r:id="rId501"/>
    <p:sldId id="697" r:id="rId502"/>
    <p:sldId id="698" r:id="rId503"/>
    <p:sldId id="700" r:id="rId504"/>
    <p:sldId id="701" r:id="rId505"/>
    <p:sldId id="702" r:id="rId506"/>
    <p:sldId id="703" r:id="rId507"/>
    <p:sldId id="704" r:id="rId508"/>
    <p:sldId id="705" r:id="rId509"/>
    <p:sldId id="707" r:id="rId510"/>
    <p:sldId id="708" r:id="rId511"/>
    <p:sldId id="709" r:id="rId512"/>
    <p:sldId id="710" r:id="rId513"/>
    <p:sldId id="711" r:id="rId514"/>
    <p:sldId id="712" r:id="rId515"/>
    <p:sldId id="713" r:id="rId516"/>
    <p:sldId id="715" r:id="rId517"/>
    <p:sldId id="717" r:id="rId518"/>
    <p:sldId id="716" r:id="rId519"/>
    <p:sldId id="719" r:id="rId520"/>
    <p:sldId id="720" r:id="rId521"/>
    <p:sldId id="722" r:id="rId522"/>
    <p:sldId id="723" r:id="rId523"/>
    <p:sldId id="724" r:id="rId524"/>
    <p:sldId id="725" r:id="rId525"/>
    <p:sldId id="726" r:id="rId526"/>
    <p:sldId id="742" r:id="rId527"/>
    <p:sldId id="727" r:id="rId528"/>
    <p:sldId id="743" r:id="rId529"/>
    <p:sldId id="744" r:id="rId530"/>
    <p:sldId id="745" r:id="rId531"/>
    <p:sldId id="747" r:id="rId532"/>
    <p:sldId id="748" r:id="rId533"/>
    <p:sldId id="728" r:id="rId534"/>
    <p:sldId id="729" r:id="rId535"/>
    <p:sldId id="731" r:id="rId536"/>
    <p:sldId id="733" r:id="rId537"/>
    <p:sldId id="732" r:id="rId538"/>
    <p:sldId id="734" r:id="rId539"/>
    <p:sldId id="735" r:id="rId540"/>
    <p:sldId id="736" r:id="rId541"/>
    <p:sldId id="749" r:id="rId542"/>
    <p:sldId id="737" r:id="rId543"/>
    <p:sldId id="740" r:id="rId544"/>
    <p:sldId id="753" r:id="rId545"/>
    <p:sldId id="741" r:id="rId546"/>
    <p:sldId id="751" r:id="rId547"/>
    <p:sldId id="752" r:id="rId548"/>
    <p:sldId id="754" r:id="rId549"/>
    <p:sldId id="755" r:id="rId550"/>
    <p:sldId id="756" r:id="rId551"/>
    <p:sldId id="757" r:id="rId552"/>
  </p:sldIdLst>
  <p:sldSz cx="12188825" cy="6858000"/>
  <p:notesSz cx="6858000" cy="9144000"/>
  <p:defaultTextStyle>
    <a:defPPr>
      <a:defRPr lang="en-US"/>
    </a:defPPr>
    <a:lvl1pPr marL="0" algn="l" defTabSz="1218917" rtl="0" eaLnBrk="1" latinLnBrk="0" hangingPunct="1">
      <a:defRPr sz="2400" kern="1200">
        <a:solidFill>
          <a:schemeClr val="tx1"/>
        </a:solidFill>
        <a:latin typeface="+mn-lt"/>
        <a:ea typeface="+mn-ea"/>
        <a:cs typeface="+mn-cs"/>
      </a:defRPr>
    </a:lvl1pPr>
    <a:lvl2pPr marL="609458" algn="l" defTabSz="1218917" rtl="0" eaLnBrk="1" latinLnBrk="0" hangingPunct="1">
      <a:defRPr sz="2400" kern="1200">
        <a:solidFill>
          <a:schemeClr val="tx1"/>
        </a:solidFill>
        <a:latin typeface="+mn-lt"/>
        <a:ea typeface="+mn-ea"/>
        <a:cs typeface="+mn-cs"/>
      </a:defRPr>
    </a:lvl2pPr>
    <a:lvl3pPr marL="1218917" algn="l" defTabSz="1218917" rtl="0" eaLnBrk="1" latinLnBrk="0" hangingPunct="1">
      <a:defRPr sz="2400" kern="1200">
        <a:solidFill>
          <a:schemeClr val="tx1"/>
        </a:solidFill>
        <a:latin typeface="+mn-lt"/>
        <a:ea typeface="+mn-ea"/>
        <a:cs typeface="+mn-cs"/>
      </a:defRPr>
    </a:lvl3pPr>
    <a:lvl4pPr marL="1828376" algn="l" defTabSz="1218917" rtl="0" eaLnBrk="1" latinLnBrk="0" hangingPunct="1">
      <a:defRPr sz="2400" kern="1200">
        <a:solidFill>
          <a:schemeClr val="tx1"/>
        </a:solidFill>
        <a:latin typeface="+mn-lt"/>
        <a:ea typeface="+mn-ea"/>
        <a:cs typeface="+mn-cs"/>
      </a:defRPr>
    </a:lvl4pPr>
    <a:lvl5pPr marL="2437835" algn="l" defTabSz="1218917" rtl="0" eaLnBrk="1" latinLnBrk="0" hangingPunct="1">
      <a:defRPr sz="2400" kern="1200">
        <a:solidFill>
          <a:schemeClr val="tx1"/>
        </a:solidFill>
        <a:latin typeface="+mn-lt"/>
        <a:ea typeface="+mn-ea"/>
        <a:cs typeface="+mn-cs"/>
      </a:defRPr>
    </a:lvl5pPr>
    <a:lvl6pPr marL="3047293" algn="l" defTabSz="1218917" rtl="0" eaLnBrk="1" latinLnBrk="0" hangingPunct="1">
      <a:defRPr sz="2400" kern="1200">
        <a:solidFill>
          <a:schemeClr val="tx1"/>
        </a:solidFill>
        <a:latin typeface="+mn-lt"/>
        <a:ea typeface="+mn-ea"/>
        <a:cs typeface="+mn-cs"/>
      </a:defRPr>
    </a:lvl6pPr>
    <a:lvl7pPr marL="3656751" algn="l" defTabSz="1218917" rtl="0" eaLnBrk="1" latinLnBrk="0" hangingPunct="1">
      <a:defRPr sz="2400" kern="1200">
        <a:solidFill>
          <a:schemeClr val="tx1"/>
        </a:solidFill>
        <a:latin typeface="+mn-lt"/>
        <a:ea typeface="+mn-ea"/>
        <a:cs typeface="+mn-cs"/>
      </a:defRPr>
    </a:lvl7pPr>
    <a:lvl8pPr marL="4266210" algn="l" defTabSz="1218917" rtl="0" eaLnBrk="1" latinLnBrk="0" hangingPunct="1">
      <a:defRPr sz="2400" kern="1200">
        <a:solidFill>
          <a:schemeClr val="tx1"/>
        </a:solidFill>
        <a:latin typeface="+mn-lt"/>
        <a:ea typeface="+mn-ea"/>
        <a:cs typeface="+mn-cs"/>
      </a:defRPr>
    </a:lvl8pPr>
    <a:lvl9pPr marL="4875668" algn="l" defTabSz="121891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9BAFB"/>
    <a:srgbClr val="FEFEFE"/>
    <a:srgbClr val="97D1F1"/>
    <a:srgbClr val="616161"/>
    <a:srgbClr val="4B4D53"/>
    <a:srgbClr val="FF9976"/>
    <a:srgbClr val="353739"/>
    <a:srgbClr val="FFCB00"/>
    <a:srgbClr val="FFCC57"/>
    <a:srgbClr val="282C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109" autoAdjust="0"/>
    <p:restoredTop sz="95889" autoAdjust="0"/>
  </p:normalViewPr>
  <p:slideViewPr>
    <p:cSldViewPr>
      <p:cViewPr varScale="1">
        <p:scale>
          <a:sx n="79" d="100"/>
          <a:sy n="79" d="100"/>
        </p:scale>
        <p:origin x="245" y="62"/>
      </p:cViewPr>
      <p:guideLst>
        <p:guide orient="horz" pos="2160"/>
        <p:guide pos="3839"/>
      </p:guideLst>
    </p:cSldViewPr>
  </p:slideViewPr>
  <p:notesTextViewPr>
    <p:cViewPr>
      <p:scale>
        <a:sx n="1" d="1"/>
        <a:sy n="1" d="1"/>
      </p:scale>
      <p:origin x="0" y="0"/>
    </p:cViewPr>
  </p:notesTextViewPr>
  <p:sorterViewPr>
    <p:cViewPr varScale="1">
      <p:scale>
        <a:sx n="100" d="100"/>
        <a:sy n="100" d="100"/>
      </p:scale>
      <p:origin x="0" y="-45898"/>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324" Type="http://schemas.openxmlformats.org/officeDocument/2006/relationships/slide" Target="slides/slide323.xml"/><Relationship Id="rId531" Type="http://schemas.openxmlformats.org/officeDocument/2006/relationships/slide" Target="slides/slide530.xml"/><Relationship Id="rId170" Type="http://schemas.openxmlformats.org/officeDocument/2006/relationships/slide" Target="slides/slide169.xml"/><Relationship Id="rId268" Type="http://schemas.openxmlformats.org/officeDocument/2006/relationships/slide" Target="slides/slide267.xml"/><Relationship Id="rId475" Type="http://schemas.openxmlformats.org/officeDocument/2006/relationships/slide" Target="slides/slide474.xml"/><Relationship Id="rId32" Type="http://schemas.openxmlformats.org/officeDocument/2006/relationships/slide" Target="slides/slide31.xml"/><Relationship Id="rId128" Type="http://schemas.openxmlformats.org/officeDocument/2006/relationships/slide" Target="slides/slide127.xml"/><Relationship Id="rId335" Type="http://schemas.openxmlformats.org/officeDocument/2006/relationships/slide" Target="slides/slide334.xml"/><Relationship Id="rId542" Type="http://schemas.openxmlformats.org/officeDocument/2006/relationships/slide" Target="slides/slide541.xml"/><Relationship Id="rId181" Type="http://schemas.openxmlformats.org/officeDocument/2006/relationships/slide" Target="slides/slide180.xml"/><Relationship Id="rId402" Type="http://schemas.openxmlformats.org/officeDocument/2006/relationships/slide" Target="slides/slide401.xml"/><Relationship Id="rId279" Type="http://schemas.openxmlformats.org/officeDocument/2006/relationships/slide" Target="slides/slide278.xml"/><Relationship Id="rId486" Type="http://schemas.openxmlformats.org/officeDocument/2006/relationships/slide" Target="slides/slide485.xml"/><Relationship Id="rId43" Type="http://schemas.openxmlformats.org/officeDocument/2006/relationships/slide" Target="slides/slide42.xml"/><Relationship Id="rId139" Type="http://schemas.openxmlformats.org/officeDocument/2006/relationships/slide" Target="slides/slide138.xml"/><Relationship Id="rId346" Type="http://schemas.openxmlformats.org/officeDocument/2006/relationships/slide" Target="slides/slide345.xml"/><Relationship Id="rId553" Type="http://schemas.openxmlformats.org/officeDocument/2006/relationships/notesMaster" Target="notesMasters/notesMaster1.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497" Type="http://schemas.openxmlformats.org/officeDocument/2006/relationships/slide" Target="slides/slide496.xml"/><Relationship Id="rId357" Type="http://schemas.openxmlformats.org/officeDocument/2006/relationships/slide" Target="slides/slide356.xml"/><Relationship Id="rId54" Type="http://schemas.openxmlformats.org/officeDocument/2006/relationships/slide" Target="slides/slide53.xml"/><Relationship Id="rId217" Type="http://schemas.openxmlformats.org/officeDocument/2006/relationships/slide" Target="slides/slide216.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533" Type="http://schemas.openxmlformats.org/officeDocument/2006/relationships/slide" Target="slides/slide532.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228" Type="http://schemas.openxmlformats.org/officeDocument/2006/relationships/slide" Target="slides/slide227.xml"/><Relationship Id="rId435" Type="http://schemas.openxmlformats.org/officeDocument/2006/relationships/slide" Target="slides/slide434.xml"/><Relationship Id="rId477" Type="http://schemas.openxmlformats.org/officeDocument/2006/relationships/slide" Target="slides/slide476.xml"/><Relationship Id="rId281" Type="http://schemas.openxmlformats.org/officeDocument/2006/relationships/slide" Target="slides/slide280.xml"/><Relationship Id="rId337" Type="http://schemas.openxmlformats.org/officeDocument/2006/relationships/slide" Target="slides/slide336.xml"/><Relationship Id="rId502" Type="http://schemas.openxmlformats.org/officeDocument/2006/relationships/slide" Target="slides/slide501.xml"/><Relationship Id="rId34" Type="http://schemas.openxmlformats.org/officeDocument/2006/relationships/slide" Target="slides/slide33.xml"/><Relationship Id="rId76" Type="http://schemas.openxmlformats.org/officeDocument/2006/relationships/slide" Target="slides/slide75.xml"/><Relationship Id="rId141" Type="http://schemas.openxmlformats.org/officeDocument/2006/relationships/slide" Target="slides/slide140.xml"/><Relationship Id="rId379" Type="http://schemas.openxmlformats.org/officeDocument/2006/relationships/slide" Target="slides/slide378.xml"/><Relationship Id="rId544" Type="http://schemas.openxmlformats.org/officeDocument/2006/relationships/slide" Target="slides/slide543.xml"/><Relationship Id="rId7" Type="http://schemas.openxmlformats.org/officeDocument/2006/relationships/slide" Target="slides/slide6.xml"/><Relationship Id="rId183" Type="http://schemas.openxmlformats.org/officeDocument/2006/relationships/slide" Target="slides/slide182.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46" Type="http://schemas.openxmlformats.org/officeDocument/2006/relationships/slide" Target="slides/slide445.xml"/><Relationship Id="rId250" Type="http://schemas.openxmlformats.org/officeDocument/2006/relationships/slide" Target="slides/slide249.xml"/><Relationship Id="rId292" Type="http://schemas.openxmlformats.org/officeDocument/2006/relationships/slide" Target="slides/slide291.xml"/><Relationship Id="rId306" Type="http://schemas.openxmlformats.org/officeDocument/2006/relationships/slide" Target="slides/slide305.xml"/><Relationship Id="rId488" Type="http://schemas.openxmlformats.org/officeDocument/2006/relationships/slide" Target="slides/slide487.xml"/><Relationship Id="rId45" Type="http://schemas.openxmlformats.org/officeDocument/2006/relationships/slide" Target="slides/slide44.xml"/><Relationship Id="rId87" Type="http://schemas.openxmlformats.org/officeDocument/2006/relationships/slide" Target="slides/slide86.xml"/><Relationship Id="rId110" Type="http://schemas.openxmlformats.org/officeDocument/2006/relationships/slide" Target="slides/slide109.xml"/><Relationship Id="rId348" Type="http://schemas.openxmlformats.org/officeDocument/2006/relationships/slide" Target="slides/slide347.xml"/><Relationship Id="rId513" Type="http://schemas.openxmlformats.org/officeDocument/2006/relationships/slide" Target="slides/slide512.xml"/><Relationship Id="rId555" Type="http://schemas.openxmlformats.org/officeDocument/2006/relationships/viewProps" Target="viewProps.xml"/><Relationship Id="rId152" Type="http://schemas.openxmlformats.org/officeDocument/2006/relationships/slide" Target="slides/slide151.xml"/><Relationship Id="rId194" Type="http://schemas.openxmlformats.org/officeDocument/2006/relationships/slide" Target="slides/slide193.xml"/><Relationship Id="rId208" Type="http://schemas.openxmlformats.org/officeDocument/2006/relationships/slide" Target="slides/slide207.xml"/><Relationship Id="rId415" Type="http://schemas.openxmlformats.org/officeDocument/2006/relationships/slide" Target="slides/slide414.xml"/><Relationship Id="rId457" Type="http://schemas.openxmlformats.org/officeDocument/2006/relationships/slide" Target="slides/slide456.xml"/><Relationship Id="rId261" Type="http://schemas.openxmlformats.org/officeDocument/2006/relationships/slide" Target="slides/slide260.xml"/><Relationship Id="rId499" Type="http://schemas.openxmlformats.org/officeDocument/2006/relationships/slide" Target="slides/slide498.xml"/><Relationship Id="rId14" Type="http://schemas.openxmlformats.org/officeDocument/2006/relationships/slide" Target="slides/slide13.xml"/><Relationship Id="rId56" Type="http://schemas.openxmlformats.org/officeDocument/2006/relationships/slide" Target="slides/slide55.xml"/><Relationship Id="rId317" Type="http://schemas.openxmlformats.org/officeDocument/2006/relationships/slide" Target="slides/slide316.xml"/><Relationship Id="rId359" Type="http://schemas.openxmlformats.org/officeDocument/2006/relationships/slide" Target="slides/slide358.xml"/><Relationship Id="rId524" Type="http://schemas.openxmlformats.org/officeDocument/2006/relationships/slide" Target="slides/slide523.xml"/><Relationship Id="rId98" Type="http://schemas.openxmlformats.org/officeDocument/2006/relationships/slide" Target="slides/slide97.xml"/><Relationship Id="rId121" Type="http://schemas.openxmlformats.org/officeDocument/2006/relationships/slide" Target="slides/slide120.xml"/><Relationship Id="rId163" Type="http://schemas.openxmlformats.org/officeDocument/2006/relationships/slide" Target="slides/slide162.xml"/><Relationship Id="rId219" Type="http://schemas.openxmlformats.org/officeDocument/2006/relationships/slide" Target="slides/slide218.xml"/><Relationship Id="rId370" Type="http://schemas.openxmlformats.org/officeDocument/2006/relationships/slide" Target="slides/slide369.xml"/><Relationship Id="rId426" Type="http://schemas.openxmlformats.org/officeDocument/2006/relationships/slide" Target="slides/slide425.xml"/><Relationship Id="rId230" Type="http://schemas.openxmlformats.org/officeDocument/2006/relationships/slide" Target="slides/slide229.xml"/><Relationship Id="rId468" Type="http://schemas.openxmlformats.org/officeDocument/2006/relationships/slide" Target="slides/slide467.xml"/><Relationship Id="rId25" Type="http://schemas.openxmlformats.org/officeDocument/2006/relationships/slide" Target="slides/slide24.xml"/><Relationship Id="rId67" Type="http://schemas.openxmlformats.org/officeDocument/2006/relationships/slide" Target="slides/slide66.xml"/><Relationship Id="rId272" Type="http://schemas.openxmlformats.org/officeDocument/2006/relationships/slide" Target="slides/slide271.xml"/><Relationship Id="rId328" Type="http://schemas.openxmlformats.org/officeDocument/2006/relationships/slide" Target="slides/slide327.xml"/><Relationship Id="rId535" Type="http://schemas.openxmlformats.org/officeDocument/2006/relationships/slide" Target="slides/slide534.xml"/><Relationship Id="rId132" Type="http://schemas.openxmlformats.org/officeDocument/2006/relationships/slide" Target="slides/slide131.xml"/><Relationship Id="rId174" Type="http://schemas.openxmlformats.org/officeDocument/2006/relationships/slide" Target="slides/slide173.xml"/><Relationship Id="rId381" Type="http://schemas.openxmlformats.org/officeDocument/2006/relationships/slide" Target="slides/slide380.xml"/><Relationship Id="rId241" Type="http://schemas.openxmlformats.org/officeDocument/2006/relationships/slide" Target="slides/slide240.xml"/><Relationship Id="rId437" Type="http://schemas.openxmlformats.org/officeDocument/2006/relationships/slide" Target="slides/slide436.xml"/><Relationship Id="rId479" Type="http://schemas.openxmlformats.org/officeDocument/2006/relationships/slide" Target="slides/slide478.xml"/><Relationship Id="rId36" Type="http://schemas.openxmlformats.org/officeDocument/2006/relationships/slide" Target="slides/slide35.xml"/><Relationship Id="rId283" Type="http://schemas.openxmlformats.org/officeDocument/2006/relationships/slide" Target="slides/slide282.xml"/><Relationship Id="rId339" Type="http://schemas.openxmlformats.org/officeDocument/2006/relationships/slide" Target="slides/slide338.xml"/><Relationship Id="rId490" Type="http://schemas.openxmlformats.org/officeDocument/2006/relationships/slide" Target="slides/slide489.xml"/><Relationship Id="rId504" Type="http://schemas.openxmlformats.org/officeDocument/2006/relationships/slide" Target="slides/slide503.xml"/><Relationship Id="rId546" Type="http://schemas.openxmlformats.org/officeDocument/2006/relationships/slide" Target="slides/slide545.xml"/><Relationship Id="rId78" Type="http://schemas.openxmlformats.org/officeDocument/2006/relationships/slide" Target="slides/slide77.xml"/><Relationship Id="rId101" Type="http://schemas.openxmlformats.org/officeDocument/2006/relationships/slide" Target="slides/slide100.xml"/><Relationship Id="rId143" Type="http://schemas.openxmlformats.org/officeDocument/2006/relationships/slide" Target="slides/slide142.xml"/><Relationship Id="rId185" Type="http://schemas.openxmlformats.org/officeDocument/2006/relationships/slide" Target="slides/slide184.xml"/><Relationship Id="rId350" Type="http://schemas.openxmlformats.org/officeDocument/2006/relationships/slide" Target="slides/slide349.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48" Type="http://schemas.openxmlformats.org/officeDocument/2006/relationships/slide" Target="slides/slide447.xml"/><Relationship Id="rId252" Type="http://schemas.openxmlformats.org/officeDocument/2006/relationships/slide" Target="slides/slide251.xml"/><Relationship Id="rId294" Type="http://schemas.openxmlformats.org/officeDocument/2006/relationships/slide" Target="slides/slide293.xml"/><Relationship Id="rId308" Type="http://schemas.openxmlformats.org/officeDocument/2006/relationships/slide" Target="slides/slide307.xml"/><Relationship Id="rId515" Type="http://schemas.openxmlformats.org/officeDocument/2006/relationships/slide" Target="slides/slide514.xml"/><Relationship Id="rId47" Type="http://schemas.openxmlformats.org/officeDocument/2006/relationships/slide" Target="slides/slide46.xml"/><Relationship Id="rId89" Type="http://schemas.openxmlformats.org/officeDocument/2006/relationships/slide" Target="slides/slide88.xml"/><Relationship Id="rId112" Type="http://schemas.openxmlformats.org/officeDocument/2006/relationships/slide" Target="slides/slide111.xml"/><Relationship Id="rId154" Type="http://schemas.openxmlformats.org/officeDocument/2006/relationships/slide" Target="slides/slide153.xml"/><Relationship Id="rId361" Type="http://schemas.openxmlformats.org/officeDocument/2006/relationships/slide" Target="slides/slide360.xml"/><Relationship Id="rId557" Type="http://schemas.openxmlformats.org/officeDocument/2006/relationships/tableStyles" Target="tableStyles.xml"/><Relationship Id="rId196" Type="http://schemas.openxmlformats.org/officeDocument/2006/relationships/slide" Target="slides/slide195.xml"/><Relationship Id="rId417" Type="http://schemas.openxmlformats.org/officeDocument/2006/relationships/slide" Target="slides/slide416.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63" Type="http://schemas.openxmlformats.org/officeDocument/2006/relationships/slide" Target="slides/slide262.xml"/><Relationship Id="rId319" Type="http://schemas.openxmlformats.org/officeDocument/2006/relationships/slide" Target="slides/slide318.xml"/><Relationship Id="rId470" Type="http://schemas.openxmlformats.org/officeDocument/2006/relationships/slide" Target="slides/slide469.xml"/><Relationship Id="rId526" Type="http://schemas.openxmlformats.org/officeDocument/2006/relationships/slide" Target="slides/slide525.xml"/><Relationship Id="rId58" Type="http://schemas.openxmlformats.org/officeDocument/2006/relationships/slide" Target="slides/slide57.xml"/><Relationship Id="rId123" Type="http://schemas.openxmlformats.org/officeDocument/2006/relationships/slide" Target="slides/slide122.xml"/><Relationship Id="rId330" Type="http://schemas.openxmlformats.org/officeDocument/2006/relationships/slide" Target="slides/slide329.xml"/><Relationship Id="rId165" Type="http://schemas.openxmlformats.org/officeDocument/2006/relationships/slide" Target="slides/slide164.xml"/><Relationship Id="rId372" Type="http://schemas.openxmlformats.org/officeDocument/2006/relationships/slide" Target="slides/slide371.xml"/><Relationship Id="rId428" Type="http://schemas.openxmlformats.org/officeDocument/2006/relationships/slide" Target="slides/slide427.xml"/><Relationship Id="rId232" Type="http://schemas.openxmlformats.org/officeDocument/2006/relationships/slide" Target="slides/slide231.xml"/><Relationship Id="rId274" Type="http://schemas.openxmlformats.org/officeDocument/2006/relationships/slide" Target="slides/slide273.xml"/><Relationship Id="rId481" Type="http://schemas.openxmlformats.org/officeDocument/2006/relationships/slide" Target="slides/slide480.xml"/><Relationship Id="rId27" Type="http://schemas.openxmlformats.org/officeDocument/2006/relationships/slide" Target="slides/slide26.xml"/><Relationship Id="rId69" Type="http://schemas.openxmlformats.org/officeDocument/2006/relationships/slide" Target="slides/slide68.xml"/><Relationship Id="rId134" Type="http://schemas.openxmlformats.org/officeDocument/2006/relationships/slide" Target="slides/slide133.xml"/><Relationship Id="rId537" Type="http://schemas.openxmlformats.org/officeDocument/2006/relationships/slide" Target="slides/slide536.xml"/><Relationship Id="rId80" Type="http://schemas.openxmlformats.org/officeDocument/2006/relationships/slide" Target="slides/slide79.xml"/><Relationship Id="rId176" Type="http://schemas.openxmlformats.org/officeDocument/2006/relationships/slide" Target="slides/slide175.xml"/><Relationship Id="rId341" Type="http://schemas.openxmlformats.org/officeDocument/2006/relationships/slide" Target="slides/slide340.xml"/><Relationship Id="rId383" Type="http://schemas.openxmlformats.org/officeDocument/2006/relationships/slide" Target="slides/slide382.xml"/><Relationship Id="rId439" Type="http://schemas.openxmlformats.org/officeDocument/2006/relationships/slide" Target="slides/slide438.xml"/><Relationship Id="rId201" Type="http://schemas.openxmlformats.org/officeDocument/2006/relationships/slide" Target="slides/slide200.xml"/><Relationship Id="rId243" Type="http://schemas.openxmlformats.org/officeDocument/2006/relationships/slide" Target="slides/slide242.xml"/><Relationship Id="rId285" Type="http://schemas.openxmlformats.org/officeDocument/2006/relationships/slide" Target="slides/slide284.xml"/><Relationship Id="rId450" Type="http://schemas.openxmlformats.org/officeDocument/2006/relationships/slide" Target="slides/slide449.xml"/><Relationship Id="rId506" Type="http://schemas.openxmlformats.org/officeDocument/2006/relationships/slide" Target="slides/slide505.xml"/><Relationship Id="rId38" Type="http://schemas.openxmlformats.org/officeDocument/2006/relationships/slide" Target="slides/slide37.xml"/><Relationship Id="rId103" Type="http://schemas.openxmlformats.org/officeDocument/2006/relationships/slide" Target="slides/slide102.xml"/><Relationship Id="rId310" Type="http://schemas.openxmlformats.org/officeDocument/2006/relationships/slide" Target="slides/slide309.xml"/><Relationship Id="rId492" Type="http://schemas.openxmlformats.org/officeDocument/2006/relationships/slide" Target="slides/slide491.xml"/><Relationship Id="rId548" Type="http://schemas.openxmlformats.org/officeDocument/2006/relationships/slide" Target="slides/slide547.xml"/><Relationship Id="rId91" Type="http://schemas.openxmlformats.org/officeDocument/2006/relationships/slide" Target="slides/slide90.xml"/><Relationship Id="rId145" Type="http://schemas.openxmlformats.org/officeDocument/2006/relationships/slide" Target="slides/slide144.xml"/><Relationship Id="rId187" Type="http://schemas.openxmlformats.org/officeDocument/2006/relationships/slide" Target="slides/slide186.xml"/><Relationship Id="rId352" Type="http://schemas.openxmlformats.org/officeDocument/2006/relationships/slide" Target="slides/slide351.xml"/><Relationship Id="rId394" Type="http://schemas.openxmlformats.org/officeDocument/2006/relationships/slide" Target="slides/slide393.xml"/><Relationship Id="rId408" Type="http://schemas.openxmlformats.org/officeDocument/2006/relationships/slide" Target="slides/slide407.xml"/><Relationship Id="rId212" Type="http://schemas.openxmlformats.org/officeDocument/2006/relationships/slide" Target="slides/slide211.xml"/><Relationship Id="rId254" Type="http://schemas.openxmlformats.org/officeDocument/2006/relationships/slide" Target="slides/slide253.xml"/><Relationship Id="rId49" Type="http://schemas.openxmlformats.org/officeDocument/2006/relationships/slide" Target="slides/slide48.xml"/><Relationship Id="rId114" Type="http://schemas.openxmlformats.org/officeDocument/2006/relationships/slide" Target="slides/slide113.xml"/><Relationship Id="rId296" Type="http://schemas.openxmlformats.org/officeDocument/2006/relationships/slide" Target="slides/slide295.xml"/><Relationship Id="rId461" Type="http://schemas.openxmlformats.org/officeDocument/2006/relationships/slide" Target="slides/slide460.xml"/><Relationship Id="rId517" Type="http://schemas.openxmlformats.org/officeDocument/2006/relationships/slide" Target="slides/slide516.xml"/><Relationship Id="rId60" Type="http://schemas.openxmlformats.org/officeDocument/2006/relationships/slide" Target="slides/slide59.xml"/><Relationship Id="rId156" Type="http://schemas.openxmlformats.org/officeDocument/2006/relationships/slide" Target="slides/slide155.xml"/><Relationship Id="rId198" Type="http://schemas.openxmlformats.org/officeDocument/2006/relationships/slide" Target="slides/slide197.xml"/><Relationship Id="rId321" Type="http://schemas.openxmlformats.org/officeDocument/2006/relationships/slide" Target="slides/slide320.xml"/><Relationship Id="rId363" Type="http://schemas.openxmlformats.org/officeDocument/2006/relationships/slide" Target="slides/slide362.xml"/><Relationship Id="rId419" Type="http://schemas.openxmlformats.org/officeDocument/2006/relationships/slide" Target="slides/slide418.xml"/><Relationship Id="rId223" Type="http://schemas.openxmlformats.org/officeDocument/2006/relationships/slide" Target="slides/slide222.xml"/><Relationship Id="rId430" Type="http://schemas.openxmlformats.org/officeDocument/2006/relationships/slide" Target="slides/slide429.xml"/><Relationship Id="rId18" Type="http://schemas.openxmlformats.org/officeDocument/2006/relationships/slide" Target="slides/slide17.xml"/><Relationship Id="rId265" Type="http://schemas.openxmlformats.org/officeDocument/2006/relationships/slide" Target="slides/slide264.xml"/><Relationship Id="rId472" Type="http://schemas.openxmlformats.org/officeDocument/2006/relationships/slide" Target="slides/slide471.xml"/><Relationship Id="rId528" Type="http://schemas.openxmlformats.org/officeDocument/2006/relationships/slide" Target="slides/slide527.xml"/><Relationship Id="rId125" Type="http://schemas.openxmlformats.org/officeDocument/2006/relationships/slide" Target="slides/slide124.xml"/><Relationship Id="rId167" Type="http://schemas.openxmlformats.org/officeDocument/2006/relationships/slide" Target="slides/slide166.xml"/><Relationship Id="rId332" Type="http://schemas.openxmlformats.org/officeDocument/2006/relationships/slide" Target="slides/slide331.xml"/><Relationship Id="rId374" Type="http://schemas.openxmlformats.org/officeDocument/2006/relationships/slide" Target="slides/slide373.xml"/><Relationship Id="rId71" Type="http://schemas.openxmlformats.org/officeDocument/2006/relationships/slide" Target="slides/slide70.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76" Type="http://schemas.openxmlformats.org/officeDocument/2006/relationships/slide" Target="slides/slide275.xml"/><Relationship Id="rId441" Type="http://schemas.openxmlformats.org/officeDocument/2006/relationships/slide" Target="slides/slide440.xml"/><Relationship Id="rId483" Type="http://schemas.openxmlformats.org/officeDocument/2006/relationships/slide" Target="slides/slide482.xml"/><Relationship Id="rId539" Type="http://schemas.openxmlformats.org/officeDocument/2006/relationships/slide" Target="slides/slide538.xml"/><Relationship Id="rId40" Type="http://schemas.openxmlformats.org/officeDocument/2006/relationships/slide" Target="slides/slide39.xml"/><Relationship Id="rId136" Type="http://schemas.openxmlformats.org/officeDocument/2006/relationships/slide" Target="slides/slide135.xml"/><Relationship Id="rId178" Type="http://schemas.openxmlformats.org/officeDocument/2006/relationships/slide" Target="slides/slide177.xml"/><Relationship Id="rId301" Type="http://schemas.openxmlformats.org/officeDocument/2006/relationships/slide" Target="slides/slide300.xml"/><Relationship Id="rId343" Type="http://schemas.openxmlformats.org/officeDocument/2006/relationships/slide" Target="slides/slide342.xml"/><Relationship Id="rId550" Type="http://schemas.openxmlformats.org/officeDocument/2006/relationships/slide" Target="slides/slide549.xml"/><Relationship Id="rId82" Type="http://schemas.openxmlformats.org/officeDocument/2006/relationships/slide" Target="slides/slide81.xml"/><Relationship Id="rId203" Type="http://schemas.openxmlformats.org/officeDocument/2006/relationships/slide" Target="slides/slide202.xml"/><Relationship Id="rId385" Type="http://schemas.openxmlformats.org/officeDocument/2006/relationships/slide" Target="slides/slide384.xml"/><Relationship Id="rId245" Type="http://schemas.openxmlformats.org/officeDocument/2006/relationships/slide" Target="slides/slide244.xml"/><Relationship Id="rId287" Type="http://schemas.openxmlformats.org/officeDocument/2006/relationships/slide" Target="slides/slide286.xml"/><Relationship Id="rId410" Type="http://schemas.openxmlformats.org/officeDocument/2006/relationships/slide" Target="slides/slide409.xml"/><Relationship Id="rId452" Type="http://schemas.openxmlformats.org/officeDocument/2006/relationships/slide" Target="slides/slide451.xml"/><Relationship Id="rId494" Type="http://schemas.openxmlformats.org/officeDocument/2006/relationships/slide" Target="slides/slide493.xml"/><Relationship Id="rId508" Type="http://schemas.openxmlformats.org/officeDocument/2006/relationships/slide" Target="slides/slide507.xml"/><Relationship Id="rId105" Type="http://schemas.openxmlformats.org/officeDocument/2006/relationships/slide" Target="slides/slide104.xml"/><Relationship Id="rId147" Type="http://schemas.openxmlformats.org/officeDocument/2006/relationships/slide" Target="slides/slide146.xml"/><Relationship Id="rId312" Type="http://schemas.openxmlformats.org/officeDocument/2006/relationships/slide" Target="slides/slide311.xml"/><Relationship Id="rId354" Type="http://schemas.openxmlformats.org/officeDocument/2006/relationships/slide" Target="slides/slide353.xml"/><Relationship Id="rId51" Type="http://schemas.openxmlformats.org/officeDocument/2006/relationships/slide" Target="slides/slide50.xml"/><Relationship Id="rId93" Type="http://schemas.openxmlformats.org/officeDocument/2006/relationships/slide" Target="slides/slide92.xml"/><Relationship Id="rId189" Type="http://schemas.openxmlformats.org/officeDocument/2006/relationships/slide" Target="slides/slide188.xml"/><Relationship Id="rId396" Type="http://schemas.openxmlformats.org/officeDocument/2006/relationships/slide" Target="slides/slide395.xml"/><Relationship Id="rId214" Type="http://schemas.openxmlformats.org/officeDocument/2006/relationships/slide" Target="slides/slide213.xml"/><Relationship Id="rId256" Type="http://schemas.openxmlformats.org/officeDocument/2006/relationships/slide" Target="slides/slide255.xml"/><Relationship Id="rId298" Type="http://schemas.openxmlformats.org/officeDocument/2006/relationships/slide" Target="slides/slide297.xml"/><Relationship Id="rId421" Type="http://schemas.openxmlformats.org/officeDocument/2006/relationships/slide" Target="slides/slide420.xml"/><Relationship Id="rId463" Type="http://schemas.openxmlformats.org/officeDocument/2006/relationships/slide" Target="slides/slide462.xml"/><Relationship Id="rId519" Type="http://schemas.openxmlformats.org/officeDocument/2006/relationships/slide" Target="slides/slide518.xml"/><Relationship Id="rId116" Type="http://schemas.openxmlformats.org/officeDocument/2006/relationships/slide" Target="slides/slide115.xml"/><Relationship Id="rId158" Type="http://schemas.openxmlformats.org/officeDocument/2006/relationships/slide" Target="slides/slide157.xml"/><Relationship Id="rId323" Type="http://schemas.openxmlformats.org/officeDocument/2006/relationships/slide" Target="slides/slide322.xml"/><Relationship Id="rId530" Type="http://schemas.openxmlformats.org/officeDocument/2006/relationships/slide" Target="slides/slide529.xml"/><Relationship Id="rId20" Type="http://schemas.openxmlformats.org/officeDocument/2006/relationships/slide" Target="slides/slide19.xml"/><Relationship Id="rId62" Type="http://schemas.openxmlformats.org/officeDocument/2006/relationships/slide" Target="slides/slide61.xml"/><Relationship Id="rId365" Type="http://schemas.openxmlformats.org/officeDocument/2006/relationships/slide" Target="slides/slide364.xml"/><Relationship Id="rId225" Type="http://schemas.openxmlformats.org/officeDocument/2006/relationships/slide" Target="slides/slide224.xml"/><Relationship Id="rId267" Type="http://schemas.openxmlformats.org/officeDocument/2006/relationships/slide" Target="slides/slide266.xml"/><Relationship Id="rId432" Type="http://schemas.openxmlformats.org/officeDocument/2006/relationships/slide" Target="slides/slide431.xml"/><Relationship Id="rId474" Type="http://schemas.openxmlformats.org/officeDocument/2006/relationships/slide" Target="slides/slide473.xml"/><Relationship Id="rId127" Type="http://schemas.openxmlformats.org/officeDocument/2006/relationships/slide" Target="slides/slide126.xml"/><Relationship Id="rId31" Type="http://schemas.openxmlformats.org/officeDocument/2006/relationships/slide" Target="slides/slide30.xml"/><Relationship Id="rId73" Type="http://schemas.openxmlformats.org/officeDocument/2006/relationships/slide" Target="slides/slide72.xml"/><Relationship Id="rId169" Type="http://schemas.openxmlformats.org/officeDocument/2006/relationships/slide" Target="slides/slide168.xml"/><Relationship Id="rId334" Type="http://schemas.openxmlformats.org/officeDocument/2006/relationships/slide" Target="slides/slide333.xml"/><Relationship Id="rId376" Type="http://schemas.openxmlformats.org/officeDocument/2006/relationships/slide" Target="slides/slide375.xml"/><Relationship Id="rId541" Type="http://schemas.openxmlformats.org/officeDocument/2006/relationships/slide" Target="slides/slide540.xml"/><Relationship Id="rId4" Type="http://schemas.openxmlformats.org/officeDocument/2006/relationships/slide" Target="slides/slide3.xml"/><Relationship Id="rId180" Type="http://schemas.openxmlformats.org/officeDocument/2006/relationships/slide" Target="slides/slide179.xml"/><Relationship Id="rId236" Type="http://schemas.openxmlformats.org/officeDocument/2006/relationships/slide" Target="slides/slide235.xml"/><Relationship Id="rId278" Type="http://schemas.openxmlformats.org/officeDocument/2006/relationships/slide" Target="slides/slide277.xml"/><Relationship Id="rId401" Type="http://schemas.openxmlformats.org/officeDocument/2006/relationships/slide" Target="slides/slide400.xml"/><Relationship Id="rId443" Type="http://schemas.openxmlformats.org/officeDocument/2006/relationships/slide" Target="slides/slide442.xml"/><Relationship Id="rId303" Type="http://schemas.openxmlformats.org/officeDocument/2006/relationships/slide" Target="slides/slide302.xml"/><Relationship Id="rId485" Type="http://schemas.openxmlformats.org/officeDocument/2006/relationships/slide" Target="slides/slide484.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510" Type="http://schemas.openxmlformats.org/officeDocument/2006/relationships/slide" Target="slides/slide509.xml"/><Relationship Id="rId552" Type="http://schemas.openxmlformats.org/officeDocument/2006/relationships/slide" Target="slides/slide551.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496" Type="http://schemas.openxmlformats.org/officeDocument/2006/relationships/slide" Target="slides/slide495.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521" Type="http://schemas.openxmlformats.org/officeDocument/2006/relationships/slide" Target="slides/slide520.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532" Type="http://schemas.openxmlformats.org/officeDocument/2006/relationships/slide" Target="slides/slide531.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476" Type="http://schemas.openxmlformats.org/officeDocument/2006/relationships/slide" Target="slides/slide475.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501" Type="http://schemas.openxmlformats.org/officeDocument/2006/relationships/slide" Target="slides/slide500.xml"/><Relationship Id="rId543" Type="http://schemas.openxmlformats.org/officeDocument/2006/relationships/slide" Target="slides/slide542.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487" Type="http://schemas.openxmlformats.org/officeDocument/2006/relationships/slide" Target="slides/slide486.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512" Type="http://schemas.openxmlformats.org/officeDocument/2006/relationships/slide" Target="slides/slide511.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 Id="rId554" Type="http://schemas.openxmlformats.org/officeDocument/2006/relationships/presProps" Target="presProps.xml"/><Relationship Id="rId193" Type="http://schemas.openxmlformats.org/officeDocument/2006/relationships/slide" Target="slides/slide192.xml"/><Relationship Id="rId207" Type="http://schemas.openxmlformats.org/officeDocument/2006/relationships/slide" Target="slides/slide206.xml"/><Relationship Id="rId249" Type="http://schemas.openxmlformats.org/officeDocument/2006/relationships/slide" Target="slides/slide248.xml"/><Relationship Id="rId414" Type="http://schemas.openxmlformats.org/officeDocument/2006/relationships/slide" Target="slides/slide413.xml"/><Relationship Id="rId456" Type="http://schemas.openxmlformats.org/officeDocument/2006/relationships/slide" Target="slides/slide455.xml"/><Relationship Id="rId498" Type="http://schemas.openxmlformats.org/officeDocument/2006/relationships/slide" Target="slides/slide497.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316" Type="http://schemas.openxmlformats.org/officeDocument/2006/relationships/slide" Target="slides/slide315.xml"/><Relationship Id="rId523" Type="http://schemas.openxmlformats.org/officeDocument/2006/relationships/slide" Target="slides/slide522.xml"/><Relationship Id="rId55" Type="http://schemas.openxmlformats.org/officeDocument/2006/relationships/slide" Target="slides/slide54.xml"/><Relationship Id="rId97" Type="http://schemas.openxmlformats.org/officeDocument/2006/relationships/slide" Target="slides/slide96.xml"/><Relationship Id="rId120" Type="http://schemas.openxmlformats.org/officeDocument/2006/relationships/slide" Target="slides/slide119.xml"/><Relationship Id="rId358" Type="http://schemas.openxmlformats.org/officeDocument/2006/relationships/slide" Target="slides/slide357.xml"/><Relationship Id="rId162" Type="http://schemas.openxmlformats.org/officeDocument/2006/relationships/slide" Target="slides/slide161.xml"/><Relationship Id="rId218" Type="http://schemas.openxmlformats.org/officeDocument/2006/relationships/slide" Target="slides/slide217.xml"/><Relationship Id="rId425" Type="http://schemas.openxmlformats.org/officeDocument/2006/relationships/slide" Target="slides/slide424.xml"/><Relationship Id="rId467" Type="http://schemas.openxmlformats.org/officeDocument/2006/relationships/slide" Target="slides/slide466.xml"/><Relationship Id="rId271" Type="http://schemas.openxmlformats.org/officeDocument/2006/relationships/slide" Target="slides/slide270.xml"/><Relationship Id="rId24" Type="http://schemas.openxmlformats.org/officeDocument/2006/relationships/slide" Target="slides/slide23.xml"/><Relationship Id="rId66" Type="http://schemas.openxmlformats.org/officeDocument/2006/relationships/slide" Target="slides/slide65.xml"/><Relationship Id="rId131" Type="http://schemas.openxmlformats.org/officeDocument/2006/relationships/slide" Target="slides/slide130.xml"/><Relationship Id="rId327" Type="http://schemas.openxmlformats.org/officeDocument/2006/relationships/slide" Target="slides/slide326.xml"/><Relationship Id="rId369" Type="http://schemas.openxmlformats.org/officeDocument/2006/relationships/slide" Target="slides/slide368.xml"/><Relationship Id="rId534" Type="http://schemas.openxmlformats.org/officeDocument/2006/relationships/slide" Target="slides/slide533.xml"/><Relationship Id="rId173" Type="http://schemas.openxmlformats.org/officeDocument/2006/relationships/slide" Target="slides/slide172.xml"/><Relationship Id="rId229" Type="http://schemas.openxmlformats.org/officeDocument/2006/relationships/slide" Target="slides/slide228.xml"/><Relationship Id="rId380" Type="http://schemas.openxmlformats.org/officeDocument/2006/relationships/slide" Target="slides/slide379.xml"/><Relationship Id="rId436" Type="http://schemas.openxmlformats.org/officeDocument/2006/relationships/slide" Target="slides/slide435.xml"/><Relationship Id="rId240" Type="http://schemas.openxmlformats.org/officeDocument/2006/relationships/slide" Target="slides/slide239.xml"/><Relationship Id="rId478" Type="http://schemas.openxmlformats.org/officeDocument/2006/relationships/slide" Target="slides/slide477.xml"/><Relationship Id="rId35" Type="http://schemas.openxmlformats.org/officeDocument/2006/relationships/slide" Target="slides/slide34.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38" Type="http://schemas.openxmlformats.org/officeDocument/2006/relationships/slide" Target="slides/slide337.xml"/><Relationship Id="rId503" Type="http://schemas.openxmlformats.org/officeDocument/2006/relationships/slide" Target="slides/slide502.xml"/><Relationship Id="rId545" Type="http://schemas.openxmlformats.org/officeDocument/2006/relationships/slide" Target="slides/slide544.xml"/><Relationship Id="rId8" Type="http://schemas.openxmlformats.org/officeDocument/2006/relationships/slide" Target="slides/slide7.xml"/><Relationship Id="rId142" Type="http://schemas.openxmlformats.org/officeDocument/2006/relationships/slide" Target="slides/slide141.xml"/><Relationship Id="rId184" Type="http://schemas.openxmlformats.org/officeDocument/2006/relationships/slide" Target="slides/slide183.xml"/><Relationship Id="rId391" Type="http://schemas.openxmlformats.org/officeDocument/2006/relationships/slide" Target="slides/slide390.xml"/><Relationship Id="rId405" Type="http://schemas.openxmlformats.org/officeDocument/2006/relationships/slide" Target="slides/slide404.xml"/><Relationship Id="rId447" Type="http://schemas.openxmlformats.org/officeDocument/2006/relationships/slide" Target="slides/slide446.xml"/><Relationship Id="rId251" Type="http://schemas.openxmlformats.org/officeDocument/2006/relationships/slide" Target="slides/slide250.xml"/><Relationship Id="rId489" Type="http://schemas.openxmlformats.org/officeDocument/2006/relationships/slide" Target="slides/slide488.xml"/><Relationship Id="rId46" Type="http://schemas.openxmlformats.org/officeDocument/2006/relationships/slide" Target="slides/slide45.xml"/><Relationship Id="rId293" Type="http://schemas.openxmlformats.org/officeDocument/2006/relationships/slide" Target="slides/slide292.xml"/><Relationship Id="rId307" Type="http://schemas.openxmlformats.org/officeDocument/2006/relationships/slide" Target="slides/slide306.xml"/><Relationship Id="rId349" Type="http://schemas.openxmlformats.org/officeDocument/2006/relationships/slide" Target="slides/slide348.xml"/><Relationship Id="rId514" Type="http://schemas.openxmlformats.org/officeDocument/2006/relationships/slide" Target="slides/slide513.xml"/><Relationship Id="rId556" Type="http://schemas.openxmlformats.org/officeDocument/2006/relationships/theme" Target="theme/theme1.xml"/><Relationship Id="rId88" Type="http://schemas.openxmlformats.org/officeDocument/2006/relationships/slide" Target="slides/slide87.xml"/><Relationship Id="rId111" Type="http://schemas.openxmlformats.org/officeDocument/2006/relationships/slide" Target="slides/slide110.xml"/><Relationship Id="rId153" Type="http://schemas.openxmlformats.org/officeDocument/2006/relationships/slide" Target="slides/slide152.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416" Type="http://schemas.openxmlformats.org/officeDocument/2006/relationships/slide" Target="slides/slide415.xml"/><Relationship Id="rId220" Type="http://schemas.openxmlformats.org/officeDocument/2006/relationships/slide" Target="slides/slide219.xml"/><Relationship Id="rId458" Type="http://schemas.openxmlformats.org/officeDocument/2006/relationships/slide" Target="slides/slide457.xml"/><Relationship Id="rId15" Type="http://schemas.openxmlformats.org/officeDocument/2006/relationships/slide" Target="slides/slide14.xml"/><Relationship Id="rId57" Type="http://schemas.openxmlformats.org/officeDocument/2006/relationships/slide" Target="slides/slide56.xml"/><Relationship Id="rId262" Type="http://schemas.openxmlformats.org/officeDocument/2006/relationships/slide" Target="slides/slide261.xml"/><Relationship Id="rId318" Type="http://schemas.openxmlformats.org/officeDocument/2006/relationships/slide" Target="slides/slide317.xml"/><Relationship Id="rId525" Type="http://schemas.openxmlformats.org/officeDocument/2006/relationships/slide" Target="slides/slide524.xml"/><Relationship Id="rId99" Type="http://schemas.openxmlformats.org/officeDocument/2006/relationships/slide" Target="slides/slide98.xml"/><Relationship Id="rId122" Type="http://schemas.openxmlformats.org/officeDocument/2006/relationships/slide" Target="slides/slide121.xml"/><Relationship Id="rId164" Type="http://schemas.openxmlformats.org/officeDocument/2006/relationships/slide" Target="slides/slide163.xml"/><Relationship Id="rId371" Type="http://schemas.openxmlformats.org/officeDocument/2006/relationships/slide" Target="slides/slide370.xml"/><Relationship Id="rId427" Type="http://schemas.openxmlformats.org/officeDocument/2006/relationships/slide" Target="slides/slide426.xml"/><Relationship Id="rId469" Type="http://schemas.openxmlformats.org/officeDocument/2006/relationships/slide" Target="slides/slide468.xml"/><Relationship Id="rId26" Type="http://schemas.openxmlformats.org/officeDocument/2006/relationships/slide" Target="slides/slide25.xml"/><Relationship Id="rId231" Type="http://schemas.openxmlformats.org/officeDocument/2006/relationships/slide" Target="slides/slide230.xml"/><Relationship Id="rId273" Type="http://schemas.openxmlformats.org/officeDocument/2006/relationships/slide" Target="slides/slide272.xml"/><Relationship Id="rId329" Type="http://schemas.openxmlformats.org/officeDocument/2006/relationships/slide" Target="slides/slide328.xml"/><Relationship Id="rId480" Type="http://schemas.openxmlformats.org/officeDocument/2006/relationships/slide" Target="slides/slide479.xml"/><Relationship Id="rId536" Type="http://schemas.openxmlformats.org/officeDocument/2006/relationships/slide" Target="slides/slide535.xml"/><Relationship Id="rId68" Type="http://schemas.openxmlformats.org/officeDocument/2006/relationships/slide" Target="slides/slide67.xml"/><Relationship Id="rId133" Type="http://schemas.openxmlformats.org/officeDocument/2006/relationships/slide" Target="slides/slide132.xml"/><Relationship Id="rId175" Type="http://schemas.openxmlformats.org/officeDocument/2006/relationships/slide" Target="slides/slide174.xml"/><Relationship Id="rId340" Type="http://schemas.openxmlformats.org/officeDocument/2006/relationships/slide" Target="slides/slide339.xml"/><Relationship Id="rId200" Type="http://schemas.openxmlformats.org/officeDocument/2006/relationships/slide" Target="slides/slide199.xml"/><Relationship Id="rId382" Type="http://schemas.openxmlformats.org/officeDocument/2006/relationships/slide" Target="slides/slide381.xml"/><Relationship Id="rId438" Type="http://schemas.openxmlformats.org/officeDocument/2006/relationships/slide" Target="slides/slide437.xml"/><Relationship Id="rId242" Type="http://schemas.openxmlformats.org/officeDocument/2006/relationships/slide" Target="slides/slide241.xml"/><Relationship Id="rId284" Type="http://schemas.openxmlformats.org/officeDocument/2006/relationships/slide" Target="slides/slide283.xml"/><Relationship Id="rId491" Type="http://schemas.openxmlformats.org/officeDocument/2006/relationships/slide" Target="slides/slide490.xml"/><Relationship Id="rId505" Type="http://schemas.openxmlformats.org/officeDocument/2006/relationships/slide" Target="slides/slide504.xml"/><Relationship Id="rId37" Type="http://schemas.openxmlformats.org/officeDocument/2006/relationships/slide" Target="slides/slide36.xml"/><Relationship Id="rId79" Type="http://schemas.openxmlformats.org/officeDocument/2006/relationships/slide" Target="slides/slide78.xml"/><Relationship Id="rId102" Type="http://schemas.openxmlformats.org/officeDocument/2006/relationships/slide" Target="slides/slide101.xml"/><Relationship Id="rId144" Type="http://schemas.openxmlformats.org/officeDocument/2006/relationships/slide" Target="slides/slide143.xml"/><Relationship Id="rId547" Type="http://schemas.openxmlformats.org/officeDocument/2006/relationships/slide" Target="slides/slide546.xml"/><Relationship Id="rId90" Type="http://schemas.openxmlformats.org/officeDocument/2006/relationships/slide" Target="slides/slide89.xml"/><Relationship Id="rId186" Type="http://schemas.openxmlformats.org/officeDocument/2006/relationships/slide" Target="slides/slide185.xml"/><Relationship Id="rId351" Type="http://schemas.openxmlformats.org/officeDocument/2006/relationships/slide" Target="slides/slide350.xml"/><Relationship Id="rId393" Type="http://schemas.openxmlformats.org/officeDocument/2006/relationships/slide" Target="slides/slide392.xml"/><Relationship Id="rId407" Type="http://schemas.openxmlformats.org/officeDocument/2006/relationships/slide" Target="slides/slide406.xml"/><Relationship Id="rId449" Type="http://schemas.openxmlformats.org/officeDocument/2006/relationships/slide" Target="slides/slide448.xml"/><Relationship Id="rId211" Type="http://schemas.openxmlformats.org/officeDocument/2006/relationships/slide" Target="slides/slide210.xml"/><Relationship Id="rId253" Type="http://schemas.openxmlformats.org/officeDocument/2006/relationships/slide" Target="slides/slide252.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516" Type="http://schemas.openxmlformats.org/officeDocument/2006/relationships/slide" Target="slides/slide515.xml"/><Relationship Id="rId48" Type="http://schemas.openxmlformats.org/officeDocument/2006/relationships/slide" Target="slides/slide47.xml"/><Relationship Id="rId113" Type="http://schemas.openxmlformats.org/officeDocument/2006/relationships/slide" Target="slides/slide112.xml"/><Relationship Id="rId320" Type="http://schemas.openxmlformats.org/officeDocument/2006/relationships/slide" Target="slides/slide319.xml"/><Relationship Id="rId155" Type="http://schemas.openxmlformats.org/officeDocument/2006/relationships/slide" Target="slides/slide154.xml"/><Relationship Id="rId197" Type="http://schemas.openxmlformats.org/officeDocument/2006/relationships/slide" Target="slides/slide196.xml"/><Relationship Id="rId362" Type="http://schemas.openxmlformats.org/officeDocument/2006/relationships/slide" Target="slides/slide361.xml"/><Relationship Id="rId418" Type="http://schemas.openxmlformats.org/officeDocument/2006/relationships/slide" Target="slides/slide417.xml"/><Relationship Id="rId222" Type="http://schemas.openxmlformats.org/officeDocument/2006/relationships/slide" Target="slides/slide221.xml"/><Relationship Id="rId264" Type="http://schemas.openxmlformats.org/officeDocument/2006/relationships/slide" Target="slides/slide263.xml"/><Relationship Id="rId471" Type="http://schemas.openxmlformats.org/officeDocument/2006/relationships/slide" Target="slides/slide470.xml"/><Relationship Id="rId17" Type="http://schemas.openxmlformats.org/officeDocument/2006/relationships/slide" Target="slides/slide16.xml"/><Relationship Id="rId59" Type="http://schemas.openxmlformats.org/officeDocument/2006/relationships/slide" Target="slides/slide58.xml"/><Relationship Id="rId124" Type="http://schemas.openxmlformats.org/officeDocument/2006/relationships/slide" Target="slides/slide123.xml"/><Relationship Id="rId527" Type="http://schemas.openxmlformats.org/officeDocument/2006/relationships/slide" Target="slides/slide526.xml"/><Relationship Id="rId70" Type="http://schemas.openxmlformats.org/officeDocument/2006/relationships/slide" Target="slides/slide69.xml"/><Relationship Id="rId166" Type="http://schemas.openxmlformats.org/officeDocument/2006/relationships/slide" Target="slides/slide165.xml"/><Relationship Id="rId331" Type="http://schemas.openxmlformats.org/officeDocument/2006/relationships/slide" Target="slides/slide330.xml"/><Relationship Id="rId373" Type="http://schemas.openxmlformats.org/officeDocument/2006/relationships/slide" Target="slides/slide372.xml"/><Relationship Id="rId429" Type="http://schemas.openxmlformats.org/officeDocument/2006/relationships/slide" Target="slides/slide428.xml"/><Relationship Id="rId1" Type="http://schemas.openxmlformats.org/officeDocument/2006/relationships/slideMaster" Target="slideMasters/slideMaster1.xml"/><Relationship Id="rId233" Type="http://schemas.openxmlformats.org/officeDocument/2006/relationships/slide" Target="slides/slide232.xml"/><Relationship Id="rId440" Type="http://schemas.openxmlformats.org/officeDocument/2006/relationships/slide" Target="slides/slide439.xml"/><Relationship Id="rId28" Type="http://schemas.openxmlformats.org/officeDocument/2006/relationships/slide" Target="slides/slide27.xml"/><Relationship Id="rId275" Type="http://schemas.openxmlformats.org/officeDocument/2006/relationships/slide" Target="slides/slide274.xml"/><Relationship Id="rId300" Type="http://schemas.openxmlformats.org/officeDocument/2006/relationships/slide" Target="slides/slide299.xml"/><Relationship Id="rId482" Type="http://schemas.openxmlformats.org/officeDocument/2006/relationships/slide" Target="slides/slide481.xml"/><Relationship Id="rId538" Type="http://schemas.openxmlformats.org/officeDocument/2006/relationships/slide" Target="slides/slide537.xml"/><Relationship Id="rId81" Type="http://schemas.openxmlformats.org/officeDocument/2006/relationships/slide" Target="slides/slide80.xml"/><Relationship Id="rId135" Type="http://schemas.openxmlformats.org/officeDocument/2006/relationships/slide" Target="slides/slide134.xml"/><Relationship Id="rId177" Type="http://schemas.openxmlformats.org/officeDocument/2006/relationships/slide" Target="slides/slide176.xml"/><Relationship Id="rId342" Type="http://schemas.openxmlformats.org/officeDocument/2006/relationships/slide" Target="slides/slide341.xml"/><Relationship Id="rId384" Type="http://schemas.openxmlformats.org/officeDocument/2006/relationships/slide" Target="slides/slide383.xml"/><Relationship Id="rId202" Type="http://schemas.openxmlformats.org/officeDocument/2006/relationships/slide" Target="slides/slide201.xml"/><Relationship Id="rId244" Type="http://schemas.openxmlformats.org/officeDocument/2006/relationships/slide" Target="slides/slide243.xml"/><Relationship Id="rId39" Type="http://schemas.openxmlformats.org/officeDocument/2006/relationships/slide" Target="slides/slide38.xml"/><Relationship Id="rId286" Type="http://schemas.openxmlformats.org/officeDocument/2006/relationships/slide" Target="slides/slide285.xml"/><Relationship Id="rId451" Type="http://schemas.openxmlformats.org/officeDocument/2006/relationships/slide" Target="slides/slide450.xml"/><Relationship Id="rId493" Type="http://schemas.openxmlformats.org/officeDocument/2006/relationships/slide" Target="slides/slide492.xml"/><Relationship Id="rId507" Type="http://schemas.openxmlformats.org/officeDocument/2006/relationships/slide" Target="slides/slide506.xml"/><Relationship Id="rId549" Type="http://schemas.openxmlformats.org/officeDocument/2006/relationships/slide" Target="slides/slide548.xml"/><Relationship Id="rId50" Type="http://schemas.openxmlformats.org/officeDocument/2006/relationships/slide" Target="slides/slide49.xml"/><Relationship Id="rId104" Type="http://schemas.openxmlformats.org/officeDocument/2006/relationships/slide" Target="slides/slide103.xml"/><Relationship Id="rId146" Type="http://schemas.openxmlformats.org/officeDocument/2006/relationships/slide" Target="slides/slide145.xml"/><Relationship Id="rId188" Type="http://schemas.openxmlformats.org/officeDocument/2006/relationships/slide" Target="slides/slide187.xml"/><Relationship Id="rId311" Type="http://schemas.openxmlformats.org/officeDocument/2006/relationships/slide" Target="slides/slide310.xml"/><Relationship Id="rId353" Type="http://schemas.openxmlformats.org/officeDocument/2006/relationships/slide" Target="slides/slide352.xml"/><Relationship Id="rId395" Type="http://schemas.openxmlformats.org/officeDocument/2006/relationships/slide" Target="slides/slide394.xml"/><Relationship Id="rId409" Type="http://schemas.openxmlformats.org/officeDocument/2006/relationships/slide" Target="slides/slide408.xml"/><Relationship Id="rId92" Type="http://schemas.openxmlformats.org/officeDocument/2006/relationships/slide" Target="slides/slide91.xml"/><Relationship Id="rId213" Type="http://schemas.openxmlformats.org/officeDocument/2006/relationships/slide" Target="slides/slide212.xml"/><Relationship Id="rId420" Type="http://schemas.openxmlformats.org/officeDocument/2006/relationships/slide" Target="slides/slide419.xml"/><Relationship Id="rId255" Type="http://schemas.openxmlformats.org/officeDocument/2006/relationships/slide" Target="slides/slide254.xml"/><Relationship Id="rId297" Type="http://schemas.openxmlformats.org/officeDocument/2006/relationships/slide" Target="slides/slide296.xml"/><Relationship Id="rId462" Type="http://schemas.openxmlformats.org/officeDocument/2006/relationships/slide" Target="slides/slide461.xml"/><Relationship Id="rId518" Type="http://schemas.openxmlformats.org/officeDocument/2006/relationships/slide" Target="slides/slide517.xml"/><Relationship Id="rId115" Type="http://schemas.openxmlformats.org/officeDocument/2006/relationships/slide" Target="slides/slide114.xml"/><Relationship Id="rId157" Type="http://schemas.openxmlformats.org/officeDocument/2006/relationships/slide" Target="slides/slide156.xml"/><Relationship Id="rId322" Type="http://schemas.openxmlformats.org/officeDocument/2006/relationships/slide" Target="slides/slide321.xml"/><Relationship Id="rId364" Type="http://schemas.openxmlformats.org/officeDocument/2006/relationships/slide" Target="slides/slide363.xml"/><Relationship Id="rId61" Type="http://schemas.openxmlformats.org/officeDocument/2006/relationships/slide" Target="slides/slide60.xml"/><Relationship Id="rId199" Type="http://schemas.openxmlformats.org/officeDocument/2006/relationships/slide" Target="slides/slide198.xml"/><Relationship Id="rId19" Type="http://schemas.openxmlformats.org/officeDocument/2006/relationships/slide" Target="slides/slide18.xml"/><Relationship Id="rId224" Type="http://schemas.openxmlformats.org/officeDocument/2006/relationships/slide" Target="slides/slide223.xml"/><Relationship Id="rId266" Type="http://schemas.openxmlformats.org/officeDocument/2006/relationships/slide" Target="slides/slide265.xml"/><Relationship Id="rId431" Type="http://schemas.openxmlformats.org/officeDocument/2006/relationships/slide" Target="slides/slide430.xml"/><Relationship Id="rId473" Type="http://schemas.openxmlformats.org/officeDocument/2006/relationships/slide" Target="slides/slide472.xml"/><Relationship Id="rId529" Type="http://schemas.openxmlformats.org/officeDocument/2006/relationships/slide" Target="slides/slide528.xml"/><Relationship Id="rId30" Type="http://schemas.openxmlformats.org/officeDocument/2006/relationships/slide" Target="slides/slide29.xml"/><Relationship Id="rId126" Type="http://schemas.openxmlformats.org/officeDocument/2006/relationships/slide" Target="slides/slide125.xml"/><Relationship Id="rId168" Type="http://schemas.openxmlformats.org/officeDocument/2006/relationships/slide" Target="slides/slide167.xml"/><Relationship Id="rId333" Type="http://schemas.openxmlformats.org/officeDocument/2006/relationships/slide" Target="slides/slide332.xml"/><Relationship Id="rId540" Type="http://schemas.openxmlformats.org/officeDocument/2006/relationships/slide" Target="slides/slide539.xml"/><Relationship Id="rId72" Type="http://schemas.openxmlformats.org/officeDocument/2006/relationships/slide" Target="slides/slide71.xml"/><Relationship Id="rId375" Type="http://schemas.openxmlformats.org/officeDocument/2006/relationships/slide" Target="slides/slide374.xml"/><Relationship Id="rId3" Type="http://schemas.openxmlformats.org/officeDocument/2006/relationships/slide" Target="slides/slide2.xml"/><Relationship Id="rId235" Type="http://schemas.openxmlformats.org/officeDocument/2006/relationships/slide" Target="slides/slide234.xml"/><Relationship Id="rId277" Type="http://schemas.openxmlformats.org/officeDocument/2006/relationships/slide" Target="slides/slide276.xml"/><Relationship Id="rId400" Type="http://schemas.openxmlformats.org/officeDocument/2006/relationships/slide" Target="slides/slide399.xml"/><Relationship Id="rId442" Type="http://schemas.openxmlformats.org/officeDocument/2006/relationships/slide" Target="slides/slide441.xml"/><Relationship Id="rId484" Type="http://schemas.openxmlformats.org/officeDocument/2006/relationships/slide" Target="slides/slide483.xml"/><Relationship Id="rId137" Type="http://schemas.openxmlformats.org/officeDocument/2006/relationships/slide" Target="slides/slide136.xml"/><Relationship Id="rId302" Type="http://schemas.openxmlformats.org/officeDocument/2006/relationships/slide" Target="slides/slide301.xml"/><Relationship Id="rId344" Type="http://schemas.openxmlformats.org/officeDocument/2006/relationships/slide" Target="slides/slide343.xml"/><Relationship Id="rId41" Type="http://schemas.openxmlformats.org/officeDocument/2006/relationships/slide" Target="slides/slide40.xml"/><Relationship Id="rId83" Type="http://schemas.openxmlformats.org/officeDocument/2006/relationships/slide" Target="slides/slide82.xml"/><Relationship Id="rId179" Type="http://schemas.openxmlformats.org/officeDocument/2006/relationships/slide" Target="slides/slide178.xml"/><Relationship Id="rId386" Type="http://schemas.openxmlformats.org/officeDocument/2006/relationships/slide" Target="slides/slide385.xml"/><Relationship Id="rId551" Type="http://schemas.openxmlformats.org/officeDocument/2006/relationships/slide" Target="slides/slide550.xml"/><Relationship Id="rId190" Type="http://schemas.openxmlformats.org/officeDocument/2006/relationships/slide" Target="slides/slide189.xml"/><Relationship Id="rId204" Type="http://schemas.openxmlformats.org/officeDocument/2006/relationships/slide" Target="slides/slide203.xml"/><Relationship Id="rId246" Type="http://schemas.openxmlformats.org/officeDocument/2006/relationships/slide" Target="slides/slide245.xml"/><Relationship Id="rId288" Type="http://schemas.openxmlformats.org/officeDocument/2006/relationships/slide" Target="slides/slide287.xml"/><Relationship Id="rId411" Type="http://schemas.openxmlformats.org/officeDocument/2006/relationships/slide" Target="slides/slide410.xml"/><Relationship Id="rId453" Type="http://schemas.openxmlformats.org/officeDocument/2006/relationships/slide" Target="slides/slide452.xml"/><Relationship Id="rId509" Type="http://schemas.openxmlformats.org/officeDocument/2006/relationships/slide" Target="slides/slide508.xml"/><Relationship Id="rId106" Type="http://schemas.openxmlformats.org/officeDocument/2006/relationships/slide" Target="slides/slide105.xml"/><Relationship Id="rId313" Type="http://schemas.openxmlformats.org/officeDocument/2006/relationships/slide" Target="slides/slide312.xml"/><Relationship Id="rId495" Type="http://schemas.openxmlformats.org/officeDocument/2006/relationships/slide" Target="slides/slide494.xml"/><Relationship Id="rId10" Type="http://schemas.openxmlformats.org/officeDocument/2006/relationships/slide" Target="slides/slide9.xml"/><Relationship Id="rId52" Type="http://schemas.openxmlformats.org/officeDocument/2006/relationships/slide" Target="slides/slide51.xml"/><Relationship Id="rId94" Type="http://schemas.openxmlformats.org/officeDocument/2006/relationships/slide" Target="slides/slide93.xml"/><Relationship Id="rId148" Type="http://schemas.openxmlformats.org/officeDocument/2006/relationships/slide" Target="slides/slide147.xml"/><Relationship Id="rId355" Type="http://schemas.openxmlformats.org/officeDocument/2006/relationships/slide" Target="slides/slide354.xml"/><Relationship Id="rId397" Type="http://schemas.openxmlformats.org/officeDocument/2006/relationships/slide" Target="slides/slide396.xml"/><Relationship Id="rId520" Type="http://schemas.openxmlformats.org/officeDocument/2006/relationships/slide" Target="slides/slide519.xml"/><Relationship Id="rId215" Type="http://schemas.openxmlformats.org/officeDocument/2006/relationships/slide" Target="slides/slide214.xml"/><Relationship Id="rId257" Type="http://schemas.openxmlformats.org/officeDocument/2006/relationships/slide" Target="slides/slide256.xml"/><Relationship Id="rId422" Type="http://schemas.openxmlformats.org/officeDocument/2006/relationships/slide" Target="slides/slide421.xml"/><Relationship Id="rId464" Type="http://schemas.openxmlformats.org/officeDocument/2006/relationships/slide" Target="slides/slide463.xml"/><Relationship Id="rId299" Type="http://schemas.openxmlformats.org/officeDocument/2006/relationships/slide" Target="slides/slide298.xml"/><Relationship Id="rId63" Type="http://schemas.openxmlformats.org/officeDocument/2006/relationships/slide" Target="slides/slide62.xml"/><Relationship Id="rId159" Type="http://schemas.openxmlformats.org/officeDocument/2006/relationships/slide" Target="slides/slide158.xml"/><Relationship Id="rId366" Type="http://schemas.openxmlformats.org/officeDocument/2006/relationships/slide" Target="slides/slide365.xml"/><Relationship Id="rId226" Type="http://schemas.openxmlformats.org/officeDocument/2006/relationships/slide" Target="slides/slide225.xml"/><Relationship Id="rId433" Type="http://schemas.openxmlformats.org/officeDocument/2006/relationships/slide" Target="slides/slide432.xml"/><Relationship Id="rId74" Type="http://schemas.openxmlformats.org/officeDocument/2006/relationships/slide" Target="slides/slide73.xml"/><Relationship Id="rId377" Type="http://schemas.openxmlformats.org/officeDocument/2006/relationships/slide" Target="slides/slide376.xml"/><Relationship Id="rId500" Type="http://schemas.openxmlformats.org/officeDocument/2006/relationships/slide" Target="slides/slide499.xml"/><Relationship Id="rId5" Type="http://schemas.openxmlformats.org/officeDocument/2006/relationships/slide" Target="slides/slide4.xml"/><Relationship Id="rId237" Type="http://schemas.openxmlformats.org/officeDocument/2006/relationships/slide" Target="slides/slide236.xml"/><Relationship Id="rId444" Type="http://schemas.openxmlformats.org/officeDocument/2006/relationships/slide" Target="slides/slide443.xml"/><Relationship Id="rId290" Type="http://schemas.openxmlformats.org/officeDocument/2006/relationships/slide" Target="slides/slide289.xml"/><Relationship Id="rId304" Type="http://schemas.openxmlformats.org/officeDocument/2006/relationships/slide" Target="slides/slide303.xml"/><Relationship Id="rId388" Type="http://schemas.openxmlformats.org/officeDocument/2006/relationships/slide" Target="slides/slide387.xml"/><Relationship Id="rId511" Type="http://schemas.openxmlformats.org/officeDocument/2006/relationships/slide" Target="slides/slide510.xml"/><Relationship Id="rId85" Type="http://schemas.openxmlformats.org/officeDocument/2006/relationships/slide" Target="slides/slide84.xml"/><Relationship Id="rId150" Type="http://schemas.openxmlformats.org/officeDocument/2006/relationships/slide" Target="slides/slide149.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522" Type="http://schemas.openxmlformats.org/officeDocument/2006/relationships/slide" Target="slides/slide521.xml"/><Relationship Id="rId96" Type="http://schemas.openxmlformats.org/officeDocument/2006/relationships/slide" Target="slides/slide95.xml"/><Relationship Id="rId161" Type="http://schemas.openxmlformats.org/officeDocument/2006/relationships/slide" Target="slides/slide160.xml"/><Relationship Id="rId399" Type="http://schemas.openxmlformats.org/officeDocument/2006/relationships/slide" Target="slides/slide3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EA1B1B7-2D54-4190-92A5-03ED66D0F4C5}" type="datetimeFigureOut">
              <a:rPr lang="en-US" smtClean="0"/>
              <a:t>4/22/2020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D0BCEB-D0A7-4C31-8B13-3204E3C9133F}" type="slidenum">
              <a:rPr lang="en-US" smtClean="0"/>
              <a:t>‹#›</a:t>
            </a:fld>
            <a:endParaRPr lang="en-US"/>
          </a:p>
        </p:txBody>
      </p:sp>
    </p:spTree>
    <p:extLst>
      <p:ext uri="{BB962C8B-B14F-4D97-AF65-F5344CB8AC3E}">
        <p14:creationId xmlns:p14="http://schemas.microsoft.com/office/powerpoint/2010/main" val="3791387542"/>
      </p:ext>
    </p:extLst>
  </p:cSld>
  <p:clrMap bg1="lt1" tx1="dk1" bg2="lt2" tx2="dk2" accent1="accent1" accent2="accent2" accent3="accent3" accent4="accent4" accent5="accent5" accent6="accent6" hlink="hlink" folHlink="folHlink"/>
  <p:notesStyle>
    <a:lvl1pPr marL="0" algn="l" defTabSz="1218917" rtl="0" eaLnBrk="1" latinLnBrk="0" hangingPunct="1">
      <a:defRPr sz="1600" kern="1200">
        <a:solidFill>
          <a:schemeClr val="tx1"/>
        </a:solidFill>
        <a:latin typeface="+mn-lt"/>
        <a:ea typeface="+mn-ea"/>
        <a:cs typeface="+mn-cs"/>
      </a:defRPr>
    </a:lvl1pPr>
    <a:lvl2pPr marL="609458" algn="l" defTabSz="1218917" rtl="0" eaLnBrk="1" latinLnBrk="0" hangingPunct="1">
      <a:defRPr sz="1600" kern="1200">
        <a:solidFill>
          <a:schemeClr val="tx1"/>
        </a:solidFill>
        <a:latin typeface="+mn-lt"/>
        <a:ea typeface="+mn-ea"/>
        <a:cs typeface="+mn-cs"/>
      </a:defRPr>
    </a:lvl2pPr>
    <a:lvl3pPr marL="1218917" algn="l" defTabSz="1218917" rtl="0" eaLnBrk="1" latinLnBrk="0" hangingPunct="1">
      <a:defRPr sz="1600" kern="1200">
        <a:solidFill>
          <a:schemeClr val="tx1"/>
        </a:solidFill>
        <a:latin typeface="+mn-lt"/>
        <a:ea typeface="+mn-ea"/>
        <a:cs typeface="+mn-cs"/>
      </a:defRPr>
    </a:lvl3pPr>
    <a:lvl4pPr marL="1828376" algn="l" defTabSz="1218917" rtl="0" eaLnBrk="1" latinLnBrk="0" hangingPunct="1">
      <a:defRPr sz="1600" kern="1200">
        <a:solidFill>
          <a:schemeClr val="tx1"/>
        </a:solidFill>
        <a:latin typeface="+mn-lt"/>
        <a:ea typeface="+mn-ea"/>
        <a:cs typeface="+mn-cs"/>
      </a:defRPr>
    </a:lvl4pPr>
    <a:lvl5pPr marL="2437835" algn="l" defTabSz="1218917" rtl="0" eaLnBrk="1" latinLnBrk="0" hangingPunct="1">
      <a:defRPr sz="1600" kern="1200">
        <a:solidFill>
          <a:schemeClr val="tx1"/>
        </a:solidFill>
        <a:latin typeface="+mn-lt"/>
        <a:ea typeface="+mn-ea"/>
        <a:cs typeface="+mn-cs"/>
      </a:defRPr>
    </a:lvl5pPr>
    <a:lvl6pPr marL="3047293" algn="l" defTabSz="1218917" rtl="0" eaLnBrk="1" latinLnBrk="0" hangingPunct="1">
      <a:defRPr sz="1600" kern="1200">
        <a:solidFill>
          <a:schemeClr val="tx1"/>
        </a:solidFill>
        <a:latin typeface="+mn-lt"/>
        <a:ea typeface="+mn-ea"/>
        <a:cs typeface="+mn-cs"/>
      </a:defRPr>
    </a:lvl6pPr>
    <a:lvl7pPr marL="3656751" algn="l" defTabSz="1218917" rtl="0" eaLnBrk="1" latinLnBrk="0" hangingPunct="1">
      <a:defRPr sz="1600" kern="1200">
        <a:solidFill>
          <a:schemeClr val="tx1"/>
        </a:solidFill>
        <a:latin typeface="+mn-lt"/>
        <a:ea typeface="+mn-ea"/>
        <a:cs typeface="+mn-cs"/>
      </a:defRPr>
    </a:lvl7pPr>
    <a:lvl8pPr marL="4266210" algn="l" defTabSz="1218917" rtl="0" eaLnBrk="1" latinLnBrk="0" hangingPunct="1">
      <a:defRPr sz="1600" kern="1200">
        <a:solidFill>
          <a:schemeClr val="tx1"/>
        </a:solidFill>
        <a:latin typeface="+mn-lt"/>
        <a:ea typeface="+mn-ea"/>
        <a:cs typeface="+mn-cs"/>
      </a:defRPr>
    </a:lvl8pPr>
    <a:lvl9pPr marL="4875668" algn="l" defTabSz="1218917"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9C54AD9-19B8-4F86-98A6-5C58F4DF74FD}" type="slidenum">
              <a:rPr lang="en-US" smtClean="0"/>
              <a:t>11</a:t>
            </a:fld>
            <a:endParaRPr lang="en-US"/>
          </a:p>
        </p:txBody>
      </p:sp>
    </p:spTree>
    <p:extLst>
      <p:ext uri="{BB962C8B-B14F-4D97-AF65-F5344CB8AC3E}">
        <p14:creationId xmlns:p14="http://schemas.microsoft.com/office/powerpoint/2010/main" val="28039685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7D0BCEB-D0A7-4C31-8B13-3204E3C9133F}" type="slidenum">
              <a:rPr lang="en-US" smtClean="0"/>
              <a:t>345</a:t>
            </a:fld>
            <a:endParaRPr lang="en-US"/>
          </a:p>
        </p:txBody>
      </p:sp>
    </p:spTree>
    <p:extLst>
      <p:ext uri="{BB962C8B-B14F-4D97-AF65-F5344CB8AC3E}">
        <p14:creationId xmlns:p14="http://schemas.microsoft.com/office/powerpoint/2010/main" val="2890659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7D0BCEB-D0A7-4C31-8B13-3204E3C9133F}" type="slidenum">
              <a:rPr lang="en-US" smtClean="0"/>
              <a:t>359</a:t>
            </a:fld>
            <a:endParaRPr lang="en-US"/>
          </a:p>
        </p:txBody>
      </p:sp>
    </p:spTree>
    <p:extLst>
      <p:ext uri="{BB962C8B-B14F-4D97-AF65-F5344CB8AC3E}">
        <p14:creationId xmlns:p14="http://schemas.microsoft.com/office/powerpoint/2010/main" val="1745418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US" sz="1600" dirty="0" err="1"/>
              <a:t>PhoneGap</a:t>
            </a:r>
            <a:r>
              <a:rPr lang="en-US" sz="1600" dirty="0"/>
              <a:t> is a software development framework by </a:t>
            </a:r>
            <a:r>
              <a:rPr lang="en-US" sz="1600" dirty="0">
                <a:solidFill>
                  <a:srgbClr val="FF0000"/>
                </a:solidFill>
              </a:rPr>
              <a:t>Adobe</a:t>
            </a:r>
            <a:r>
              <a:rPr lang="en-US" sz="1600" dirty="0"/>
              <a:t> System, which is used to develop mobile applications. </a:t>
            </a:r>
          </a:p>
          <a:p>
            <a:endParaRPr lang="en-US" sz="1600" dirty="0"/>
          </a:p>
          <a:p>
            <a:r>
              <a:rPr lang="en-US" sz="1600" dirty="0"/>
              <a:t>To develop apps using </a:t>
            </a:r>
            <a:r>
              <a:rPr lang="en-US" sz="1600" dirty="0" err="1"/>
              <a:t>PhoneGap</a:t>
            </a:r>
            <a:r>
              <a:rPr lang="en-US" sz="1600" dirty="0"/>
              <a:t>, the developer does not require to have knowledge of mobile programming language but only web-development languages like, </a:t>
            </a:r>
            <a:r>
              <a:rPr lang="en-US" sz="1600" dirty="0">
                <a:solidFill>
                  <a:srgbClr val="FF0000"/>
                </a:solidFill>
              </a:rPr>
              <a:t>HTML, CSS</a:t>
            </a:r>
            <a:r>
              <a:rPr lang="en-US" sz="1600" dirty="0"/>
              <a:t>, and </a:t>
            </a:r>
            <a:r>
              <a:rPr lang="en-US" sz="1600" dirty="0" err="1">
                <a:solidFill>
                  <a:srgbClr val="FF0000"/>
                </a:solidFill>
              </a:rPr>
              <a:t>JScript</a:t>
            </a:r>
            <a:r>
              <a:rPr lang="en-US" sz="1600" dirty="0"/>
              <a:t>. </a:t>
            </a:r>
          </a:p>
          <a:p>
            <a:pPr marL="0" indent="0">
              <a:buNone/>
            </a:pPr>
            <a:endParaRPr lang="en-US" sz="1600" dirty="0"/>
          </a:p>
          <a:p>
            <a:r>
              <a:rPr lang="en-US" sz="1600" dirty="0" err="1"/>
              <a:t>PhoneGap</a:t>
            </a:r>
            <a:r>
              <a:rPr lang="en-US" sz="1600" dirty="0"/>
              <a:t> produces apps for </a:t>
            </a:r>
            <a:r>
              <a:rPr lang="en-US" sz="1600" dirty="0">
                <a:solidFill>
                  <a:srgbClr val="FF0000"/>
                </a:solidFill>
              </a:rPr>
              <a:t>all popular mobile OS platforms </a:t>
            </a:r>
            <a:r>
              <a:rPr lang="en-US" sz="1600" dirty="0"/>
              <a:t>such as </a:t>
            </a:r>
            <a:r>
              <a:rPr lang="en-US" sz="1600" dirty="0" err="1">
                <a:solidFill>
                  <a:srgbClr val="FF0000"/>
                </a:solidFill>
              </a:rPr>
              <a:t>iOS</a:t>
            </a:r>
            <a:r>
              <a:rPr lang="en-US" sz="1600" dirty="0">
                <a:solidFill>
                  <a:srgbClr val="FF0000"/>
                </a:solidFill>
              </a:rPr>
              <a:t>, Android, BlackBerry</a:t>
            </a:r>
            <a:r>
              <a:rPr lang="en-US" sz="1600" dirty="0"/>
              <a:t>, and </a:t>
            </a:r>
            <a:r>
              <a:rPr lang="en-US" sz="1600" dirty="0">
                <a:solidFill>
                  <a:srgbClr val="FF0000"/>
                </a:solidFill>
              </a:rPr>
              <a:t>Windows</a:t>
            </a:r>
            <a:r>
              <a:rPr lang="en-US" sz="1600" dirty="0"/>
              <a:t> Mobile OS etc.</a:t>
            </a:r>
          </a:p>
          <a:p>
            <a:endParaRPr lang="en-US" dirty="0"/>
          </a:p>
        </p:txBody>
      </p:sp>
      <p:sp>
        <p:nvSpPr>
          <p:cNvPr id="4" name="Slide Number Placeholder 3"/>
          <p:cNvSpPr>
            <a:spLocks noGrp="1"/>
          </p:cNvSpPr>
          <p:nvPr>
            <p:ph type="sldNum" sz="quarter" idx="10"/>
          </p:nvPr>
        </p:nvSpPr>
        <p:spPr/>
        <p:txBody>
          <a:bodyPr/>
          <a:lstStyle/>
          <a:p>
            <a:fld id="{27D0BCEB-D0A7-4C31-8B13-3204E3C9133F}" type="slidenum">
              <a:rPr lang="en-US" smtClean="0"/>
              <a:t>21</a:t>
            </a:fld>
            <a:endParaRPr lang="en-US"/>
          </a:p>
        </p:txBody>
      </p:sp>
    </p:spTree>
    <p:extLst>
      <p:ext uri="{BB962C8B-B14F-4D97-AF65-F5344CB8AC3E}">
        <p14:creationId xmlns:p14="http://schemas.microsoft.com/office/powerpoint/2010/main" val="2911380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7D0BCEB-D0A7-4C31-8B13-3204E3C9133F}" type="slidenum">
              <a:rPr lang="en-US" smtClean="0"/>
              <a:t>167</a:t>
            </a:fld>
            <a:endParaRPr lang="en-US"/>
          </a:p>
        </p:txBody>
      </p:sp>
    </p:spTree>
    <p:extLst>
      <p:ext uri="{BB962C8B-B14F-4D97-AF65-F5344CB8AC3E}">
        <p14:creationId xmlns:p14="http://schemas.microsoft.com/office/powerpoint/2010/main" val="21647553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language that could be used to create software to be embedded in various consumer electronic</a:t>
            </a:r>
          </a:p>
          <a:p>
            <a:r>
              <a:rPr lang="en-US" sz="1200" b="0" i="0" u="none" strike="noStrike" kern="1200" baseline="0" dirty="0">
                <a:solidFill>
                  <a:schemeClr val="tx1"/>
                </a:solidFill>
                <a:latin typeface="+mn-lt"/>
                <a:ea typeface="+mn-ea"/>
                <a:cs typeface="+mn-cs"/>
              </a:rPr>
              <a:t>devices, such as microwave ovens and remote controls.</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As you can probably guess, many</a:t>
            </a:r>
          </a:p>
          <a:p>
            <a:r>
              <a:rPr lang="en-US" sz="1200" b="0" i="0" u="none" strike="noStrike" kern="1200" baseline="0" dirty="0">
                <a:solidFill>
                  <a:schemeClr val="tx1"/>
                </a:solidFill>
                <a:latin typeface="+mn-lt"/>
                <a:ea typeface="+mn-ea"/>
                <a:cs typeface="+mn-cs"/>
              </a:rPr>
              <a:t>different types of CPUs are used as controllers. The trouble with C and C++ (and most other</a:t>
            </a:r>
          </a:p>
          <a:p>
            <a:r>
              <a:rPr lang="en-US" sz="1200" b="0" i="0" u="none" strike="noStrike" kern="1200" baseline="0" dirty="0">
                <a:solidFill>
                  <a:schemeClr val="tx1"/>
                </a:solidFill>
                <a:latin typeface="+mn-lt"/>
                <a:ea typeface="+mn-ea"/>
                <a:cs typeface="+mn-cs"/>
              </a:rPr>
              <a:t>languages) is that they are designed to be compiled for a specific target. Although it is possible</a:t>
            </a:r>
          </a:p>
          <a:p>
            <a:r>
              <a:rPr lang="en-US" sz="1200" b="0" i="0" u="none" strike="noStrike" kern="1200" baseline="0" dirty="0">
                <a:solidFill>
                  <a:schemeClr val="tx1"/>
                </a:solidFill>
                <a:latin typeface="+mn-lt"/>
                <a:ea typeface="+mn-ea"/>
                <a:cs typeface="+mn-cs"/>
              </a:rPr>
              <a:t>to compile a C++ program for just about any type of CPU, to do so requires a full C++ compiler</a:t>
            </a:r>
          </a:p>
          <a:p>
            <a:r>
              <a:rPr lang="en-US" sz="1200" b="0" i="0" u="none" strike="noStrike" kern="1200" baseline="0" dirty="0">
                <a:solidFill>
                  <a:schemeClr val="tx1"/>
                </a:solidFill>
                <a:latin typeface="+mn-lt"/>
                <a:ea typeface="+mn-ea"/>
                <a:cs typeface="+mn-cs"/>
              </a:rPr>
              <a:t>targeted for that CPU.</a:t>
            </a:r>
            <a:endParaRPr lang="en-US" dirty="0"/>
          </a:p>
        </p:txBody>
      </p:sp>
      <p:sp>
        <p:nvSpPr>
          <p:cNvPr id="4" name="Slide Number Placeholder 3"/>
          <p:cNvSpPr>
            <a:spLocks noGrp="1"/>
          </p:cNvSpPr>
          <p:nvPr>
            <p:ph type="sldNum" sz="quarter" idx="10"/>
          </p:nvPr>
        </p:nvSpPr>
        <p:spPr/>
        <p:txBody>
          <a:bodyPr/>
          <a:lstStyle/>
          <a:p>
            <a:fld id="{94F0FA3E-0F10-43F8-A5D2-4D2FDF5C805B}" type="slidenum">
              <a:rPr lang="en-US" smtClean="0"/>
              <a:t>214</a:t>
            </a:fld>
            <a:endParaRPr lang="en-US"/>
          </a:p>
        </p:txBody>
      </p:sp>
    </p:spTree>
    <p:extLst>
      <p:ext uri="{BB962C8B-B14F-4D97-AF65-F5344CB8AC3E}">
        <p14:creationId xmlns:p14="http://schemas.microsoft.com/office/powerpoint/2010/main" val="6960654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0FA3E-0F10-43F8-A5D2-4D2FDF5C805B}" type="slidenum">
              <a:rPr lang="en-US" smtClean="0"/>
              <a:t>218</a:t>
            </a:fld>
            <a:endParaRPr lang="en-US"/>
          </a:p>
        </p:txBody>
      </p:sp>
    </p:spTree>
    <p:extLst>
      <p:ext uri="{BB962C8B-B14F-4D97-AF65-F5344CB8AC3E}">
        <p14:creationId xmlns:p14="http://schemas.microsoft.com/office/powerpoint/2010/main" val="42456169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4F0FA3E-0F10-43F8-A5D2-4D2FDF5C805B}" type="slidenum">
              <a:rPr lang="en-US" smtClean="0"/>
              <a:t>220</a:t>
            </a:fld>
            <a:endParaRPr lang="en-US"/>
          </a:p>
        </p:txBody>
      </p:sp>
    </p:spTree>
    <p:extLst>
      <p:ext uri="{BB962C8B-B14F-4D97-AF65-F5344CB8AC3E}">
        <p14:creationId xmlns:p14="http://schemas.microsoft.com/office/powerpoint/2010/main" val="1605030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The invention of C++ was not an attempt to create a completely new programming language. Instead, it was an</a:t>
            </a:r>
          </a:p>
          <a:p>
            <a:r>
              <a:rPr lang="en-US" sz="1200" b="0" i="0" u="none" strike="noStrike" kern="1200" baseline="0" dirty="0">
                <a:solidFill>
                  <a:schemeClr val="tx1"/>
                </a:solidFill>
                <a:latin typeface="+mn-lt"/>
                <a:ea typeface="+mn-ea"/>
                <a:cs typeface="+mn-cs"/>
              </a:rPr>
              <a:t>enhancement to an already highly successful one.</a:t>
            </a:r>
            <a:endParaRPr lang="en-US" dirty="0"/>
          </a:p>
        </p:txBody>
      </p:sp>
      <p:sp>
        <p:nvSpPr>
          <p:cNvPr id="4" name="Slide Number Placeholder 3"/>
          <p:cNvSpPr>
            <a:spLocks noGrp="1"/>
          </p:cNvSpPr>
          <p:nvPr>
            <p:ph type="sldNum" sz="quarter" idx="10"/>
          </p:nvPr>
        </p:nvSpPr>
        <p:spPr/>
        <p:txBody>
          <a:bodyPr/>
          <a:lstStyle/>
          <a:p>
            <a:fld id="{94F0FA3E-0F10-43F8-A5D2-4D2FDF5C805B}" type="slidenum">
              <a:rPr lang="en-US" smtClean="0"/>
              <a:t>224</a:t>
            </a:fld>
            <a:endParaRPr lang="en-US"/>
          </a:p>
        </p:txBody>
      </p:sp>
    </p:spTree>
    <p:extLst>
      <p:ext uri="{BB962C8B-B14F-4D97-AF65-F5344CB8AC3E}">
        <p14:creationId xmlns:p14="http://schemas.microsoft.com/office/powerpoint/2010/main" val="1467605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7D0BCEB-D0A7-4C31-8B13-3204E3C9133F}" type="slidenum">
              <a:rPr lang="en-US" smtClean="0"/>
              <a:t>343</a:t>
            </a:fld>
            <a:endParaRPr lang="en-US"/>
          </a:p>
        </p:txBody>
      </p:sp>
    </p:spTree>
    <p:extLst>
      <p:ext uri="{BB962C8B-B14F-4D97-AF65-F5344CB8AC3E}">
        <p14:creationId xmlns:p14="http://schemas.microsoft.com/office/powerpoint/2010/main" val="2050569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27D0BCEB-D0A7-4C31-8B13-3204E3C9133F}" type="slidenum">
              <a:rPr lang="en-US" smtClean="0"/>
              <a:t>344</a:t>
            </a:fld>
            <a:endParaRPr lang="en-US"/>
          </a:p>
        </p:txBody>
      </p:sp>
    </p:spTree>
    <p:extLst>
      <p:ext uri="{BB962C8B-B14F-4D97-AF65-F5344CB8AC3E}">
        <p14:creationId xmlns:p14="http://schemas.microsoft.com/office/powerpoint/2010/main" val="843229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162" y="2130428"/>
            <a:ext cx="10360501" cy="1470025"/>
          </a:xfrm>
        </p:spPr>
        <p:txBody>
          <a:bodyPr/>
          <a:lstStyle/>
          <a:p>
            <a:r>
              <a:rPr lang="en-US"/>
              <a:t>Click to edit Master title style</a:t>
            </a:r>
          </a:p>
        </p:txBody>
      </p:sp>
      <p:sp>
        <p:nvSpPr>
          <p:cNvPr id="3" name="Subtitle 2"/>
          <p:cNvSpPr>
            <a:spLocks noGrp="1"/>
          </p:cNvSpPr>
          <p:nvPr>
            <p:ph type="subTitle" idx="1"/>
          </p:nvPr>
        </p:nvSpPr>
        <p:spPr>
          <a:xfrm>
            <a:off x="1828324" y="3886200"/>
            <a:ext cx="8532178" cy="1752600"/>
          </a:xfrm>
        </p:spPr>
        <p:txBody>
          <a:bodyPr/>
          <a:lstStyle>
            <a:lvl1pPr marL="0" indent="0" algn="ctr">
              <a:buNone/>
              <a:defRPr>
                <a:solidFill>
                  <a:schemeClr val="tx1">
                    <a:tint val="75000"/>
                  </a:schemeClr>
                </a:solidFill>
              </a:defRPr>
            </a:lvl1pPr>
            <a:lvl2pPr marL="609458" indent="0" algn="ctr">
              <a:buNone/>
              <a:defRPr>
                <a:solidFill>
                  <a:schemeClr val="tx1">
                    <a:tint val="75000"/>
                  </a:schemeClr>
                </a:solidFill>
              </a:defRPr>
            </a:lvl2pPr>
            <a:lvl3pPr marL="1218917" indent="0" algn="ctr">
              <a:buNone/>
              <a:defRPr>
                <a:solidFill>
                  <a:schemeClr val="tx1">
                    <a:tint val="75000"/>
                  </a:schemeClr>
                </a:solidFill>
              </a:defRPr>
            </a:lvl3pPr>
            <a:lvl4pPr marL="1828376" indent="0" algn="ctr">
              <a:buNone/>
              <a:defRPr>
                <a:solidFill>
                  <a:schemeClr val="tx1">
                    <a:tint val="75000"/>
                  </a:schemeClr>
                </a:solidFill>
              </a:defRPr>
            </a:lvl4pPr>
            <a:lvl5pPr marL="2437835" indent="0" algn="ctr">
              <a:buNone/>
              <a:defRPr>
                <a:solidFill>
                  <a:schemeClr val="tx1">
                    <a:tint val="75000"/>
                  </a:schemeClr>
                </a:solidFill>
              </a:defRPr>
            </a:lvl5pPr>
            <a:lvl6pPr marL="3047293" indent="0" algn="ctr">
              <a:buNone/>
              <a:defRPr>
                <a:solidFill>
                  <a:schemeClr val="tx1">
                    <a:tint val="75000"/>
                  </a:schemeClr>
                </a:solidFill>
              </a:defRPr>
            </a:lvl6pPr>
            <a:lvl7pPr marL="3656751" indent="0" algn="ctr">
              <a:buNone/>
              <a:defRPr>
                <a:solidFill>
                  <a:schemeClr val="tx1">
                    <a:tint val="75000"/>
                  </a:schemeClr>
                </a:solidFill>
              </a:defRPr>
            </a:lvl7pPr>
            <a:lvl8pPr marL="4266210" indent="0" algn="ctr">
              <a:buNone/>
              <a:defRPr>
                <a:solidFill>
                  <a:schemeClr val="tx1">
                    <a:tint val="75000"/>
                  </a:schemeClr>
                </a:solidFill>
              </a:defRPr>
            </a:lvl8pPr>
            <a:lvl9pPr marL="4875668"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26447213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175356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206375"/>
            <a:ext cx="2742486" cy="438785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441" y="206375"/>
            <a:ext cx="8024310" cy="43878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3528834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2911423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2834" y="4406902"/>
            <a:ext cx="10360501" cy="1362074"/>
          </a:xfrm>
        </p:spPr>
        <p:txBody>
          <a:bodyPr anchor="t"/>
          <a:lstStyle>
            <a:lvl1pPr algn="l">
              <a:defRPr sz="5300" b="1" cap="all"/>
            </a:lvl1pPr>
          </a:lstStyle>
          <a:p>
            <a:r>
              <a:rPr lang="en-US"/>
              <a:t>Click to edit Master title style</a:t>
            </a:r>
          </a:p>
        </p:txBody>
      </p:sp>
      <p:sp>
        <p:nvSpPr>
          <p:cNvPr id="3" name="Text Placeholder 2"/>
          <p:cNvSpPr>
            <a:spLocks noGrp="1"/>
          </p:cNvSpPr>
          <p:nvPr>
            <p:ph type="body" idx="1"/>
          </p:nvPr>
        </p:nvSpPr>
        <p:spPr>
          <a:xfrm>
            <a:off x="962834" y="2906714"/>
            <a:ext cx="10360501" cy="1500187"/>
          </a:xfrm>
        </p:spPr>
        <p:txBody>
          <a:bodyPr anchor="b"/>
          <a:lstStyle>
            <a:lvl1pPr marL="0" indent="0">
              <a:buNone/>
              <a:defRPr sz="2700">
                <a:solidFill>
                  <a:schemeClr val="tx1">
                    <a:tint val="75000"/>
                  </a:schemeClr>
                </a:solidFill>
              </a:defRPr>
            </a:lvl1pPr>
            <a:lvl2pPr marL="609458" indent="0">
              <a:buNone/>
              <a:defRPr sz="2400">
                <a:solidFill>
                  <a:schemeClr val="tx1">
                    <a:tint val="75000"/>
                  </a:schemeClr>
                </a:solidFill>
              </a:defRPr>
            </a:lvl2pPr>
            <a:lvl3pPr marL="1218917" indent="0">
              <a:buNone/>
              <a:defRPr sz="2200">
                <a:solidFill>
                  <a:schemeClr val="tx1">
                    <a:tint val="75000"/>
                  </a:schemeClr>
                </a:solidFill>
              </a:defRPr>
            </a:lvl3pPr>
            <a:lvl4pPr marL="1828376" indent="0">
              <a:buNone/>
              <a:defRPr sz="1800">
                <a:solidFill>
                  <a:schemeClr val="tx1">
                    <a:tint val="75000"/>
                  </a:schemeClr>
                </a:solidFill>
              </a:defRPr>
            </a:lvl4pPr>
            <a:lvl5pPr marL="2437835" indent="0">
              <a:buNone/>
              <a:defRPr sz="1800">
                <a:solidFill>
                  <a:schemeClr val="tx1">
                    <a:tint val="75000"/>
                  </a:schemeClr>
                </a:solidFill>
              </a:defRPr>
            </a:lvl5pPr>
            <a:lvl6pPr marL="3047293" indent="0">
              <a:buNone/>
              <a:defRPr sz="1800">
                <a:solidFill>
                  <a:schemeClr val="tx1">
                    <a:tint val="75000"/>
                  </a:schemeClr>
                </a:solidFill>
              </a:defRPr>
            </a:lvl6pPr>
            <a:lvl7pPr marL="3656751" indent="0">
              <a:buNone/>
              <a:defRPr sz="1800">
                <a:solidFill>
                  <a:schemeClr val="tx1">
                    <a:tint val="75000"/>
                  </a:schemeClr>
                </a:solidFill>
              </a:defRPr>
            </a:lvl7pPr>
            <a:lvl8pPr marL="4266210" indent="0">
              <a:buNone/>
              <a:defRPr sz="1800">
                <a:solidFill>
                  <a:schemeClr val="tx1">
                    <a:tint val="75000"/>
                  </a:schemeClr>
                </a:solidFill>
              </a:defRPr>
            </a:lvl8pPr>
            <a:lvl9pPr marL="4875668" indent="0">
              <a:buNone/>
              <a:defRPr sz="18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4090479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441" y="1200150"/>
            <a:ext cx="5383398"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5986" y="1200150"/>
            <a:ext cx="5383398" cy="3394075"/>
          </a:xfrm>
        </p:spPr>
        <p:txBody>
          <a:bodyPr/>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1043796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10969943"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442" y="1535113"/>
            <a:ext cx="5385514" cy="639763"/>
          </a:xfrm>
        </p:spPr>
        <p:txBody>
          <a:bodyPr anchor="b"/>
          <a:lstStyle>
            <a:lvl1pPr marL="0" indent="0">
              <a:buNone/>
              <a:defRPr sz="3200" b="1"/>
            </a:lvl1pPr>
            <a:lvl2pPr marL="609458" indent="0">
              <a:buNone/>
              <a:defRPr sz="2700" b="1"/>
            </a:lvl2pPr>
            <a:lvl3pPr marL="1218917" indent="0">
              <a:buNone/>
              <a:defRPr sz="2400" b="1"/>
            </a:lvl3pPr>
            <a:lvl4pPr marL="1828376" indent="0">
              <a:buNone/>
              <a:defRPr sz="2200" b="1"/>
            </a:lvl4pPr>
            <a:lvl5pPr marL="2437835" indent="0">
              <a:buNone/>
              <a:defRPr sz="2200" b="1"/>
            </a:lvl5pPr>
            <a:lvl6pPr marL="3047293" indent="0">
              <a:buNone/>
              <a:defRPr sz="2200" b="1"/>
            </a:lvl6pPr>
            <a:lvl7pPr marL="3656751" indent="0">
              <a:buNone/>
              <a:defRPr sz="2200" b="1"/>
            </a:lvl7pPr>
            <a:lvl8pPr marL="4266210" indent="0">
              <a:buNone/>
              <a:defRPr sz="2200" b="1"/>
            </a:lvl8pPr>
            <a:lvl9pPr marL="4875668" indent="0">
              <a:buNone/>
              <a:defRPr sz="2200" b="1"/>
            </a:lvl9pPr>
          </a:lstStyle>
          <a:p>
            <a:pPr lvl="0"/>
            <a:r>
              <a:rPr lang="en-US"/>
              <a:t>Click to edit Master text styles</a:t>
            </a:r>
          </a:p>
        </p:txBody>
      </p:sp>
      <p:sp>
        <p:nvSpPr>
          <p:cNvPr id="4" name="Content Placeholder 3"/>
          <p:cNvSpPr>
            <a:spLocks noGrp="1"/>
          </p:cNvSpPr>
          <p:nvPr>
            <p:ph sz="half" idx="2"/>
          </p:nvPr>
        </p:nvSpPr>
        <p:spPr>
          <a:xfrm>
            <a:off x="609442" y="2174875"/>
            <a:ext cx="5385514" cy="3951288"/>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1757" y="1535113"/>
            <a:ext cx="5387629" cy="639763"/>
          </a:xfrm>
        </p:spPr>
        <p:txBody>
          <a:bodyPr anchor="b"/>
          <a:lstStyle>
            <a:lvl1pPr marL="0" indent="0">
              <a:buNone/>
              <a:defRPr sz="3200" b="1"/>
            </a:lvl1pPr>
            <a:lvl2pPr marL="609458" indent="0">
              <a:buNone/>
              <a:defRPr sz="2700" b="1"/>
            </a:lvl2pPr>
            <a:lvl3pPr marL="1218917" indent="0">
              <a:buNone/>
              <a:defRPr sz="2400" b="1"/>
            </a:lvl3pPr>
            <a:lvl4pPr marL="1828376" indent="0">
              <a:buNone/>
              <a:defRPr sz="2200" b="1"/>
            </a:lvl4pPr>
            <a:lvl5pPr marL="2437835" indent="0">
              <a:buNone/>
              <a:defRPr sz="2200" b="1"/>
            </a:lvl5pPr>
            <a:lvl6pPr marL="3047293" indent="0">
              <a:buNone/>
              <a:defRPr sz="2200" b="1"/>
            </a:lvl6pPr>
            <a:lvl7pPr marL="3656751" indent="0">
              <a:buNone/>
              <a:defRPr sz="2200" b="1"/>
            </a:lvl7pPr>
            <a:lvl8pPr marL="4266210" indent="0">
              <a:buNone/>
              <a:defRPr sz="2200" b="1"/>
            </a:lvl8pPr>
            <a:lvl9pPr marL="4875668" indent="0">
              <a:buNone/>
              <a:defRPr sz="2200" b="1"/>
            </a:lvl9pPr>
          </a:lstStyle>
          <a:p>
            <a:pPr lvl="0"/>
            <a:r>
              <a:rPr lang="en-US"/>
              <a:t>Click to edit Master text styles</a:t>
            </a:r>
          </a:p>
        </p:txBody>
      </p:sp>
      <p:sp>
        <p:nvSpPr>
          <p:cNvPr id="6" name="Content Placeholder 5"/>
          <p:cNvSpPr>
            <a:spLocks noGrp="1"/>
          </p:cNvSpPr>
          <p:nvPr>
            <p:ph sz="quarter" idx="4"/>
          </p:nvPr>
        </p:nvSpPr>
        <p:spPr>
          <a:xfrm>
            <a:off x="6191757" y="2174875"/>
            <a:ext cx="5387629" cy="3951288"/>
          </a:xfrm>
        </p:spPr>
        <p:txBody>
          <a:bodyPr/>
          <a:lstStyle>
            <a:lvl1pPr>
              <a:defRPr sz="3200"/>
            </a:lvl1pPr>
            <a:lvl2pPr>
              <a:defRPr sz="2700"/>
            </a:lvl2pPr>
            <a:lvl3pPr>
              <a:defRPr sz="240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4274523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2749843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27300749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446" y="273049"/>
            <a:ext cx="4010040" cy="1162051"/>
          </a:xfrm>
        </p:spPr>
        <p:txBody>
          <a:bodyPr anchor="b"/>
          <a:lstStyle>
            <a:lvl1pPr algn="l">
              <a:defRPr sz="2700" b="1"/>
            </a:lvl1pPr>
          </a:lstStyle>
          <a:p>
            <a:r>
              <a:rPr lang="en-US"/>
              <a:t>Click to edit Master title style</a:t>
            </a:r>
          </a:p>
        </p:txBody>
      </p:sp>
      <p:sp>
        <p:nvSpPr>
          <p:cNvPr id="3" name="Content Placeholder 2"/>
          <p:cNvSpPr>
            <a:spLocks noGrp="1"/>
          </p:cNvSpPr>
          <p:nvPr>
            <p:ph idx="1"/>
          </p:nvPr>
        </p:nvSpPr>
        <p:spPr>
          <a:xfrm>
            <a:off x="4765492" y="273052"/>
            <a:ext cx="6813893" cy="5853113"/>
          </a:xfrm>
        </p:spPr>
        <p:txBody>
          <a:bodyPr/>
          <a:lstStyle>
            <a:lvl1pPr>
              <a:defRPr sz="42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446" y="1435103"/>
            <a:ext cx="4010040" cy="4691063"/>
          </a:xfrm>
        </p:spPr>
        <p:txBody>
          <a:bodyPr/>
          <a:lstStyle>
            <a:lvl1pPr marL="0" indent="0">
              <a:buNone/>
              <a:defRPr sz="1800"/>
            </a:lvl1pPr>
            <a:lvl2pPr marL="609458" indent="0">
              <a:buNone/>
              <a:defRPr sz="1600"/>
            </a:lvl2pPr>
            <a:lvl3pPr marL="1218917" indent="0">
              <a:buNone/>
              <a:defRPr sz="1300"/>
            </a:lvl3pPr>
            <a:lvl4pPr marL="1828376" indent="0">
              <a:buNone/>
              <a:defRPr sz="1200"/>
            </a:lvl4pPr>
            <a:lvl5pPr marL="2437835" indent="0">
              <a:buNone/>
              <a:defRPr sz="1200"/>
            </a:lvl5pPr>
            <a:lvl6pPr marL="3047293" indent="0">
              <a:buNone/>
              <a:defRPr sz="1200"/>
            </a:lvl6pPr>
            <a:lvl7pPr marL="3656751" indent="0">
              <a:buNone/>
              <a:defRPr sz="1200"/>
            </a:lvl7pPr>
            <a:lvl8pPr marL="4266210" indent="0">
              <a:buNone/>
              <a:defRPr sz="1200"/>
            </a:lvl8pPr>
            <a:lvl9pPr marL="487566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55299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095" y="4800600"/>
            <a:ext cx="7313295" cy="566738"/>
          </a:xfrm>
        </p:spPr>
        <p:txBody>
          <a:bodyPr anchor="b"/>
          <a:lstStyle>
            <a:lvl1pPr algn="l">
              <a:defRPr sz="2700" b="1"/>
            </a:lvl1pPr>
          </a:lstStyle>
          <a:p>
            <a:r>
              <a:rPr lang="en-US"/>
              <a:t>Click to edit Master title style</a:t>
            </a:r>
          </a:p>
        </p:txBody>
      </p:sp>
      <p:sp>
        <p:nvSpPr>
          <p:cNvPr id="3" name="Picture Placeholder 2"/>
          <p:cNvSpPr>
            <a:spLocks noGrp="1"/>
          </p:cNvSpPr>
          <p:nvPr>
            <p:ph type="pic" idx="1"/>
          </p:nvPr>
        </p:nvSpPr>
        <p:spPr>
          <a:xfrm>
            <a:off x="2389095" y="612775"/>
            <a:ext cx="7313295" cy="4114800"/>
          </a:xfrm>
        </p:spPr>
        <p:txBody>
          <a:bodyPr/>
          <a:lstStyle>
            <a:lvl1pPr marL="0" indent="0">
              <a:buNone/>
              <a:defRPr sz="4200"/>
            </a:lvl1pPr>
            <a:lvl2pPr marL="609458" indent="0">
              <a:buNone/>
              <a:defRPr sz="3700"/>
            </a:lvl2pPr>
            <a:lvl3pPr marL="1218917" indent="0">
              <a:buNone/>
              <a:defRPr sz="3200"/>
            </a:lvl3pPr>
            <a:lvl4pPr marL="1828376" indent="0">
              <a:buNone/>
              <a:defRPr sz="2700"/>
            </a:lvl4pPr>
            <a:lvl5pPr marL="2437835" indent="0">
              <a:buNone/>
              <a:defRPr sz="2700"/>
            </a:lvl5pPr>
            <a:lvl6pPr marL="3047293" indent="0">
              <a:buNone/>
              <a:defRPr sz="2700"/>
            </a:lvl6pPr>
            <a:lvl7pPr marL="3656751" indent="0">
              <a:buNone/>
              <a:defRPr sz="2700"/>
            </a:lvl7pPr>
            <a:lvl8pPr marL="4266210" indent="0">
              <a:buNone/>
              <a:defRPr sz="2700"/>
            </a:lvl8pPr>
            <a:lvl9pPr marL="4875668" indent="0">
              <a:buNone/>
              <a:defRPr sz="2700"/>
            </a:lvl9pPr>
          </a:lstStyle>
          <a:p>
            <a:endParaRPr lang="en-US" dirty="0"/>
          </a:p>
        </p:txBody>
      </p:sp>
      <p:sp>
        <p:nvSpPr>
          <p:cNvPr id="4" name="Text Placeholder 3"/>
          <p:cNvSpPr>
            <a:spLocks noGrp="1"/>
          </p:cNvSpPr>
          <p:nvPr>
            <p:ph type="body" sz="half" idx="2"/>
          </p:nvPr>
        </p:nvSpPr>
        <p:spPr>
          <a:xfrm>
            <a:off x="2389095" y="5367340"/>
            <a:ext cx="7313295" cy="804863"/>
          </a:xfrm>
        </p:spPr>
        <p:txBody>
          <a:bodyPr/>
          <a:lstStyle>
            <a:lvl1pPr marL="0" indent="0">
              <a:buNone/>
              <a:defRPr sz="1800"/>
            </a:lvl1pPr>
            <a:lvl2pPr marL="609458" indent="0">
              <a:buNone/>
              <a:defRPr sz="1600"/>
            </a:lvl2pPr>
            <a:lvl3pPr marL="1218917" indent="0">
              <a:buNone/>
              <a:defRPr sz="1300"/>
            </a:lvl3pPr>
            <a:lvl4pPr marL="1828376" indent="0">
              <a:buNone/>
              <a:defRPr sz="1200"/>
            </a:lvl4pPr>
            <a:lvl5pPr marL="2437835" indent="0">
              <a:buNone/>
              <a:defRPr sz="1200"/>
            </a:lvl5pPr>
            <a:lvl6pPr marL="3047293" indent="0">
              <a:buNone/>
              <a:defRPr sz="1200"/>
            </a:lvl6pPr>
            <a:lvl7pPr marL="3656751" indent="0">
              <a:buNone/>
              <a:defRPr sz="1200"/>
            </a:lvl7pPr>
            <a:lvl8pPr marL="4266210" indent="0">
              <a:buNone/>
              <a:defRPr sz="1200"/>
            </a:lvl8pPr>
            <a:lvl9pPr marL="4875668" indent="0">
              <a:buNone/>
              <a:defRPr sz="1200"/>
            </a:lvl9pPr>
          </a:lstStyle>
          <a:p>
            <a:pPr lvl="0"/>
            <a:r>
              <a:rPr lang="en-US"/>
              <a:t>Click to edit Master text styles</a:t>
            </a:r>
          </a:p>
        </p:txBody>
      </p:sp>
      <p:sp>
        <p:nvSpPr>
          <p:cNvPr id="5" name="Date Placeholder 4"/>
          <p:cNvSpPr>
            <a:spLocks noGrp="1"/>
          </p:cNvSpPr>
          <p:nvPr>
            <p:ph type="dt" sz="half" idx="10"/>
          </p:nvPr>
        </p:nvSpPr>
        <p:spPr/>
        <p:txBody>
          <a:bodyPr/>
          <a:lstStyle/>
          <a:p>
            <a:fld id="{A4ADB3B7-B87D-4169-AE84-47796715C04F}" type="datetimeFigureOut">
              <a:rPr lang="en-US" smtClean="0"/>
              <a:t>4/22/2020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2BE5D61-CB87-41C2-BCF8-71050A2A924A}" type="slidenum">
              <a:rPr lang="en-US" smtClean="0"/>
              <a:t>‹#›</a:t>
            </a:fld>
            <a:endParaRPr lang="en-US" dirty="0"/>
          </a:p>
        </p:txBody>
      </p:sp>
    </p:spTree>
    <p:extLst>
      <p:ext uri="{BB962C8B-B14F-4D97-AF65-F5344CB8AC3E}">
        <p14:creationId xmlns:p14="http://schemas.microsoft.com/office/powerpoint/2010/main" val="634769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441" y="274639"/>
            <a:ext cx="10969943" cy="1143000"/>
          </a:xfrm>
          <a:prstGeom prst="rect">
            <a:avLst/>
          </a:prstGeom>
        </p:spPr>
        <p:txBody>
          <a:bodyPr vert="horz" lIns="121892" tIns="60946" rIns="121892" bIns="60946" rtlCol="0" anchor="ctr">
            <a:normAutofit/>
          </a:bodyPr>
          <a:lstStyle/>
          <a:p>
            <a:r>
              <a:rPr lang="en-US"/>
              <a:t>Click to edit Master title style</a:t>
            </a:r>
          </a:p>
        </p:txBody>
      </p:sp>
      <p:sp>
        <p:nvSpPr>
          <p:cNvPr id="3" name="Text Placeholder 2"/>
          <p:cNvSpPr>
            <a:spLocks noGrp="1"/>
          </p:cNvSpPr>
          <p:nvPr>
            <p:ph type="body" idx="1"/>
          </p:nvPr>
        </p:nvSpPr>
        <p:spPr>
          <a:xfrm>
            <a:off x="609441" y="1600202"/>
            <a:ext cx="10969943" cy="4525963"/>
          </a:xfrm>
          <a:prstGeom prst="rect">
            <a:avLst/>
          </a:prstGeom>
        </p:spPr>
        <p:txBody>
          <a:bodyPr vert="horz" lIns="121892" tIns="60946" rIns="121892" bIns="60946"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441" y="6356353"/>
            <a:ext cx="2844059" cy="365125"/>
          </a:xfrm>
          <a:prstGeom prst="rect">
            <a:avLst/>
          </a:prstGeom>
        </p:spPr>
        <p:txBody>
          <a:bodyPr vert="horz" lIns="121892" tIns="60946" rIns="121892" bIns="60946" rtlCol="0" anchor="ctr"/>
          <a:lstStyle>
            <a:lvl1pPr algn="l">
              <a:defRPr sz="1600">
                <a:solidFill>
                  <a:schemeClr val="tx1">
                    <a:tint val="75000"/>
                  </a:schemeClr>
                </a:solidFill>
              </a:defRPr>
            </a:lvl1pPr>
          </a:lstStyle>
          <a:p>
            <a:fld id="{A4ADB3B7-B87D-4169-AE84-47796715C04F}" type="datetimeFigureOut">
              <a:rPr lang="en-US" smtClean="0"/>
              <a:t>4/22/2020</a:t>
            </a:fld>
            <a:endParaRPr lang="en-US" dirty="0"/>
          </a:p>
        </p:txBody>
      </p:sp>
      <p:sp>
        <p:nvSpPr>
          <p:cNvPr id="5" name="Footer Placeholder 4"/>
          <p:cNvSpPr>
            <a:spLocks noGrp="1"/>
          </p:cNvSpPr>
          <p:nvPr>
            <p:ph type="ftr" sz="quarter" idx="3"/>
          </p:nvPr>
        </p:nvSpPr>
        <p:spPr>
          <a:xfrm>
            <a:off x="4164515" y="6356353"/>
            <a:ext cx="3859795" cy="365125"/>
          </a:xfrm>
          <a:prstGeom prst="rect">
            <a:avLst/>
          </a:prstGeom>
        </p:spPr>
        <p:txBody>
          <a:bodyPr vert="horz" lIns="121892" tIns="60946" rIns="121892" bIns="60946" rtlCol="0" anchor="ctr"/>
          <a:lstStyle>
            <a:lvl1pPr algn="ctr">
              <a:defRPr sz="16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35325" y="6356353"/>
            <a:ext cx="2844059" cy="365125"/>
          </a:xfrm>
          <a:prstGeom prst="rect">
            <a:avLst/>
          </a:prstGeom>
        </p:spPr>
        <p:txBody>
          <a:bodyPr vert="horz" lIns="121892" tIns="60946" rIns="121892" bIns="60946" rtlCol="0" anchor="ctr"/>
          <a:lstStyle>
            <a:lvl1pPr algn="r">
              <a:defRPr sz="1600">
                <a:solidFill>
                  <a:schemeClr val="tx1">
                    <a:tint val="75000"/>
                  </a:schemeClr>
                </a:solidFill>
              </a:defRPr>
            </a:lvl1pPr>
          </a:lstStyle>
          <a:p>
            <a:fld id="{D2BE5D61-CB87-41C2-BCF8-71050A2A924A}" type="slidenum">
              <a:rPr lang="en-US" smtClean="0"/>
              <a:t>‹#›</a:t>
            </a:fld>
            <a:endParaRPr lang="en-US" dirty="0"/>
          </a:p>
        </p:txBody>
      </p:sp>
    </p:spTree>
    <p:extLst>
      <p:ext uri="{BB962C8B-B14F-4D97-AF65-F5344CB8AC3E}">
        <p14:creationId xmlns:p14="http://schemas.microsoft.com/office/powerpoint/2010/main" val="13821558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1218917" rtl="0" eaLnBrk="1" latinLnBrk="0" hangingPunct="1">
        <a:spcBef>
          <a:spcPct val="0"/>
        </a:spcBef>
        <a:buNone/>
        <a:defRPr sz="5800" kern="1200">
          <a:solidFill>
            <a:schemeClr val="tx1"/>
          </a:solidFill>
          <a:latin typeface="+mj-lt"/>
          <a:ea typeface="+mj-ea"/>
          <a:cs typeface="+mj-cs"/>
        </a:defRPr>
      </a:lvl1pPr>
    </p:titleStyle>
    <p:bodyStyle>
      <a:lvl1pPr marL="457094" indent="-457094" algn="l" defTabSz="1218917" rtl="0" eaLnBrk="1" latinLnBrk="0" hangingPunct="1">
        <a:spcBef>
          <a:spcPct val="20000"/>
        </a:spcBef>
        <a:buFont typeface="Arial" pitchFamily="34" charset="0"/>
        <a:buChar char="•"/>
        <a:defRPr sz="4200" kern="1200">
          <a:solidFill>
            <a:schemeClr val="tx1"/>
          </a:solidFill>
          <a:latin typeface="+mn-lt"/>
          <a:ea typeface="+mn-ea"/>
          <a:cs typeface="+mn-cs"/>
        </a:defRPr>
      </a:lvl1pPr>
      <a:lvl2pPr marL="990370" indent="-380912" algn="l" defTabSz="1218917" rtl="0" eaLnBrk="1" latinLnBrk="0" hangingPunct="1">
        <a:spcBef>
          <a:spcPct val="20000"/>
        </a:spcBef>
        <a:buFont typeface="Arial" pitchFamily="34" charset="0"/>
        <a:buChar char="–"/>
        <a:defRPr sz="3700" kern="1200">
          <a:solidFill>
            <a:schemeClr val="tx1"/>
          </a:solidFill>
          <a:latin typeface="+mn-lt"/>
          <a:ea typeface="+mn-ea"/>
          <a:cs typeface="+mn-cs"/>
        </a:defRPr>
      </a:lvl2pPr>
      <a:lvl3pPr marL="1523646" indent="-304729" algn="l" defTabSz="1218917"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105" indent="-304729" algn="l" defTabSz="1218917" rtl="0" eaLnBrk="1" latinLnBrk="0" hangingPunct="1">
        <a:spcBef>
          <a:spcPct val="20000"/>
        </a:spcBef>
        <a:buFont typeface="Arial" pitchFamily="34" charset="0"/>
        <a:buChar char="–"/>
        <a:defRPr sz="2700" kern="1200">
          <a:solidFill>
            <a:schemeClr val="tx1"/>
          </a:solidFill>
          <a:latin typeface="+mn-lt"/>
          <a:ea typeface="+mn-ea"/>
          <a:cs typeface="+mn-cs"/>
        </a:defRPr>
      </a:lvl4pPr>
      <a:lvl5pPr marL="2742564" indent="-304729" algn="l" defTabSz="1218917" rtl="0" eaLnBrk="1" latinLnBrk="0" hangingPunct="1">
        <a:spcBef>
          <a:spcPct val="20000"/>
        </a:spcBef>
        <a:buFont typeface="Arial" pitchFamily="34" charset="0"/>
        <a:buChar char="»"/>
        <a:defRPr sz="2700" kern="1200">
          <a:solidFill>
            <a:schemeClr val="tx1"/>
          </a:solidFill>
          <a:latin typeface="+mn-lt"/>
          <a:ea typeface="+mn-ea"/>
          <a:cs typeface="+mn-cs"/>
        </a:defRPr>
      </a:lvl5pPr>
      <a:lvl6pPr marL="3352022" indent="-304729" algn="l" defTabSz="1218917" rtl="0" eaLnBrk="1" latinLnBrk="0" hangingPunct="1">
        <a:spcBef>
          <a:spcPct val="20000"/>
        </a:spcBef>
        <a:buFont typeface="Arial" pitchFamily="34" charset="0"/>
        <a:buChar char="•"/>
        <a:defRPr sz="2700" kern="1200">
          <a:solidFill>
            <a:schemeClr val="tx1"/>
          </a:solidFill>
          <a:latin typeface="+mn-lt"/>
          <a:ea typeface="+mn-ea"/>
          <a:cs typeface="+mn-cs"/>
        </a:defRPr>
      </a:lvl6pPr>
      <a:lvl7pPr marL="3961481" indent="-304729" algn="l" defTabSz="1218917" rtl="0" eaLnBrk="1" latinLnBrk="0" hangingPunct="1">
        <a:spcBef>
          <a:spcPct val="20000"/>
        </a:spcBef>
        <a:buFont typeface="Arial" pitchFamily="34" charset="0"/>
        <a:buChar char="•"/>
        <a:defRPr sz="2700" kern="1200">
          <a:solidFill>
            <a:schemeClr val="tx1"/>
          </a:solidFill>
          <a:latin typeface="+mn-lt"/>
          <a:ea typeface="+mn-ea"/>
          <a:cs typeface="+mn-cs"/>
        </a:defRPr>
      </a:lvl7pPr>
      <a:lvl8pPr marL="4570939" indent="-304729" algn="l" defTabSz="1218917" rtl="0" eaLnBrk="1" latinLnBrk="0" hangingPunct="1">
        <a:spcBef>
          <a:spcPct val="20000"/>
        </a:spcBef>
        <a:buFont typeface="Arial" pitchFamily="34" charset="0"/>
        <a:buChar char="•"/>
        <a:defRPr sz="2700" kern="1200">
          <a:solidFill>
            <a:schemeClr val="tx1"/>
          </a:solidFill>
          <a:latin typeface="+mn-lt"/>
          <a:ea typeface="+mn-ea"/>
          <a:cs typeface="+mn-cs"/>
        </a:defRPr>
      </a:lvl8pPr>
      <a:lvl9pPr marL="5180397" indent="-304729" algn="l" defTabSz="1218917" rtl="0" eaLnBrk="1" latinLnBrk="0" hangingPunct="1">
        <a:spcBef>
          <a:spcPct val="20000"/>
        </a:spcBef>
        <a:buFont typeface="Arial" pitchFamily="34" charset="0"/>
        <a:buChar char="•"/>
        <a:defRPr sz="2700" kern="1200">
          <a:solidFill>
            <a:schemeClr val="tx1"/>
          </a:solidFill>
          <a:latin typeface="+mn-lt"/>
          <a:ea typeface="+mn-ea"/>
          <a:cs typeface="+mn-cs"/>
        </a:defRPr>
      </a:lvl9pPr>
    </p:bodyStyle>
    <p:otherStyle>
      <a:defPPr>
        <a:defRPr lang="en-US"/>
      </a:defPPr>
      <a:lvl1pPr marL="0" algn="l" defTabSz="1218917" rtl="0" eaLnBrk="1" latinLnBrk="0" hangingPunct="1">
        <a:defRPr sz="2400" kern="1200">
          <a:solidFill>
            <a:schemeClr val="tx1"/>
          </a:solidFill>
          <a:latin typeface="+mn-lt"/>
          <a:ea typeface="+mn-ea"/>
          <a:cs typeface="+mn-cs"/>
        </a:defRPr>
      </a:lvl1pPr>
      <a:lvl2pPr marL="609458" algn="l" defTabSz="1218917" rtl="0" eaLnBrk="1" latinLnBrk="0" hangingPunct="1">
        <a:defRPr sz="2400" kern="1200">
          <a:solidFill>
            <a:schemeClr val="tx1"/>
          </a:solidFill>
          <a:latin typeface="+mn-lt"/>
          <a:ea typeface="+mn-ea"/>
          <a:cs typeface="+mn-cs"/>
        </a:defRPr>
      </a:lvl2pPr>
      <a:lvl3pPr marL="1218917" algn="l" defTabSz="1218917" rtl="0" eaLnBrk="1" latinLnBrk="0" hangingPunct="1">
        <a:defRPr sz="2400" kern="1200">
          <a:solidFill>
            <a:schemeClr val="tx1"/>
          </a:solidFill>
          <a:latin typeface="+mn-lt"/>
          <a:ea typeface="+mn-ea"/>
          <a:cs typeface="+mn-cs"/>
        </a:defRPr>
      </a:lvl3pPr>
      <a:lvl4pPr marL="1828376" algn="l" defTabSz="1218917" rtl="0" eaLnBrk="1" latinLnBrk="0" hangingPunct="1">
        <a:defRPr sz="2400" kern="1200">
          <a:solidFill>
            <a:schemeClr val="tx1"/>
          </a:solidFill>
          <a:latin typeface="+mn-lt"/>
          <a:ea typeface="+mn-ea"/>
          <a:cs typeface="+mn-cs"/>
        </a:defRPr>
      </a:lvl4pPr>
      <a:lvl5pPr marL="2437835" algn="l" defTabSz="1218917" rtl="0" eaLnBrk="1" latinLnBrk="0" hangingPunct="1">
        <a:defRPr sz="2400" kern="1200">
          <a:solidFill>
            <a:schemeClr val="tx1"/>
          </a:solidFill>
          <a:latin typeface="+mn-lt"/>
          <a:ea typeface="+mn-ea"/>
          <a:cs typeface="+mn-cs"/>
        </a:defRPr>
      </a:lvl5pPr>
      <a:lvl6pPr marL="3047293" algn="l" defTabSz="1218917" rtl="0" eaLnBrk="1" latinLnBrk="0" hangingPunct="1">
        <a:defRPr sz="2400" kern="1200">
          <a:solidFill>
            <a:schemeClr val="tx1"/>
          </a:solidFill>
          <a:latin typeface="+mn-lt"/>
          <a:ea typeface="+mn-ea"/>
          <a:cs typeface="+mn-cs"/>
        </a:defRPr>
      </a:lvl6pPr>
      <a:lvl7pPr marL="3656751" algn="l" defTabSz="1218917" rtl="0" eaLnBrk="1" latinLnBrk="0" hangingPunct="1">
        <a:defRPr sz="2400" kern="1200">
          <a:solidFill>
            <a:schemeClr val="tx1"/>
          </a:solidFill>
          <a:latin typeface="+mn-lt"/>
          <a:ea typeface="+mn-ea"/>
          <a:cs typeface="+mn-cs"/>
        </a:defRPr>
      </a:lvl7pPr>
      <a:lvl8pPr marL="4266210" algn="l" defTabSz="1218917" rtl="0" eaLnBrk="1" latinLnBrk="0" hangingPunct="1">
        <a:defRPr sz="2400" kern="1200">
          <a:solidFill>
            <a:schemeClr val="tx1"/>
          </a:solidFill>
          <a:latin typeface="+mn-lt"/>
          <a:ea typeface="+mn-ea"/>
          <a:cs typeface="+mn-cs"/>
        </a:defRPr>
      </a:lvl8pPr>
      <a:lvl9pPr marL="4875668" algn="l" defTabSz="1218917"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nojmv24@gmail.com" TargetMode="External"/><Relationship Id="rId2" Type="http://schemas.openxmlformats.org/officeDocument/2006/relationships/hyperlink" Target="http://www.reactopage.com/manoj" TargetMode="Externa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hyperlink" Target="mailto:manoj.kumar@nmit.ac.in" TargetMode="Externa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9.jpe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7.wdp"/><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158.jpe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165.jpeg"/><Relationship Id="rId2" Type="http://schemas.openxmlformats.org/officeDocument/2006/relationships/image" Target="../media/image164.png"/><Relationship Id="rId1" Type="http://schemas.openxmlformats.org/officeDocument/2006/relationships/slideLayout" Target="../slideLayouts/slideLayout2.xml"/><Relationship Id="rId5" Type="http://schemas.openxmlformats.org/officeDocument/2006/relationships/image" Target="../media/image166.png"/><Relationship Id="rId4" Type="http://schemas.microsoft.com/office/2007/relationships/hdphoto" Target="../media/hdphoto9.wdp"/></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14.wdp"/></Relationships>
</file>

<file path=ppt/slides/_rels/slide168.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11" Type="http://schemas.openxmlformats.org/officeDocument/2006/relationships/image" Target="../media/image184.png"/><Relationship Id="rId5" Type="http://schemas.openxmlformats.org/officeDocument/2006/relationships/image" Target="../media/image178.png"/><Relationship Id="rId10" Type="http://schemas.openxmlformats.org/officeDocument/2006/relationships/image" Target="../media/image183.png"/><Relationship Id="rId4" Type="http://schemas.openxmlformats.org/officeDocument/2006/relationships/image" Target="../media/image177.png"/><Relationship Id="rId9" Type="http://schemas.openxmlformats.org/officeDocument/2006/relationships/image" Target="../media/image182.png"/></Relationships>
</file>

<file path=ppt/slides/_rels/slide169.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186.jpe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microsoft.com/office/2007/relationships/hdphoto" Target="../media/hdphoto17.wdp"/><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microsoft.com/office/2007/relationships/hdphoto" Target="../media/hdphoto18.wdp"/><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microsoft.com/office/2007/relationships/hdphoto" Target="../media/hdphoto19.wdp"/><Relationship Id="rId2" Type="http://schemas.openxmlformats.org/officeDocument/2006/relationships/image" Target="../media/image189.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8" Type="http://schemas.openxmlformats.org/officeDocument/2006/relationships/image" Target="../media/image196.png"/><Relationship Id="rId3" Type="http://schemas.openxmlformats.org/officeDocument/2006/relationships/image" Target="../media/image191.jpeg"/><Relationship Id="rId7" Type="http://schemas.openxmlformats.org/officeDocument/2006/relationships/image" Target="../media/image195.jpeg"/><Relationship Id="rId2" Type="http://schemas.openxmlformats.org/officeDocument/2006/relationships/image" Target="../media/image190.jpeg"/><Relationship Id="rId1" Type="http://schemas.openxmlformats.org/officeDocument/2006/relationships/slideLayout" Target="../slideLayouts/slideLayout2.xml"/><Relationship Id="rId6" Type="http://schemas.openxmlformats.org/officeDocument/2006/relationships/image" Target="../media/image194.png"/><Relationship Id="rId11" Type="http://schemas.openxmlformats.org/officeDocument/2006/relationships/image" Target="../media/image199.jpeg"/><Relationship Id="rId5" Type="http://schemas.openxmlformats.org/officeDocument/2006/relationships/image" Target="../media/image193.png"/><Relationship Id="rId10" Type="http://schemas.openxmlformats.org/officeDocument/2006/relationships/image" Target="../media/image198.png"/><Relationship Id="rId4" Type="http://schemas.openxmlformats.org/officeDocument/2006/relationships/image" Target="../media/image192.jpeg"/><Relationship Id="rId9" Type="http://schemas.openxmlformats.org/officeDocument/2006/relationships/image" Target="../media/image197.png"/></Relationships>
</file>

<file path=ppt/slides/_rels/slide17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1.png"/><Relationship Id="rId7" Type="http://schemas.microsoft.com/office/2007/relationships/hdphoto" Target="../media/hdphoto21.wdp"/><Relationship Id="rId2" Type="http://schemas.openxmlformats.org/officeDocument/2006/relationships/image" Target="../media/image200.png"/><Relationship Id="rId1" Type="http://schemas.openxmlformats.org/officeDocument/2006/relationships/slideLayout" Target="../slideLayouts/slideLayout2.xml"/><Relationship Id="rId6" Type="http://schemas.openxmlformats.org/officeDocument/2006/relationships/image" Target="../media/image203.png"/><Relationship Id="rId5" Type="http://schemas.microsoft.com/office/2007/relationships/hdphoto" Target="../media/hdphoto20.wdp"/><Relationship Id="rId4" Type="http://schemas.openxmlformats.org/officeDocument/2006/relationships/image" Target="../media/image202.png"/></Relationships>
</file>

<file path=ppt/slides/_rels/slide17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3" Type="http://schemas.microsoft.com/office/2007/relationships/hdphoto" Target="../media/hdphoto22.wdp"/><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hyperlink" Target="http://www.android.com/" TargetMode="Externa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8" Type="http://schemas.openxmlformats.org/officeDocument/2006/relationships/image" Target="../media/image216.png"/><Relationship Id="rId13" Type="http://schemas.openxmlformats.org/officeDocument/2006/relationships/image" Target="../media/image221.png"/><Relationship Id="rId18" Type="http://schemas.openxmlformats.org/officeDocument/2006/relationships/image" Target="../media/image226.png"/><Relationship Id="rId3" Type="http://schemas.openxmlformats.org/officeDocument/2006/relationships/image" Target="../media/image211.png"/><Relationship Id="rId21" Type="http://schemas.openxmlformats.org/officeDocument/2006/relationships/image" Target="../media/image229.png"/><Relationship Id="rId7" Type="http://schemas.openxmlformats.org/officeDocument/2006/relationships/image" Target="../media/image215.png"/><Relationship Id="rId12" Type="http://schemas.openxmlformats.org/officeDocument/2006/relationships/image" Target="../media/image220.png"/><Relationship Id="rId17" Type="http://schemas.openxmlformats.org/officeDocument/2006/relationships/image" Target="../media/image225.png"/><Relationship Id="rId2" Type="http://schemas.openxmlformats.org/officeDocument/2006/relationships/image" Target="../media/image210.png"/><Relationship Id="rId16" Type="http://schemas.openxmlformats.org/officeDocument/2006/relationships/image" Target="../media/image224.png"/><Relationship Id="rId20" Type="http://schemas.openxmlformats.org/officeDocument/2006/relationships/image" Target="../media/image228.png"/><Relationship Id="rId1" Type="http://schemas.openxmlformats.org/officeDocument/2006/relationships/slideLayout" Target="../slideLayouts/slideLayout6.xml"/><Relationship Id="rId6" Type="http://schemas.openxmlformats.org/officeDocument/2006/relationships/image" Target="../media/image214.png"/><Relationship Id="rId11" Type="http://schemas.openxmlformats.org/officeDocument/2006/relationships/image" Target="../media/image219.png"/><Relationship Id="rId5" Type="http://schemas.openxmlformats.org/officeDocument/2006/relationships/image" Target="../media/image213.png"/><Relationship Id="rId15" Type="http://schemas.openxmlformats.org/officeDocument/2006/relationships/image" Target="../media/image223.png"/><Relationship Id="rId10" Type="http://schemas.openxmlformats.org/officeDocument/2006/relationships/image" Target="../media/image218.png"/><Relationship Id="rId19" Type="http://schemas.openxmlformats.org/officeDocument/2006/relationships/image" Target="../media/image227.png"/><Relationship Id="rId4" Type="http://schemas.openxmlformats.org/officeDocument/2006/relationships/image" Target="../media/image212.png"/><Relationship Id="rId9" Type="http://schemas.openxmlformats.org/officeDocument/2006/relationships/image" Target="../media/image217.png"/><Relationship Id="rId14" Type="http://schemas.openxmlformats.org/officeDocument/2006/relationships/image" Target="../media/image222.png"/></Relationships>
</file>

<file path=ppt/slides/_rels/slide184.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hyperlink" Target="https://play.google.com/apps/publish/" TargetMode="Externa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hyperlink" Target="https://support.google.com/googleplay/android-developer/bin/answer.py?hl=en&amp;answer=150324" TargetMode="Externa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2.xml"/><Relationship Id="rId5" Type="http://schemas.microsoft.com/office/2007/relationships/hdphoto" Target="../media/hdphoto23.wdp"/><Relationship Id="rId4" Type="http://schemas.openxmlformats.org/officeDocument/2006/relationships/image" Target="../media/image234.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235.jpe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2.xml"/><Relationship Id="rId4" Type="http://schemas.openxmlformats.org/officeDocument/2006/relationships/image" Target="../media/image238.png"/></Relationships>
</file>

<file path=ppt/slides/_rels/slide193.xml.rels><?xml version="1.0" encoding="UTF-8" standalone="yes"?>
<Relationships xmlns="http://schemas.openxmlformats.org/package/2006/relationships"><Relationship Id="rId3" Type="http://schemas.microsoft.com/office/2007/relationships/hdphoto" Target="../media/hdphoto24.wdp"/><Relationship Id="rId2" Type="http://schemas.openxmlformats.org/officeDocument/2006/relationships/image" Target="../media/image239.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image" Target="../media/image240.png"/><Relationship Id="rId1" Type="http://schemas.openxmlformats.org/officeDocument/2006/relationships/slideLayout" Target="../slideLayouts/slideLayout2.xml"/><Relationship Id="rId6" Type="http://schemas.microsoft.com/office/2007/relationships/hdphoto" Target="../media/hdphoto25.wdp"/><Relationship Id="rId5" Type="http://schemas.openxmlformats.org/officeDocument/2006/relationships/image" Target="../media/image243.png"/><Relationship Id="rId4" Type="http://schemas.openxmlformats.org/officeDocument/2006/relationships/image" Target="../media/image242.png"/></Relationships>
</file>

<file path=ppt/slides/_rels/slide195.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jpeg"/><Relationship Id="rId7" Type="http://schemas.openxmlformats.org/officeDocument/2006/relationships/image" Target="../media/image249.png"/><Relationship Id="rId12" Type="http://schemas.openxmlformats.org/officeDocument/2006/relationships/image" Target="../media/image254.png"/><Relationship Id="rId2" Type="http://schemas.openxmlformats.org/officeDocument/2006/relationships/image" Target="../media/image244.png"/><Relationship Id="rId1" Type="http://schemas.openxmlformats.org/officeDocument/2006/relationships/slideLayout" Target="../slideLayouts/slideLayout2.xml"/><Relationship Id="rId6" Type="http://schemas.openxmlformats.org/officeDocument/2006/relationships/image" Target="../media/image248.jpeg"/><Relationship Id="rId11" Type="http://schemas.openxmlformats.org/officeDocument/2006/relationships/image" Target="../media/image253.jpeg"/><Relationship Id="rId5" Type="http://schemas.openxmlformats.org/officeDocument/2006/relationships/image" Target="../media/image247.png"/><Relationship Id="rId10" Type="http://schemas.openxmlformats.org/officeDocument/2006/relationships/image" Target="../media/image252.png"/><Relationship Id="rId4" Type="http://schemas.openxmlformats.org/officeDocument/2006/relationships/image" Target="../media/image246.png"/><Relationship Id="rId9" Type="http://schemas.openxmlformats.org/officeDocument/2006/relationships/image" Target="../media/image251.png"/></Relationships>
</file>

<file path=ppt/slides/_rels/slide196.xml.rels><?xml version="1.0" encoding="UTF-8" standalone="yes"?>
<Relationships xmlns="http://schemas.openxmlformats.org/package/2006/relationships"><Relationship Id="rId2" Type="http://schemas.openxmlformats.org/officeDocument/2006/relationships/image" Target="../media/image255.jpe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image" Target="../media/image256.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microsoft.com/office/2007/relationships/hdphoto" Target="../media/hdphoto26.wdp"/><Relationship Id="rId2" Type="http://schemas.openxmlformats.org/officeDocument/2006/relationships/image" Target="../media/image257.jpe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manojmv24@gmail.com" TargetMode="External"/><Relationship Id="rId2" Type="http://schemas.openxmlformats.org/officeDocument/2006/relationships/hyperlink" Target="http://www.reactopage.com/manoj"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mailto:manoj.kumar@nmit.ac.in" TargetMode="Externa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200.xml.rels><?xml version="1.0" encoding="UTF-8" standalone="yes"?>
<Relationships xmlns="http://schemas.openxmlformats.org/package/2006/relationships"><Relationship Id="rId2" Type="http://schemas.openxmlformats.org/officeDocument/2006/relationships/image" Target="../media/image260.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61.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262.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image" Target="../media/image264.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8" Type="http://schemas.openxmlformats.org/officeDocument/2006/relationships/image" Target="../media/image267.png"/><Relationship Id="rId3" Type="http://schemas.openxmlformats.org/officeDocument/2006/relationships/hyperlink" Target="http://stackoverflow.com/" TargetMode="External"/><Relationship Id="rId7" Type="http://schemas.openxmlformats.org/officeDocument/2006/relationships/image" Target="../media/image266.png"/><Relationship Id="rId2" Type="http://schemas.openxmlformats.org/officeDocument/2006/relationships/hyperlink" Target="http://developer.android.com/index.html" TargetMode="External"/><Relationship Id="rId1" Type="http://schemas.openxmlformats.org/officeDocument/2006/relationships/slideLayout" Target="../slideLayouts/slideLayout2.xml"/><Relationship Id="rId6" Type="http://schemas.openxmlformats.org/officeDocument/2006/relationships/hyperlink" Target="http://www.android.com/" TargetMode="External"/><Relationship Id="rId11" Type="http://schemas.openxmlformats.org/officeDocument/2006/relationships/image" Target="../media/image270.png"/><Relationship Id="rId5" Type="http://schemas.openxmlformats.org/officeDocument/2006/relationships/hyperlink" Target="http://www.courseera.com/" TargetMode="External"/><Relationship Id="rId10" Type="http://schemas.openxmlformats.org/officeDocument/2006/relationships/image" Target="../media/image269.png"/><Relationship Id="rId4" Type="http://schemas.openxmlformats.org/officeDocument/2006/relationships/hyperlink" Target="http://www.tutorialspoint.com/android/" TargetMode="External"/><Relationship Id="rId9" Type="http://schemas.openxmlformats.org/officeDocument/2006/relationships/image" Target="../media/image268.png"/></Relationships>
</file>

<file path=ppt/slides/_rels/slide207.xml.rels><?xml version="1.0" encoding="UTF-8" standalone="yes"?>
<Relationships xmlns="http://schemas.openxmlformats.org/package/2006/relationships"><Relationship Id="rId3" Type="http://schemas.openxmlformats.org/officeDocument/2006/relationships/hyperlink" Target="http://android-developers.blogspot.in/" TargetMode="External"/><Relationship Id="rId2" Type="http://schemas.openxmlformats.org/officeDocument/2006/relationships/image" Target="../media/image271.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image" Target="../media/image272.jpeg"/><Relationship Id="rId1" Type="http://schemas.openxmlformats.org/officeDocument/2006/relationships/slideLayout" Target="../slideLayouts/slideLayout2.xml"/><Relationship Id="rId4" Type="http://schemas.openxmlformats.org/officeDocument/2006/relationships/image" Target="../media/image274.jpeg"/></Relationships>
</file>

<file path=ppt/slides/_rels/slide209.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image" Target="../media/image275.jpeg"/><Relationship Id="rId1" Type="http://schemas.openxmlformats.org/officeDocument/2006/relationships/slideLayout" Target="../slideLayouts/slideLayout2.xml"/><Relationship Id="rId5" Type="http://schemas.openxmlformats.org/officeDocument/2006/relationships/image" Target="../media/image278.jpeg"/><Relationship Id="rId4" Type="http://schemas.openxmlformats.org/officeDocument/2006/relationships/image" Target="../media/image277.jpeg"/></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10.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image" Target="../media/image279.jpe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82.jpeg"/><Relationship Id="rId2" Type="http://schemas.openxmlformats.org/officeDocument/2006/relationships/image" Target="../media/image281.jpeg"/><Relationship Id="rId1" Type="http://schemas.openxmlformats.org/officeDocument/2006/relationships/slideLayout" Target="../slideLayouts/slideLayout2.xml"/><Relationship Id="rId5" Type="http://schemas.openxmlformats.org/officeDocument/2006/relationships/image" Target="../media/image284.jpeg"/><Relationship Id="rId4" Type="http://schemas.openxmlformats.org/officeDocument/2006/relationships/image" Target="../media/image283.jpeg"/></Relationships>
</file>

<file path=ppt/slides/_rels/slide212.xml.rels><?xml version="1.0" encoding="UTF-8" standalone="yes"?>
<Relationships xmlns="http://schemas.openxmlformats.org/package/2006/relationships"><Relationship Id="rId8" Type="http://schemas.openxmlformats.org/officeDocument/2006/relationships/hyperlink" Target="http://gizmodo.com/how-much-happens-on-the-internet-every-60-seconds-950463150" TargetMode="External"/><Relationship Id="rId3" Type="http://schemas.openxmlformats.org/officeDocument/2006/relationships/hyperlink" Target="http://www.tutorialspoint.com/android/index.htm" TargetMode="External"/><Relationship Id="rId7" Type="http://schemas.openxmlformats.org/officeDocument/2006/relationships/hyperlink" Target="http://www.amazon.com/gp/mas/get-appstore/android/ref=mas_rw_ldg" TargetMode="External"/><Relationship Id="rId2" Type="http://schemas.openxmlformats.org/officeDocument/2006/relationships/hyperlink" Target="http://developer.android.com/index.html" TargetMode="External"/><Relationship Id="rId1" Type="http://schemas.openxmlformats.org/officeDocument/2006/relationships/slideLayout" Target="../slideLayouts/slideLayout2.xml"/><Relationship Id="rId6" Type="http://schemas.openxmlformats.org/officeDocument/2006/relationships/hyperlink" Target="https://play.google.com/store?hl=en" TargetMode="External"/><Relationship Id="rId5" Type="http://schemas.openxmlformats.org/officeDocument/2006/relationships/hyperlink" Target="http://www.android.com/" TargetMode="External"/><Relationship Id="rId10" Type="http://schemas.openxmlformats.org/officeDocument/2006/relationships/hyperlink" Target="https://en.wikipedia.org/wiki/Android_version_history" TargetMode="External"/><Relationship Id="rId4" Type="http://schemas.openxmlformats.org/officeDocument/2006/relationships/hyperlink" Target="http://www.tutorialspoint.com/phonegap/index.htm" TargetMode="External"/><Relationship Id="rId9" Type="http://schemas.openxmlformats.org/officeDocument/2006/relationships/hyperlink" Target="https://en.wikipedia.org/wiki/Android_(operating_system)" TargetMode="External"/></Relationships>
</file>

<file path=ppt/slides/_rels/slide213.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287.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image" Target="../media/image288.jpe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8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image" Target="../media/image28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90.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image" Target="../media/image292.jpe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9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image" Target="../media/image295.jpe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97.jpeg"/><Relationship Id="rId2" Type="http://schemas.openxmlformats.org/officeDocument/2006/relationships/image" Target="../media/image296.jpe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298.emf"/><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image" Target="../media/image299.png"/><Relationship Id="rId1" Type="http://schemas.openxmlformats.org/officeDocument/2006/relationships/slideLayout" Target="../slideLayouts/slideLayout2.xml"/><Relationship Id="rId4" Type="http://schemas.openxmlformats.org/officeDocument/2006/relationships/image" Target="../media/image301.png"/></Relationships>
</file>

<file path=ppt/slides/_rels/slide232.xml.rels><?xml version="1.0" encoding="UTF-8" standalone="yes"?>
<Relationships xmlns="http://schemas.openxmlformats.org/package/2006/relationships"><Relationship Id="rId3" Type="http://schemas.openxmlformats.org/officeDocument/2006/relationships/image" Target="../media/image303.png"/><Relationship Id="rId2" Type="http://schemas.openxmlformats.org/officeDocument/2006/relationships/image" Target="../media/image302.GIF"/><Relationship Id="rId1" Type="http://schemas.openxmlformats.org/officeDocument/2006/relationships/slideLayout" Target="../slideLayouts/slideLayout2.xml"/><Relationship Id="rId4" Type="http://schemas.openxmlformats.org/officeDocument/2006/relationships/image" Target="../media/image304.png"/></Relationships>
</file>

<file path=ppt/slides/_rels/slide233.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image" Target="../media/image305.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308.png"/><Relationship Id="rId2" Type="http://schemas.openxmlformats.org/officeDocument/2006/relationships/image" Target="../media/image307.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image" Target="../media/image309.jpeg"/><Relationship Id="rId1" Type="http://schemas.openxmlformats.org/officeDocument/2006/relationships/slideLayout" Target="../slideLayouts/slideLayout2.xml"/><Relationship Id="rId5" Type="http://schemas.openxmlformats.org/officeDocument/2006/relationships/image" Target="../media/image312.png"/><Relationship Id="rId4" Type="http://schemas.openxmlformats.org/officeDocument/2006/relationships/image" Target="../media/image311.png"/></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316.jpe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image" Target="../media/image265.png"/><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image" Target="../media/image318.png"/><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246.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322.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2" Type="http://schemas.openxmlformats.org/officeDocument/2006/relationships/image" Target="../media/image324.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5.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5.png"/><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26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5.png"/><Relationship Id="rId1" Type="http://schemas.openxmlformats.org/officeDocument/2006/relationships/slideLayout" Target="../slideLayouts/slideLayout2.xml"/><Relationship Id="rId4" Type="http://schemas.openxmlformats.org/officeDocument/2006/relationships/image" Target="../media/image326.png"/></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29.png"/><Relationship Id="rId5" Type="http://schemas.openxmlformats.org/officeDocument/2006/relationships/image" Target="../media/image328.png"/><Relationship Id="rId4" Type="http://schemas.openxmlformats.org/officeDocument/2006/relationships/image" Target="../media/image327.png"/></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3" Type="http://schemas.openxmlformats.org/officeDocument/2006/relationships/image" Target="../media/image321.png"/><Relationship Id="rId2" Type="http://schemas.openxmlformats.org/officeDocument/2006/relationships/image" Target="../media/image325.png"/><Relationship Id="rId1" Type="http://schemas.openxmlformats.org/officeDocument/2006/relationships/slideLayout" Target="../slideLayouts/slideLayout2.xml"/><Relationship Id="rId6" Type="http://schemas.openxmlformats.org/officeDocument/2006/relationships/image" Target="../media/image332.png"/><Relationship Id="rId5" Type="http://schemas.openxmlformats.org/officeDocument/2006/relationships/image" Target="../media/image331.png"/><Relationship Id="rId4" Type="http://schemas.openxmlformats.org/officeDocument/2006/relationships/image" Target="../media/image330.png"/></Relationships>
</file>

<file path=ppt/slides/_rels/slide272.xml.rels><?xml version="1.0" encoding="UTF-8" standalone="yes"?>
<Relationships xmlns="http://schemas.openxmlformats.org/package/2006/relationships"><Relationship Id="rId2" Type="http://schemas.openxmlformats.org/officeDocument/2006/relationships/image" Target="../media/image333.jpe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2" Type="http://schemas.openxmlformats.org/officeDocument/2006/relationships/image" Target="../media/image3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334.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337.GIF"/><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338.GIF"/><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341.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2" Type="http://schemas.openxmlformats.org/officeDocument/2006/relationships/image" Target="../media/image342.png"/><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2" Type="http://schemas.openxmlformats.org/officeDocument/2006/relationships/image" Target="../media/image31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2" Type="http://schemas.openxmlformats.org/officeDocument/2006/relationships/image" Target="../media/image343.jpeg"/><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2" Type="http://schemas.openxmlformats.org/officeDocument/2006/relationships/image" Target="../media/image344.jpe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2" Type="http://schemas.openxmlformats.org/officeDocument/2006/relationships/image" Target="../media/image347.jpeg"/><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348.jpe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349.jpe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350.jpe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2" Type="http://schemas.openxmlformats.org/officeDocument/2006/relationships/image" Target="../media/image351.jpe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52.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2" Type="http://schemas.openxmlformats.org/officeDocument/2006/relationships/image" Target="../media/image353.png"/><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56.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57.png"/></Relationships>
</file>

<file path=ppt/slides/_rels/slide3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358.png"/></Relationships>
</file>

<file path=ppt/slides/_rels/slide3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59.png"/></Relationships>
</file>

<file path=ppt/slides/_rels/slide3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360.png"/></Relationships>
</file>

<file path=ppt/slides/_rels/slide3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361.png"/></Relationships>
</file>

<file path=ppt/slides/_rels/slide3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362.png"/></Relationships>
</file>

<file path=ppt/slides/_rels/slide3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2" Type="http://schemas.openxmlformats.org/officeDocument/2006/relationships/image" Target="../media/image363.jpeg"/><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365.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366.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image" Target="../media/image367.png"/><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37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371.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2" Type="http://schemas.openxmlformats.org/officeDocument/2006/relationships/image" Target="../media/image373.png"/><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2" Type="http://schemas.openxmlformats.org/officeDocument/2006/relationships/image" Target="../media/image374.pn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375.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2" Type="http://schemas.openxmlformats.org/officeDocument/2006/relationships/image" Target="../media/image376.png"/><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2" Type="http://schemas.openxmlformats.org/officeDocument/2006/relationships/image" Target="../media/image377.png"/><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378.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3" Type="http://schemas.openxmlformats.org/officeDocument/2006/relationships/image" Target="../media/image382.png"/><Relationship Id="rId2" Type="http://schemas.openxmlformats.org/officeDocument/2006/relationships/image" Target="../media/image381.png"/><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2" Type="http://schemas.openxmlformats.org/officeDocument/2006/relationships/image" Target="../media/image383.png"/><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4.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86.png"/><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38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2" Type="http://schemas.openxmlformats.org/officeDocument/2006/relationships/image" Target="../media/image388.png"/><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389.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90.png"/><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392.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2" Type="http://schemas.openxmlformats.org/officeDocument/2006/relationships/image" Target="../media/image393.png"/><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2" Type="http://schemas.openxmlformats.org/officeDocument/2006/relationships/image" Target="../media/image394.png"/><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hyperlink" Target="https://developer.android.com/reference/android/view/View.html" TargetMode="External"/><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396.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2" Type="http://schemas.openxmlformats.org/officeDocument/2006/relationships/image" Target="../media/image398.emf"/><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399.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400.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2" Type="http://schemas.openxmlformats.org/officeDocument/2006/relationships/image" Target="../media/image402.png"/><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3" Type="http://schemas.openxmlformats.org/officeDocument/2006/relationships/image" Target="../media/image402.png"/><Relationship Id="rId2" Type="http://schemas.openxmlformats.org/officeDocument/2006/relationships/image" Target="../media/image401.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2" Type="http://schemas.openxmlformats.org/officeDocument/2006/relationships/image" Target="../media/image403.png"/><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404.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2" Type="http://schemas.openxmlformats.org/officeDocument/2006/relationships/image" Target="../media/image405.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2" Type="http://schemas.openxmlformats.org/officeDocument/2006/relationships/image" Target="../media/image408.png"/><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2" Type="http://schemas.openxmlformats.org/officeDocument/2006/relationships/image" Target="../media/image409.png"/><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2" Type="http://schemas.openxmlformats.org/officeDocument/2006/relationships/image" Target="../media/image411.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2" Type="http://schemas.openxmlformats.org/officeDocument/2006/relationships/image" Target="../media/image412.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3" Type="http://schemas.openxmlformats.org/officeDocument/2006/relationships/image" Target="../media/image414.png"/><Relationship Id="rId2" Type="http://schemas.openxmlformats.org/officeDocument/2006/relationships/image" Target="../media/image413.png"/><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2" Type="http://schemas.openxmlformats.org/officeDocument/2006/relationships/image" Target="../media/image415.png"/><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3" Type="http://schemas.openxmlformats.org/officeDocument/2006/relationships/image" Target="../media/image417.png"/><Relationship Id="rId2" Type="http://schemas.openxmlformats.org/officeDocument/2006/relationships/image" Target="../media/image416.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418.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2" Type="http://schemas.openxmlformats.org/officeDocument/2006/relationships/image" Target="../media/image419.emf"/><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2" Type="http://schemas.openxmlformats.org/officeDocument/2006/relationships/image" Target="../media/image420.png"/><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4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2" Type="http://schemas.openxmlformats.org/officeDocument/2006/relationships/image" Target="../media/image422.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2" Type="http://schemas.openxmlformats.org/officeDocument/2006/relationships/image" Target="../media/image423.png"/><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424.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425.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405.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426.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427.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2" Type="http://schemas.openxmlformats.org/officeDocument/2006/relationships/image" Target="../media/image428.png"/><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2" Type="http://schemas.openxmlformats.org/officeDocument/2006/relationships/image" Target="../media/image429.png"/><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2" Type="http://schemas.openxmlformats.org/officeDocument/2006/relationships/image" Target="../media/image432.png"/><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2" Type="http://schemas.openxmlformats.org/officeDocument/2006/relationships/image" Target="../media/image433.png"/><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2" Type="http://schemas.openxmlformats.org/officeDocument/2006/relationships/image" Target="../media/image43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2" Type="http://schemas.openxmlformats.org/officeDocument/2006/relationships/image" Target="../media/image437.png"/><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438.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439.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2" Type="http://schemas.openxmlformats.org/officeDocument/2006/relationships/image" Target="../media/image440.png"/><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2" Type="http://schemas.openxmlformats.org/officeDocument/2006/relationships/image" Target="../media/image441.png"/><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2" Type="http://schemas.openxmlformats.org/officeDocument/2006/relationships/image" Target="../media/image442.png"/><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2" Type="http://schemas.openxmlformats.org/officeDocument/2006/relationships/image" Target="../media/image4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2" Type="http://schemas.openxmlformats.org/officeDocument/2006/relationships/image" Target="../media/image444.emf"/><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2" Type="http://schemas.openxmlformats.org/officeDocument/2006/relationships/image" Target="../media/image445.png"/><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2" Type="http://schemas.openxmlformats.org/officeDocument/2006/relationships/image" Target="../media/image446.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2" Type="http://schemas.openxmlformats.org/officeDocument/2006/relationships/image" Target="../media/image447.png"/><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3" Type="http://schemas.openxmlformats.org/officeDocument/2006/relationships/image" Target="../media/image449.png"/><Relationship Id="rId2" Type="http://schemas.openxmlformats.org/officeDocument/2006/relationships/image" Target="../media/image448.png"/><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2" Type="http://schemas.openxmlformats.org/officeDocument/2006/relationships/image" Target="../media/image450.png"/><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2" Type="http://schemas.openxmlformats.org/officeDocument/2006/relationships/image" Target="../media/image451.emf"/><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2" Type="http://schemas.openxmlformats.org/officeDocument/2006/relationships/image" Target="../media/image452.emf"/><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7.xml.rels><?xml version="1.0" encoding="UTF-8" standalone="yes"?>
<Relationships xmlns="http://schemas.openxmlformats.org/package/2006/relationships"><Relationship Id="rId2" Type="http://schemas.openxmlformats.org/officeDocument/2006/relationships/image" Target="../media/image453.emf"/><Relationship Id="rId1" Type="http://schemas.openxmlformats.org/officeDocument/2006/relationships/slideLayout" Target="../slideLayouts/slideLayout2.xml"/></Relationships>
</file>

<file path=ppt/slides/_rels/slide4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9.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0.xml.rels><?xml version="1.0" encoding="UTF-8" standalone="yes"?>
<Relationships xmlns="http://schemas.openxmlformats.org/package/2006/relationships"><Relationship Id="rId2" Type="http://schemas.openxmlformats.org/officeDocument/2006/relationships/image" Target="../media/image456.png"/><Relationship Id="rId1" Type="http://schemas.openxmlformats.org/officeDocument/2006/relationships/slideLayout" Target="../slideLayouts/slideLayout2.xml"/></Relationships>
</file>

<file path=ppt/slides/_rels/slide471.xml.rels><?xml version="1.0" encoding="UTF-8" standalone="yes"?>
<Relationships xmlns="http://schemas.openxmlformats.org/package/2006/relationships"><Relationship Id="rId2" Type="http://schemas.openxmlformats.org/officeDocument/2006/relationships/image" Target="../media/image457.emf"/><Relationship Id="rId1" Type="http://schemas.openxmlformats.org/officeDocument/2006/relationships/slideLayout" Target="../slideLayouts/slideLayout2.xml"/></Relationships>
</file>

<file path=ppt/slides/_rels/slide472.xml.rels><?xml version="1.0" encoding="UTF-8" standalone="yes"?>
<Relationships xmlns="http://schemas.openxmlformats.org/package/2006/relationships"><Relationship Id="rId3" Type="http://schemas.openxmlformats.org/officeDocument/2006/relationships/image" Target="../media/image459.png"/><Relationship Id="rId2" Type="http://schemas.openxmlformats.org/officeDocument/2006/relationships/image" Target="../media/image458.png"/><Relationship Id="rId1" Type="http://schemas.openxmlformats.org/officeDocument/2006/relationships/slideLayout" Target="../slideLayouts/slideLayout2.xml"/></Relationships>
</file>

<file path=ppt/slides/_rels/slide4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9.xml.rels><?xml version="1.0" encoding="UTF-8" standalone="yes"?>
<Relationships xmlns="http://schemas.openxmlformats.org/package/2006/relationships"><Relationship Id="rId2" Type="http://schemas.openxmlformats.org/officeDocument/2006/relationships/image" Target="../media/image46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80.xml.rels><?xml version="1.0" encoding="UTF-8" standalone="yes"?>
<Relationships xmlns="http://schemas.openxmlformats.org/package/2006/relationships"><Relationship Id="rId2" Type="http://schemas.openxmlformats.org/officeDocument/2006/relationships/image" Target="../media/image461.png"/><Relationship Id="rId1" Type="http://schemas.openxmlformats.org/officeDocument/2006/relationships/slideLayout" Target="../slideLayouts/slideLayout2.xml"/></Relationships>
</file>

<file path=ppt/slides/_rels/slide4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2.xml.rels><?xml version="1.0" encoding="UTF-8" standalone="yes"?>
<Relationships xmlns="http://schemas.openxmlformats.org/package/2006/relationships"><Relationship Id="rId2" Type="http://schemas.openxmlformats.org/officeDocument/2006/relationships/image" Target="../media/image462.png"/><Relationship Id="rId1" Type="http://schemas.openxmlformats.org/officeDocument/2006/relationships/slideLayout" Target="../slideLayouts/slideLayout2.xml"/></Relationships>
</file>

<file path=ppt/slides/_rels/slide483.xml.rels><?xml version="1.0" encoding="UTF-8" standalone="yes"?>
<Relationships xmlns="http://schemas.openxmlformats.org/package/2006/relationships"><Relationship Id="rId2" Type="http://schemas.openxmlformats.org/officeDocument/2006/relationships/image" Target="../media/image463.png"/><Relationship Id="rId1" Type="http://schemas.openxmlformats.org/officeDocument/2006/relationships/slideLayout" Target="../slideLayouts/slideLayout2.xml"/></Relationships>
</file>

<file path=ppt/slides/_rels/slide484.xml.rels><?xml version="1.0" encoding="UTF-8" standalone="yes"?>
<Relationships xmlns="http://schemas.openxmlformats.org/package/2006/relationships"><Relationship Id="rId2" Type="http://schemas.openxmlformats.org/officeDocument/2006/relationships/image" Target="../media/image464.png"/><Relationship Id="rId1" Type="http://schemas.openxmlformats.org/officeDocument/2006/relationships/slideLayout" Target="../slideLayouts/slideLayout2.xml"/></Relationships>
</file>

<file path=ppt/slides/_rels/slide4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6.xml.rels><?xml version="1.0" encoding="UTF-8" standalone="yes"?>
<Relationships xmlns="http://schemas.openxmlformats.org/package/2006/relationships"><Relationship Id="rId2" Type="http://schemas.openxmlformats.org/officeDocument/2006/relationships/image" Target="../media/image465.png"/><Relationship Id="rId1" Type="http://schemas.openxmlformats.org/officeDocument/2006/relationships/slideLayout" Target="../slideLayouts/slideLayout2.xml"/></Relationships>
</file>

<file path=ppt/slides/_rels/slide487.xml.rels><?xml version="1.0" encoding="UTF-8" standalone="yes"?>
<Relationships xmlns="http://schemas.openxmlformats.org/package/2006/relationships"><Relationship Id="rId2" Type="http://schemas.openxmlformats.org/officeDocument/2006/relationships/image" Target="../media/image466.png"/><Relationship Id="rId1" Type="http://schemas.openxmlformats.org/officeDocument/2006/relationships/slideLayout" Target="../slideLayouts/slideLayout2.xml"/></Relationships>
</file>

<file path=ppt/slides/_rels/slide488.xml.rels><?xml version="1.0" encoding="UTF-8" standalone="yes"?>
<Relationships xmlns="http://schemas.openxmlformats.org/package/2006/relationships"><Relationship Id="rId2" Type="http://schemas.openxmlformats.org/officeDocument/2006/relationships/image" Target="../media/image467.png"/><Relationship Id="rId1" Type="http://schemas.openxmlformats.org/officeDocument/2006/relationships/slideLayout" Target="../slideLayouts/slideLayout2.xml"/></Relationships>
</file>

<file path=ppt/slides/_rels/slide489.xml.rels><?xml version="1.0" encoding="UTF-8" standalone="yes"?>
<Relationships xmlns="http://schemas.openxmlformats.org/package/2006/relationships"><Relationship Id="rId2" Type="http://schemas.openxmlformats.org/officeDocument/2006/relationships/image" Target="../media/image46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90.xml.rels><?xml version="1.0" encoding="UTF-8" standalone="yes"?>
<Relationships xmlns="http://schemas.openxmlformats.org/package/2006/relationships"><Relationship Id="rId2" Type="http://schemas.openxmlformats.org/officeDocument/2006/relationships/image" Target="../media/image469.png"/><Relationship Id="rId1" Type="http://schemas.openxmlformats.org/officeDocument/2006/relationships/slideLayout" Target="../slideLayouts/slideLayout2.xml"/></Relationships>
</file>

<file path=ppt/slides/_rels/slide4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3.xml.rels><?xml version="1.0" encoding="UTF-8" standalone="yes"?>
<Relationships xmlns="http://schemas.openxmlformats.org/package/2006/relationships"><Relationship Id="rId2" Type="http://schemas.openxmlformats.org/officeDocument/2006/relationships/image" Target="../media/image470.emf"/><Relationship Id="rId1" Type="http://schemas.openxmlformats.org/officeDocument/2006/relationships/slideLayout" Target="../slideLayouts/slideLayout2.xml"/></Relationships>
</file>

<file path=ppt/slides/_rels/slide4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6.xml.rels><?xml version="1.0" encoding="UTF-8" standalone="yes"?>
<Relationships xmlns="http://schemas.openxmlformats.org/package/2006/relationships"><Relationship Id="rId2" Type="http://schemas.openxmlformats.org/officeDocument/2006/relationships/image" Target="../media/image471.png"/><Relationship Id="rId1" Type="http://schemas.openxmlformats.org/officeDocument/2006/relationships/slideLayout" Target="../slideLayouts/slideLayout2.xml"/></Relationships>
</file>

<file path=ppt/slides/_rels/slide497.xml.rels><?xml version="1.0" encoding="UTF-8" standalone="yes"?>
<Relationships xmlns="http://schemas.openxmlformats.org/package/2006/relationships"><Relationship Id="rId3" Type="http://schemas.openxmlformats.org/officeDocument/2006/relationships/image" Target="../media/image473.png"/><Relationship Id="rId2" Type="http://schemas.openxmlformats.org/officeDocument/2006/relationships/image" Target="../media/image472.png"/><Relationship Id="rId1" Type="http://schemas.openxmlformats.org/officeDocument/2006/relationships/slideLayout" Target="../slideLayouts/slideLayout2.xml"/></Relationships>
</file>

<file path=ppt/slides/_rels/slide4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00.xml.rels><?xml version="1.0" encoding="UTF-8" standalone="yes"?>
<Relationships xmlns="http://schemas.openxmlformats.org/package/2006/relationships"><Relationship Id="rId2" Type="http://schemas.openxmlformats.org/officeDocument/2006/relationships/image" Target="../media/image474.png"/><Relationship Id="rId1" Type="http://schemas.openxmlformats.org/officeDocument/2006/relationships/slideLayout" Target="../slideLayouts/slideLayout2.xml"/></Relationships>
</file>

<file path=ppt/slides/_rels/slide501.xml.rels><?xml version="1.0" encoding="UTF-8" standalone="yes"?>
<Relationships xmlns="http://schemas.openxmlformats.org/package/2006/relationships"><Relationship Id="rId2" Type="http://schemas.openxmlformats.org/officeDocument/2006/relationships/image" Target="../media/image475.emf"/><Relationship Id="rId1" Type="http://schemas.openxmlformats.org/officeDocument/2006/relationships/slideLayout" Target="../slideLayouts/slideLayout2.xml"/></Relationships>
</file>

<file path=ppt/slides/_rels/slide502.xml.rels><?xml version="1.0" encoding="UTF-8" standalone="yes"?>
<Relationships xmlns="http://schemas.openxmlformats.org/package/2006/relationships"><Relationship Id="rId2" Type="http://schemas.openxmlformats.org/officeDocument/2006/relationships/image" Target="../media/image476.png"/><Relationship Id="rId1" Type="http://schemas.openxmlformats.org/officeDocument/2006/relationships/slideLayout" Target="../slideLayouts/slideLayout2.xml"/></Relationships>
</file>

<file path=ppt/slides/_rels/slide503.xml.rels><?xml version="1.0" encoding="UTF-8" standalone="yes"?>
<Relationships xmlns="http://schemas.openxmlformats.org/package/2006/relationships"><Relationship Id="rId2" Type="http://schemas.openxmlformats.org/officeDocument/2006/relationships/image" Target="../media/image477.png"/><Relationship Id="rId1" Type="http://schemas.openxmlformats.org/officeDocument/2006/relationships/slideLayout" Target="../slideLayouts/slideLayout2.xml"/></Relationships>
</file>

<file path=ppt/slides/_rels/slide504.xml.rels><?xml version="1.0" encoding="UTF-8" standalone="yes"?>
<Relationships xmlns="http://schemas.openxmlformats.org/package/2006/relationships"><Relationship Id="rId2" Type="http://schemas.openxmlformats.org/officeDocument/2006/relationships/image" Target="../media/image478.png"/><Relationship Id="rId1" Type="http://schemas.openxmlformats.org/officeDocument/2006/relationships/slideLayout" Target="../slideLayouts/slideLayout2.xml"/></Relationships>
</file>

<file path=ppt/slides/_rels/slide505.xml.rels><?xml version="1.0" encoding="UTF-8" standalone="yes"?>
<Relationships xmlns="http://schemas.openxmlformats.org/package/2006/relationships"><Relationship Id="rId2" Type="http://schemas.openxmlformats.org/officeDocument/2006/relationships/image" Target="../media/image479.png"/><Relationship Id="rId1" Type="http://schemas.openxmlformats.org/officeDocument/2006/relationships/slideLayout" Target="../slideLayouts/slideLayout2.xml"/></Relationships>
</file>

<file path=ppt/slides/_rels/slide5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3.xml.rels><?xml version="1.0" encoding="UTF-8" standalone="yes"?>
<Relationships xmlns="http://schemas.openxmlformats.org/package/2006/relationships"><Relationship Id="rId2" Type="http://schemas.openxmlformats.org/officeDocument/2006/relationships/image" Target="../media/image480.png"/><Relationship Id="rId1" Type="http://schemas.openxmlformats.org/officeDocument/2006/relationships/slideLayout" Target="../slideLayouts/slideLayout2.xml"/></Relationships>
</file>

<file path=ppt/slides/_rels/slide5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7.xml.rels><?xml version="1.0" encoding="UTF-8" standalone="yes"?>
<Relationships xmlns="http://schemas.openxmlformats.org/package/2006/relationships"><Relationship Id="rId2" Type="http://schemas.openxmlformats.org/officeDocument/2006/relationships/image" Target="../media/image481.emf"/><Relationship Id="rId1" Type="http://schemas.openxmlformats.org/officeDocument/2006/relationships/slideLayout" Target="../slideLayouts/slideLayout2.xml"/></Relationships>
</file>

<file path=ppt/slides/_rels/slide518.xml.rels><?xml version="1.0" encoding="UTF-8" standalone="yes"?>
<Relationships xmlns="http://schemas.openxmlformats.org/package/2006/relationships"><Relationship Id="rId2" Type="http://schemas.openxmlformats.org/officeDocument/2006/relationships/image" Target="../media/image482.png"/><Relationship Id="rId1" Type="http://schemas.openxmlformats.org/officeDocument/2006/relationships/slideLayout" Target="../slideLayouts/slideLayout2.xml"/></Relationships>
</file>

<file path=ppt/slides/_rels/slide519.xml.rels><?xml version="1.0" encoding="UTF-8" standalone="yes"?>
<Relationships xmlns="http://schemas.openxmlformats.org/package/2006/relationships"><Relationship Id="rId2" Type="http://schemas.openxmlformats.org/officeDocument/2006/relationships/image" Target="../media/image48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1.xml.rels><?xml version="1.0" encoding="UTF-8" standalone="yes"?>
<Relationships xmlns="http://schemas.openxmlformats.org/package/2006/relationships"><Relationship Id="rId2" Type="http://schemas.openxmlformats.org/officeDocument/2006/relationships/image" Target="../media/image484.png"/><Relationship Id="rId1" Type="http://schemas.openxmlformats.org/officeDocument/2006/relationships/slideLayout" Target="../slideLayouts/slideLayout2.xml"/></Relationships>
</file>

<file path=ppt/slides/_rels/slide5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3.xml.rels><?xml version="1.0" encoding="UTF-8" standalone="yes"?>
<Relationships xmlns="http://schemas.openxmlformats.org/package/2006/relationships"><Relationship Id="rId2" Type="http://schemas.openxmlformats.org/officeDocument/2006/relationships/image" Target="../media/image485.png"/><Relationship Id="rId1" Type="http://schemas.openxmlformats.org/officeDocument/2006/relationships/slideLayout" Target="../slideLayouts/slideLayout2.xml"/></Relationships>
</file>

<file path=ppt/slides/_rels/slide524.xml.rels><?xml version="1.0" encoding="UTF-8" standalone="yes"?>
<Relationships xmlns="http://schemas.openxmlformats.org/package/2006/relationships"><Relationship Id="rId2" Type="http://schemas.openxmlformats.org/officeDocument/2006/relationships/image" Target="../media/image486.png"/><Relationship Id="rId1" Type="http://schemas.openxmlformats.org/officeDocument/2006/relationships/slideLayout" Target="../slideLayouts/slideLayout2.xml"/></Relationships>
</file>

<file path=ppt/slides/_rels/slide5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530.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2.xml"/></Relationships>
</file>

<file path=ppt/slides/_rels/slide531.xml.rels><?xml version="1.0" encoding="UTF-8" standalone="yes"?>
<Relationships xmlns="http://schemas.openxmlformats.org/package/2006/relationships"><Relationship Id="rId2" Type="http://schemas.openxmlformats.org/officeDocument/2006/relationships/image" Target="../media/image488.png"/><Relationship Id="rId1" Type="http://schemas.openxmlformats.org/officeDocument/2006/relationships/slideLayout" Target="../slideLayouts/slideLayout2.xml"/></Relationships>
</file>

<file path=ppt/slides/_rels/slide5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3.xml.rels><?xml version="1.0" encoding="UTF-8" standalone="yes"?>
<Relationships xmlns="http://schemas.openxmlformats.org/package/2006/relationships"><Relationship Id="rId2" Type="http://schemas.openxmlformats.org/officeDocument/2006/relationships/image" Target="../media/image489.png"/><Relationship Id="rId1" Type="http://schemas.openxmlformats.org/officeDocument/2006/relationships/slideLayout" Target="../slideLayouts/slideLayout2.xml"/></Relationships>
</file>

<file path=ppt/slides/_rels/slide5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5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2.xml.rels><?xml version="1.0" encoding="UTF-8" standalone="yes"?>
<Relationships xmlns="http://schemas.openxmlformats.org/package/2006/relationships"><Relationship Id="rId2" Type="http://schemas.openxmlformats.org/officeDocument/2006/relationships/image" Target="../media/image490.png"/><Relationship Id="rId1" Type="http://schemas.openxmlformats.org/officeDocument/2006/relationships/slideLayout" Target="../slideLayouts/slideLayout2.xml"/></Relationships>
</file>

<file path=ppt/slides/_rels/slide543.xml.rels><?xml version="1.0" encoding="UTF-8" standalone="yes"?>
<Relationships xmlns="http://schemas.openxmlformats.org/package/2006/relationships"><Relationship Id="rId2" Type="http://schemas.openxmlformats.org/officeDocument/2006/relationships/image" Target="../media/image491.png"/><Relationship Id="rId1" Type="http://schemas.openxmlformats.org/officeDocument/2006/relationships/slideLayout" Target="../slideLayouts/slideLayout2.xml"/></Relationships>
</file>

<file path=ppt/slides/_rels/slide5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6.xml.rels><?xml version="1.0" encoding="UTF-8" standalone="yes"?>
<Relationships xmlns="http://schemas.openxmlformats.org/package/2006/relationships"><Relationship Id="rId2" Type="http://schemas.openxmlformats.org/officeDocument/2006/relationships/image" Target="../media/image492.png"/><Relationship Id="rId1" Type="http://schemas.openxmlformats.org/officeDocument/2006/relationships/slideLayout" Target="../slideLayouts/slideLayout2.xml"/></Relationships>
</file>

<file path=ppt/slides/_rels/slide5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9.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5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684212" y="2438400"/>
            <a:ext cx="11125200" cy="1880534"/>
          </a:xfrm>
        </p:spPr>
        <p:txBody>
          <a:bodyPr>
            <a:normAutofit/>
          </a:bodyPr>
          <a:lstStyle/>
          <a:p>
            <a:pPr algn="ctr"/>
            <a:r>
              <a:rPr lang="en-US" sz="2800" b="1" dirty="0">
                <a:solidFill>
                  <a:srgbClr val="002060"/>
                </a:solidFill>
              </a:rPr>
              <a:t>Workshop on</a:t>
            </a:r>
            <a:br>
              <a:rPr lang="en-US" sz="4800" b="1" dirty="0">
                <a:solidFill>
                  <a:srgbClr val="002060"/>
                </a:solidFill>
              </a:rPr>
            </a:br>
            <a:r>
              <a:rPr lang="en-US" sz="4800" b="1" dirty="0">
                <a:solidFill>
                  <a:srgbClr val="002060"/>
                </a:solidFill>
              </a:rPr>
              <a:t>Android Application Development</a:t>
            </a:r>
            <a:endParaRPr lang="en-US" sz="4800" b="1" dirty="0"/>
          </a:p>
        </p:txBody>
      </p:sp>
      <p:sp>
        <p:nvSpPr>
          <p:cNvPr id="6" name="TextBox 5"/>
          <p:cNvSpPr txBox="1"/>
          <p:nvPr/>
        </p:nvSpPr>
        <p:spPr>
          <a:xfrm>
            <a:off x="304720" y="4851402"/>
            <a:ext cx="7414869" cy="1846631"/>
          </a:xfrm>
          <a:prstGeom prst="rect">
            <a:avLst/>
          </a:prstGeom>
          <a:noFill/>
        </p:spPr>
        <p:txBody>
          <a:bodyPr wrap="square" lIns="121892" tIns="60946" rIns="121892" bIns="60946" rtlCol="0">
            <a:spAutoFit/>
          </a:bodyPr>
          <a:lstStyle/>
          <a:p>
            <a:endParaRPr lang="en-US" sz="1600" dirty="0"/>
          </a:p>
          <a:p>
            <a:r>
              <a:rPr lang="en-US" sz="1600" b="1" dirty="0"/>
              <a:t>Dr. Manoj Kumar M V</a:t>
            </a:r>
            <a:r>
              <a:rPr lang="en-US" sz="1600" dirty="0"/>
              <a:t> </a:t>
            </a:r>
          </a:p>
          <a:p>
            <a:r>
              <a:rPr lang="en-US" sz="1600" dirty="0"/>
              <a:t>Assoc. Professor,</a:t>
            </a:r>
          </a:p>
          <a:p>
            <a:r>
              <a:rPr lang="en-US" sz="1600" dirty="0"/>
              <a:t>Department of Information Science and Engineering,</a:t>
            </a:r>
          </a:p>
          <a:p>
            <a:r>
              <a:rPr lang="en-US" sz="1600" dirty="0"/>
              <a:t>Nitte Meenakshi Institute of Technology, Bengaluru</a:t>
            </a:r>
          </a:p>
          <a:p>
            <a:r>
              <a:rPr lang="en-US" sz="1600" dirty="0">
                <a:hlinkClick r:id="rId2"/>
              </a:rPr>
              <a:t>http://www.reactopage.com/manoj</a:t>
            </a:r>
            <a:endParaRPr lang="en-US" sz="1600" dirty="0"/>
          </a:p>
          <a:p>
            <a:r>
              <a:rPr lang="en-US" sz="1600" dirty="0">
                <a:hlinkClick r:id="rId3"/>
              </a:rPr>
              <a:t>manojmv24@gmail.com</a:t>
            </a:r>
            <a:r>
              <a:rPr lang="en-US" sz="1600" dirty="0"/>
              <a:t>, </a:t>
            </a:r>
            <a:r>
              <a:rPr lang="en-US" sz="1600" dirty="0">
                <a:hlinkClick r:id="rId4"/>
              </a:rPr>
              <a:t>manoj.kumar@nmit.ac.in</a:t>
            </a:r>
            <a:r>
              <a:rPr lang="en-US" sz="1600" dirty="0"/>
              <a:t> </a:t>
            </a:r>
          </a:p>
        </p:txBody>
      </p:sp>
      <p:pic>
        <p:nvPicPr>
          <p:cNvPr id="337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9904412" y="0"/>
            <a:ext cx="1954212"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847185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phone"/>
          <p:cNvPicPr>
            <a:picLocks noChangeAspect="1" noChangeArrowheads="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artisticPencilSketch/>
                    </a14:imgEffect>
                  </a14:imgLayer>
                </a14:imgProps>
              </a:ext>
              <a:ext uri="{28A0092B-C50C-407E-A947-70E740481C1C}">
                <a14:useLocalDpi xmlns:a14="http://schemas.microsoft.com/office/drawing/2010/main" val="0"/>
              </a:ext>
            </a:extLst>
          </a:blip>
          <a:srcRect/>
          <a:stretch>
            <a:fillRect/>
          </a:stretch>
        </p:blipFill>
        <p:spPr bwMode="auto">
          <a:xfrm>
            <a:off x="3758221" y="1788160"/>
            <a:ext cx="3047206" cy="3048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toilet"/>
          <p:cNvPicPr>
            <a:picLocks noChangeAspect="1" noChangeArrowheads="1"/>
          </p:cNvPicPr>
          <p:nvPr/>
        </p:nvPicPr>
        <p:blipFill>
          <a:blip r:embed="rId4" cstate="print">
            <a:duotone>
              <a:schemeClr val="bg2">
                <a:shade val="45000"/>
                <a:satMod val="135000"/>
              </a:schemeClr>
              <a:prstClr val="white"/>
            </a:duotone>
            <a:extLst>
              <a:ext uri="{BEBA8EAE-BF5A-486C-A8C5-ECC9F3942E4B}">
                <a14:imgProps xmlns:a14="http://schemas.microsoft.com/office/drawing/2010/main">
                  <a14:imgLayer r:embed="rId5">
                    <a14:imgEffect>
                      <a14:artisticPaintStrokes/>
                    </a14:imgEffect>
                  </a14:imgLayer>
                </a14:imgProps>
              </a:ext>
              <a:ext uri="{28A0092B-C50C-407E-A947-70E740481C1C}">
                <a14:useLocalDpi xmlns:a14="http://schemas.microsoft.com/office/drawing/2010/main" val="0"/>
              </a:ext>
            </a:extLst>
          </a:blip>
          <a:srcRect/>
          <a:stretch>
            <a:fillRect/>
          </a:stretch>
        </p:blipFill>
        <p:spPr bwMode="auto">
          <a:xfrm>
            <a:off x="5992839" y="1600200"/>
            <a:ext cx="3250353" cy="32512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609441" y="2616202"/>
            <a:ext cx="10969943" cy="1930399"/>
          </a:xfrm>
        </p:spPr>
        <p:txBody>
          <a:bodyPr>
            <a:normAutofit/>
          </a:bodyPr>
          <a:lstStyle/>
          <a:p>
            <a:pPr marL="0" indent="0" algn="ctr">
              <a:buNone/>
            </a:pPr>
            <a:r>
              <a:rPr lang="en-US" sz="3200" dirty="0">
                <a:solidFill>
                  <a:srgbClr val="000000"/>
                </a:solidFill>
                <a:latin typeface="Arial" panose="020B0604020202020204" pitchFamily="34" charset="0"/>
              </a:rPr>
              <a:t>	Six of the world's seven billion people have mobile phones - but only 4.5 billion have a toilet, according to a U.N. report. </a:t>
            </a:r>
            <a:endParaRPr lang="en-US" sz="3200" dirty="0"/>
          </a:p>
        </p:txBody>
      </p:sp>
      <p:sp>
        <p:nvSpPr>
          <p:cNvPr id="4" name="Rectangle 3"/>
          <p:cNvSpPr/>
          <p:nvPr/>
        </p:nvSpPr>
        <p:spPr>
          <a:xfrm>
            <a:off x="3961368" y="5359401"/>
            <a:ext cx="8125883" cy="1231078"/>
          </a:xfrm>
          <a:prstGeom prst="rect">
            <a:avLst/>
          </a:prstGeom>
        </p:spPr>
        <p:txBody>
          <a:bodyPr lIns="121892" tIns="60946" rIns="121892" bIns="60946">
            <a:spAutoFit/>
          </a:bodyPr>
          <a:lstStyle/>
          <a:p>
            <a:r>
              <a:rPr lang="en-US" dirty="0"/>
              <a:t>http://www.dailymail.co.uk/news/article-2297508/Six-world-s-seven-billion-people-mobile-phones--4-5billion-toilet-says-UN-report.html</a:t>
            </a:r>
          </a:p>
        </p:txBody>
      </p:sp>
    </p:spTree>
    <p:extLst>
      <p:ext uri="{BB962C8B-B14F-4D97-AF65-F5344CB8AC3E}">
        <p14:creationId xmlns:p14="http://schemas.microsoft.com/office/powerpoint/2010/main" val="312337091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A0E2F0-E26E-4791-8B6C-EBB972EEF4C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EBBDDE7-E183-4D23-8BA2-0A53A206419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F02EC99-7955-4B39-A59B-1C488FE4C8DE}"/>
              </a:ext>
            </a:extLst>
          </p:cNvPr>
          <p:cNvPicPr>
            <a:picLocks noChangeAspect="1"/>
          </p:cNvPicPr>
          <p:nvPr/>
        </p:nvPicPr>
        <p:blipFill>
          <a:blip r:embed="rId2"/>
          <a:stretch>
            <a:fillRect/>
          </a:stretch>
        </p:blipFill>
        <p:spPr>
          <a:xfrm>
            <a:off x="27719" y="0"/>
            <a:ext cx="12133385" cy="6858000"/>
          </a:xfrm>
          <a:prstGeom prst="rect">
            <a:avLst/>
          </a:prstGeom>
          <a:solidFill>
            <a:srgbClr val="FEFEFE"/>
          </a:solidFill>
          <a:ln>
            <a:solidFill>
              <a:srgbClr val="FEFEFE"/>
            </a:solidFill>
          </a:ln>
        </p:spPr>
      </p:pic>
      <p:sp>
        <p:nvSpPr>
          <p:cNvPr id="5" name="Rectangle 4">
            <a:extLst>
              <a:ext uri="{FF2B5EF4-FFF2-40B4-BE49-F238E27FC236}">
                <a16:creationId xmlns:a16="http://schemas.microsoft.com/office/drawing/2014/main" id="{13BCB7AC-22B5-409C-A864-681199C6A335}"/>
              </a:ext>
            </a:extLst>
          </p:cNvPr>
          <p:cNvSpPr/>
          <p:nvPr/>
        </p:nvSpPr>
        <p:spPr>
          <a:xfrm>
            <a:off x="8913812" y="5562600"/>
            <a:ext cx="3198812" cy="1222448"/>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5598390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75482-2897-4201-BF82-1CBE393178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842F2D-28EE-465E-8F9B-BADAE783A19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1A9B183-A8B8-420E-A9A9-7A964465E774}"/>
              </a:ext>
            </a:extLst>
          </p:cNvPr>
          <p:cNvPicPr>
            <a:picLocks noChangeAspect="1"/>
          </p:cNvPicPr>
          <p:nvPr/>
        </p:nvPicPr>
        <p:blipFill>
          <a:blip r:embed="rId2"/>
          <a:stretch>
            <a:fillRect/>
          </a:stretch>
        </p:blipFill>
        <p:spPr>
          <a:xfrm>
            <a:off x="-1" y="6478"/>
            <a:ext cx="12188825" cy="6845044"/>
          </a:xfrm>
          <a:prstGeom prst="rect">
            <a:avLst/>
          </a:prstGeom>
        </p:spPr>
      </p:pic>
      <p:sp>
        <p:nvSpPr>
          <p:cNvPr id="5" name="Rectangle 4">
            <a:extLst>
              <a:ext uri="{FF2B5EF4-FFF2-40B4-BE49-F238E27FC236}">
                <a16:creationId xmlns:a16="http://schemas.microsoft.com/office/drawing/2014/main" id="{0327EAEE-4C8B-4047-9778-A2341D285EE1}"/>
              </a:ext>
            </a:extLst>
          </p:cNvPr>
          <p:cNvSpPr/>
          <p:nvPr/>
        </p:nvSpPr>
        <p:spPr>
          <a:xfrm>
            <a:off x="9066212" y="5562600"/>
            <a:ext cx="30464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3844317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E679C8-0083-42DB-AA86-EB461DBFE9C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1BD517F-95AB-4954-9E25-EEBF8BE9123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A8A648B-D4B6-480D-B45C-558E24DE7C9B}"/>
              </a:ext>
            </a:extLst>
          </p:cNvPr>
          <p:cNvPicPr>
            <a:picLocks noChangeAspect="1"/>
          </p:cNvPicPr>
          <p:nvPr/>
        </p:nvPicPr>
        <p:blipFill>
          <a:blip r:embed="rId2"/>
          <a:stretch>
            <a:fillRect/>
          </a:stretch>
        </p:blipFill>
        <p:spPr>
          <a:xfrm>
            <a:off x="409" y="0"/>
            <a:ext cx="12188005" cy="6858000"/>
          </a:xfrm>
          <a:prstGeom prst="rect">
            <a:avLst/>
          </a:prstGeom>
        </p:spPr>
      </p:pic>
      <p:sp>
        <p:nvSpPr>
          <p:cNvPr id="5" name="Rectangle 4">
            <a:extLst>
              <a:ext uri="{FF2B5EF4-FFF2-40B4-BE49-F238E27FC236}">
                <a16:creationId xmlns:a16="http://schemas.microsoft.com/office/drawing/2014/main" id="{FD7F8131-EC74-4E73-8A4A-4FE3BDD56D64}"/>
              </a:ext>
            </a:extLst>
          </p:cNvPr>
          <p:cNvSpPr/>
          <p:nvPr/>
        </p:nvSpPr>
        <p:spPr>
          <a:xfrm>
            <a:off x="9066212" y="5562600"/>
            <a:ext cx="30464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99005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A531EB-F80B-47B5-9E2E-0976B76B205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B9D297-10EB-4BA5-898C-32A480C5BC0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8543EE7-CE80-46CC-9A70-70045758DFFC}"/>
              </a:ext>
            </a:extLst>
          </p:cNvPr>
          <p:cNvPicPr>
            <a:picLocks noChangeAspect="1"/>
          </p:cNvPicPr>
          <p:nvPr/>
        </p:nvPicPr>
        <p:blipFill>
          <a:blip r:embed="rId2"/>
          <a:stretch>
            <a:fillRect/>
          </a:stretch>
        </p:blipFill>
        <p:spPr>
          <a:xfrm>
            <a:off x="27719" y="0"/>
            <a:ext cx="12133385" cy="6858000"/>
          </a:xfrm>
          <a:prstGeom prst="rect">
            <a:avLst/>
          </a:prstGeom>
        </p:spPr>
      </p:pic>
    </p:spTree>
    <p:extLst>
      <p:ext uri="{BB962C8B-B14F-4D97-AF65-F5344CB8AC3E}">
        <p14:creationId xmlns:p14="http://schemas.microsoft.com/office/powerpoint/2010/main" val="238418135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3230E8-0F86-4856-81CD-6FC760DE2F6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A039B32-6641-41D1-885A-81FCCE73E25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758E866-06E1-483B-8AAF-B54860914F43}"/>
              </a:ext>
            </a:extLst>
          </p:cNvPr>
          <p:cNvPicPr>
            <a:picLocks noChangeAspect="1"/>
          </p:cNvPicPr>
          <p:nvPr/>
        </p:nvPicPr>
        <p:blipFill>
          <a:blip r:embed="rId2"/>
          <a:stretch>
            <a:fillRect/>
          </a:stretch>
        </p:blipFill>
        <p:spPr>
          <a:xfrm>
            <a:off x="-1" y="2855"/>
            <a:ext cx="12188825" cy="6852290"/>
          </a:xfrm>
          <a:prstGeom prst="rect">
            <a:avLst/>
          </a:prstGeom>
        </p:spPr>
      </p:pic>
      <p:sp>
        <p:nvSpPr>
          <p:cNvPr id="5" name="Rectangle 4">
            <a:extLst>
              <a:ext uri="{FF2B5EF4-FFF2-40B4-BE49-F238E27FC236}">
                <a16:creationId xmlns:a16="http://schemas.microsoft.com/office/drawing/2014/main" id="{80EA58AF-DB34-40F8-8E45-2B737668832D}"/>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338645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BC4BF-BE0C-4213-A33B-38F359D1D19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1AD8F33-9157-4FE3-B72A-08C5C16EFEE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37AE578-3E67-49FE-9F79-42415B45B5C8}"/>
              </a:ext>
            </a:extLst>
          </p:cNvPr>
          <p:cNvPicPr>
            <a:picLocks noChangeAspect="1"/>
          </p:cNvPicPr>
          <p:nvPr/>
        </p:nvPicPr>
        <p:blipFill>
          <a:blip r:embed="rId2"/>
          <a:stretch>
            <a:fillRect/>
          </a:stretch>
        </p:blipFill>
        <p:spPr>
          <a:xfrm>
            <a:off x="-1" y="3412"/>
            <a:ext cx="12188825" cy="6851176"/>
          </a:xfrm>
          <a:prstGeom prst="rect">
            <a:avLst/>
          </a:prstGeom>
        </p:spPr>
      </p:pic>
    </p:spTree>
    <p:extLst>
      <p:ext uri="{BB962C8B-B14F-4D97-AF65-F5344CB8AC3E}">
        <p14:creationId xmlns:p14="http://schemas.microsoft.com/office/powerpoint/2010/main" val="37235360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EB671-CB7C-4BEF-9912-510093FCA36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13AA370-D745-4AB4-A51F-1D1793B71EA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3F75355-B3C6-43A1-A1D3-BD92EDA3EAA7}"/>
              </a:ext>
            </a:extLst>
          </p:cNvPr>
          <p:cNvPicPr>
            <a:picLocks noChangeAspect="1"/>
          </p:cNvPicPr>
          <p:nvPr/>
        </p:nvPicPr>
        <p:blipFill>
          <a:blip r:embed="rId2"/>
          <a:stretch>
            <a:fillRect/>
          </a:stretch>
        </p:blipFill>
        <p:spPr>
          <a:xfrm>
            <a:off x="-1" y="5374"/>
            <a:ext cx="12188825" cy="6847252"/>
          </a:xfrm>
          <a:prstGeom prst="rect">
            <a:avLst/>
          </a:prstGeom>
        </p:spPr>
      </p:pic>
      <p:sp>
        <p:nvSpPr>
          <p:cNvPr id="5" name="Rectangle 4">
            <a:extLst>
              <a:ext uri="{FF2B5EF4-FFF2-40B4-BE49-F238E27FC236}">
                <a16:creationId xmlns:a16="http://schemas.microsoft.com/office/drawing/2014/main" id="{7C90E6AC-E82B-4F42-8BAE-D548EDD98DEA}"/>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5847328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E7B4C-0894-4EAD-BE93-8D73A54EC0E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6A90D9-EC7F-444A-B7EB-CDAC2E1E15D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81F05F7-0B69-4B46-B861-BF456303773D}"/>
              </a:ext>
            </a:extLst>
          </p:cNvPr>
          <p:cNvPicPr>
            <a:picLocks noChangeAspect="1"/>
          </p:cNvPicPr>
          <p:nvPr/>
        </p:nvPicPr>
        <p:blipFill>
          <a:blip r:embed="rId2"/>
          <a:stretch>
            <a:fillRect/>
          </a:stretch>
        </p:blipFill>
        <p:spPr>
          <a:xfrm>
            <a:off x="2894" y="0"/>
            <a:ext cx="12183035" cy="6858000"/>
          </a:xfrm>
          <a:prstGeom prst="rect">
            <a:avLst/>
          </a:prstGeom>
        </p:spPr>
      </p:pic>
      <p:sp>
        <p:nvSpPr>
          <p:cNvPr id="5" name="Rectangle 4">
            <a:extLst>
              <a:ext uri="{FF2B5EF4-FFF2-40B4-BE49-F238E27FC236}">
                <a16:creationId xmlns:a16="http://schemas.microsoft.com/office/drawing/2014/main" id="{2163B085-9DBC-459C-8044-754F39EE28AC}"/>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6193458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9B25-9420-43A4-AE53-732F790012D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BE08A52-9F9A-47FE-AC56-7C6E7200FFD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0E84484-805D-47A7-AC00-9967275B0DD9}"/>
              </a:ext>
            </a:extLst>
          </p:cNvPr>
          <p:cNvPicPr>
            <a:picLocks noChangeAspect="1"/>
          </p:cNvPicPr>
          <p:nvPr/>
        </p:nvPicPr>
        <p:blipFill>
          <a:blip r:embed="rId2"/>
          <a:stretch>
            <a:fillRect/>
          </a:stretch>
        </p:blipFill>
        <p:spPr>
          <a:xfrm>
            <a:off x="1412" y="0"/>
            <a:ext cx="12186000" cy="6858000"/>
          </a:xfrm>
          <a:prstGeom prst="rect">
            <a:avLst/>
          </a:prstGeom>
        </p:spPr>
      </p:pic>
      <p:sp>
        <p:nvSpPr>
          <p:cNvPr id="5" name="Rectangle 4">
            <a:extLst>
              <a:ext uri="{FF2B5EF4-FFF2-40B4-BE49-F238E27FC236}">
                <a16:creationId xmlns:a16="http://schemas.microsoft.com/office/drawing/2014/main" id="{C1A18A22-D89E-4CC2-BBC6-58112C30A3A0}"/>
              </a:ext>
            </a:extLst>
          </p:cNvPr>
          <p:cNvSpPr/>
          <p:nvPr/>
        </p:nvSpPr>
        <p:spPr>
          <a:xfrm>
            <a:off x="8913812" y="5562600"/>
            <a:ext cx="3198812" cy="1222448"/>
          </a:xfrm>
          <a:prstGeom prst="rect">
            <a:avLst/>
          </a:prstGeom>
          <a:solidFill>
            <a:srgbClr val="FEFEFE"/>
          </a:solidFill>
          <a:ln>
            <a:solidFill>
              <a:srgbClr val="FEFEF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306383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6805F-72E9-4C82-A4C8-9347CA35D60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C4475D3-364D-42D8-9499-AA9F476D35A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24C0A89-CFE9-4016-A78E-2E7F40F00A6D}"/>
              </a:ext>
            </a:extLst>
          </p:cNvPr>
          <p:cNvPicPr>
            <a:picLocks noChangeAspect="1"/>
          </p:cNvPicPr>
          <p:nvPr/>
        </p:nvPicPr>
        <p:blipFill>
          <a:blip r:embed="rId2"/>
          <a:stretch>
            <a:fillRect/>
          </a:stretch>
        </p:blipFill>
        <p:spPr>
          <a:xfrm>
            <a:off x="18778" y="0"/>
            <a:ext cx="12151267" cy="6858000"/>
          </a:xfrm>
          <a:prstGeom prst="rect">
            <a:avLst/>
          </a:prstGeom>
        </p:spPr>
      </p:pic>
    </p:spTree>
    <p:extLst>
      <p:ext uri="{BB962C8B-B14F-4D97-AF65-F5344CB8AC3E}">
        <p14:creationId xmlns:p14="http://schemas.microsoft.com/office/powerpoint/2010/main" val="25651606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0" y="0"/>
            <a:ext cx="12188825" cy="6858000"/>
          </a:xfrm>
          <a:prstGeom prst="rect">
            <a:avLst/>
          </a:prstGeom>
        </p:spPr>
      </p:pic>
    </p:spTree>
    <p:extLst>
      <p:ext uri="{BB962C8B-B14F-4D97-AF65-F5344CB8AC3E}">
        <p14:creationId xmlns:p14="http://schemas.microsoft.com/office/powerpoint/2010/main" val="72588385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DD9CB3-4EDC-4646-9D04-0A35645A3D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2106CBD-11D7-4CE5-8102-96E65908F20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5E1C66C-46E3-4268-A647-F977CCCFBEA5}"/>
              </a:ext>
            </a:extLst>
          </p:cNvPr>
          <p:cNvPicPr>
            <a:picLocks noChangeAspect="1"/>
          </p:cNvPicPr>
          <p:nvPr/>
        </p:nvPicPr>
        <p:blipFill>
          <a:blip r:embed="rId2"/>
          <a:stretch>
            <a:fillRect/>
          </a:stretch>
        </p:blipFill>
        <p:spPr>
          <a:xfrm>
            <a:off x="-1" y="1452"/>
            <a:ext cx="12188825" cy="6855095"/>
          </a:xfrm>
          <a:prstGeom prst="rect">
            <a:avLst/>
          </a:prstGeom>
        </p:spPr>
      </p:pic>
    </p:spTree>
    <p:extLst>
      <p:ext uri="{BB962C8B-B14F-4D97-AF65-F5344CB8AC3E}">
        <p14:creationId xmlns:p14="http://schemas.microsoft.com/office/powerpoint/2010/main" val="28994393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F3F67-4283-4C04-9B1F-7CF9D9311EF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1B895D-6A49-4330-9B11-91A61C95DF4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7863ACD-71AE-476E-BF29-8E77279757E0}"/>
              </a:ext>
            </a:extLst>
          </p:cNvPr>
          <p:cNvPicPr>
            <a:picLocks noChangeAspect="1"/>
          </p:cNvPicPr>
          <p:nvPr/>
        </p:nvPicPr>
        <p:blipFill>
          <a:blip r:embed="rId2"/>
          <a:stretch>
            <a:fillRect/>
          </a:stretch>
        </p:blipFill>
        <p:spPr>
          <a:xfrm>
            <a:off x="2894" y="0"/>
            <a:ext cx="12183035" cy="6858000"/>
          </a:xfrm>
          <a:prstGeom prst="rect">
            <a:avLst/>
          </a:prstGeom>
        </p:spPr>
      </p:pic>
    </p:spTree>
    <p:extLst>
      <p:ext uri="{BB962C8B-B14F-4D97-AF65-F5344CB8AC3E}">
        <p14:creationId xmlns:p14="http://schemas.microsoft.com/office/powerpoint/2010/main" val="73192131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A12BB-CE3E-474E-87AB-9E3AAF74F4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6523F1-78FA-4C93-BA9A-7C20143F675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572E303-2328-4C29-A528-D193F8876E29}"/>
              </a:ext>
            </a:extLst>
          </p:cNvPr>
          <p:cNvPicPr>
            <a:picLocks noChangeAspect="1"/>
          </p:cNvPicPr>
          <p:nvPr/>
        </p:nvPicPr>
        <p:blipFill>
          <a:blip r:embed="rId2"/>
          <a:stretch>
            <a:fillRect/>
          </a:stretch>
        </p:blipFill>
        <p:spPr>
          <a:xfrm>
            <a:off x="22224" y="0"/>
            <a:ext cx="12144375" cy="6858000"/>
          </a:xfrm>
          <a:prstGeom prst="rect">
            <a:avLst/>
          </a:prstGeom>
        </p:spPr>
      </p:pic>
    </p:spTree>
    <p:extLst>
      <p:ext uri="{BB962C8B-B14F-4D97-AF65-F5344CB8AC3E}">
        <p14:creationId xmlns:p14="http://schemas.microsoft.com/office/powerpoint/2010/main" val="767994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B5FDA-AA16-484B-9578-0578931E5B3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88FCBCB-3079-46F3-9B09-1273FA40D95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617DB51-F212-40C1-954E-6C68ADD4B994}"/>
              </a:ext>
            </a:extLst>
          </p:cNvPr>
          <p:cNvPicPr>
            <a:picLocks noChangeAspect="1"/>
          </p:cNvPicPr>
          <p:nvPr/>
        </p:nvPicPr>
        <p:blipFill>
          <a:blip r:embed="rId2"/>
          <a:stretch>
            <a:fillRect/>
          </a:stretch>
        </p:blipFill>
        <p:spPr>
          <a:xfrm>
            <a:off x="-1" y="1452"/>
            <a:ext cx="12188825" cy="6855095"/>
          </a:xfrm>
          <a:prstGeom prst="rect">
            <a:avLst/>
          </a:prstGeom>
        </p:spPr>
      </p:pic>
    </p:spTree>
    <p:extLst>
      <p:ext uri="{BB962C8B-B14F-4D97-AF65-F5344CB8AC3E}">
        <p14:creationId xmlns:p14="http://schemas.microsoft.com/office/powerpoint/2010/main" val="119808877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1D82B5-706B-442D-AA3A-029391D44D8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191B6FF-E3CE-41A7-ABC8-F37DDB65807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72EFDA7-1F04-4527-A3F7-FBBA9547C572}"/>
              </a:ext>
            </a:extLst>
          </p:cNvPr>
          <p:cNvPicPr>
            <a:picLocks noChangeAspect="1"/>
          </p:cNvPicPr>
          <p:nvPr/>
        </p:nvPicPr>
        <p:blipFill>
          <a:blip r:embed="rId2"/>
          <a:stretch>
            <a:fillRect/>
          </a:stretch>
        </p:blipFill>
        <p:spPr>
          <a:xfrm>
            <a:off x="-1" y="182820"/>
            <a:ext cx="12188825" cy="6675180"/>
          </a:xfrm>
          <a:prstGeom prst="rect">
            <a:avLst/>
          </a:prstGeom>
        </p:spPr>
      </p:pic>
    </p:spTree>
    <p:extLst>
      <p:ext uri="{BB962C8B-B14F-4D97-AF65-F5344CB8AC3E}">
        <p14:creationId xmlns:p14="http://schemas.microsoft.com/office/powerpoint/2010/main" val="25864135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3B65C-A9EA-431A-BB58-9C858C51FF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B8BBBD7-A7B2-47AD-8764-9874DF2AAA3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4F34DBC-C886-458F-915C-825E2CF40BE7}"/>
              </a:ext>
            </a:extLst>
          </p:cNvPr>
          <p:cNvPicPr>
            <a:picLocks noChangeAspect="1"/>
          </p:cNvPicPr>
          <p:nvPr/>
        </p:nvPicPr>
        <p:blipFill>
          <a:blip r:embed="rId2"/>
          <a:stretch>
            <a:fillRect/>
          </a:stretch>
        </p:blipFill>
        <p:spPr>
          <a:xfrm>
            <a:off x="-1" y="3967"/>
            <a:ext cx="12188825" cy="6850066"/>
          </a:xfrm>
          <a:prstGeom prst="rect">
            <a:avLst/>
          </a:prstGeom>
        </p:spPr>
      </p:pic>
    </p:spTree>
    <p:extLst>
      <p:ext uri="{BB962C8B-B14F-4D97-AF65-F5344CB8AC3E}">
        <p14:creationId xmlns:p14="http://schemas.microsoft.com/office/powerpoint/2010/main" val="37434729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20801-48C8-4501-9344-4AEF3A6EF6B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AB2A316-C42F-454E-A9E6-EC009297302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F7AB8937-BBFB-4071-9008-A648E0F0264A}"/>
              </a:ext>
            </a:extLst>
          </p:cNvPr>
          <p:cNvPicPr>
            <a:picLocks noChangeAspect="1"/>
          </p:cNvPicPr>
          <p:nvPr/>
        </p:nvPicPr>
        <p:blipFill>
          <a:blip r:embed="rId2"/>
          <a:stretch>
            <a:fillRect/>
          </a:stretch>
        </p:blipFill>
        <p:spPr>
          <a:xfrm>
            <a:off x="-1" y="1452"/>
            <a:ext cx="12188825" cy="6855095"/>
          </a:xfrm>
          <a:prstGeom prst="rect">
            <a:avLst/>
          </a:prstGeom>
        </p:spPr>
      </p:pic>
    </p:spTree>
    <p:extLst>
      <p:ext uri="{BB962C8B-B14F-4D97-AF65-F5344CB8AC3E}">
        <p14:creationId xmlns:p14="http://schemas.microsoft.com/office/powerpoint/2010/main" val="4022206365"/>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2108F-DF5E-4572-9E28-1C89F572DB0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136935-DB2F-4CD2-B6BE-2F404BC1800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6B59911-C680-46CF-AE36-ADE32B02BC90}"/>
              </a:ext>
            </a:extLst>
          </p:cNvPr>
          <p:cNvPicPr>
            <a:picLocks noChangeAspect="1"/>
          </p:cNvPicPr>
          <p:nvPr/>
        </p:nvPicPr>
        <p:blipFill>
          <a:blip r:embed="rId2"/>
          <a:stretch>
            <a:fillRect/>
          </a:stretch>
        </p:blipFill>
        <p:spPr>
          <a:xfrm>
            <a:off x="13295" y="0"/>
            <a:ext cx="12162234" cy="6858000"/>
          </a:xfrm>
          <a:prstGeom prst="rect">
            <a:avLst/>
          </a:prstGeom>
        </p:spPr>
      </p:pic>
    </p:spTree>
    <p:extLst>
      <p:ext uri="{BB962C8B-B14F-4D97-AF65-F5344CB8AC3E}">
        <p14:creationId xmlns:p14="http://schemas.microsoft.com/office/powerpoint/2010/main" val="335974282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77709-CE6F-4E43-ABF7-301B3F05C0D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1012B7-EE74-4BAD-8C46-41EB0D6454F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5349AEF-7654-4E47-8C00-8BABB212BC80}"/>
              </a:ext>
            </a:extLst>
          </p:cNvPr>
          <p:cNvPicPr>
            <a:picLocks noChangeAspect="1"/>
          </p:cNvPicPr>
          <p:nvPr/>
        </p:nvPicPr>
        <p:blipFill>
          <a:blip r:embed="rId2"/>
          <a:stretch>
            <a:fillRect/>
          </a:stretch>
        </p:blipFill>
        <p:spPr>
          <a:xfrm>
            <a:off x="-1" y="1452"/>
            <a:ext cx="12188825" cy="6855095"/>
          </a:xfrm>
          <a:prstGeom prst="rect">
            <a:avLst/>
          </a:prstGeom>
        </p:spPr>
      </p:pic>
    </p:spTree>
    <p:extLst>
      <p:ext uri="{BB962C8B-B14F-4D97-AF65-F5344CB8AC3E}">
        <p14:creationId xmlns:p14="http://schemas.microsoft.com/office/powerpoint/2010/main" val="4693254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FD87E-A225-45A7-A93D-AE5283556A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CE8C782-1A18-4066-9F78-42C3EFAD124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902A913D-46DD-4FB0-A1E2-5B66C4FA3944}"/>
              </a:ext>
            </a:extLst>
          </p:cNvPr>
          <p:cNvPicPr>
            <a:picLocks noChangeAspect="1"/>
          </p:cNvPicPr>
          <p:nvPr/>
        </p:nvPicPr>
        <p:blipFill>
          <a:blip r:embed="rId2"/>
          <a:stretch>
            <a:fillRect/>
          </a:stretch>
        </p:blipFill>
        <p:spPr>
          <a:xfrm>
            <a:off x="895" y="0"/>
            <a:ext cx="12187033" cy="6858000"/>
          </a:xfrm>
          <a:prstGeom prst="rect">
            <a:avLst/>
          </a:prstGeom>
        </p:spPr>
      </p:pic>
    </p:spTree>
    <p:extLst>
      <p:ext uri="{BB962C8B-B14F-4D97-AF65-F5344CB8AC3E}">
        <p14:creationId xmlns:p14="http://schemas.microsoft.com/office/powerpoint/2010/main" val="3692664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34408239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6214AA-43D8-43A9-A141-B364B438E85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96B7B3C-E864-47AF-A60B-841145DC078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696CEC1-F85A-4993-ABD6-B43081067CB2}"/>
              </a:ext>
            </a:extLst>
          </p:cNvPr>
          <p:cNvPicPr>
            <a:picLocks noChangeAspect="1"/>
          </p:cNvPicPr>
          <p:nvPr/>
        </p:nvPicPr>
        <p:blipFill>
          <a:blip r:embed="rId2"/>
          <a:stretch>
            <a:fillRect/>
          </a:stretch>
        </p:blipFill>
        <p:spPr>
          <a:xfrm>
            <a:off x="32509" y="0"/>
            <a:ext cx="12123805" cy="6858000"/>
          </a:xfrm>
          <a:prstGeom prst="rect">
            <a:avLst/>
          </a:prstGeom>
        </p:spPr>
      </p:pic>
    </p:spTree>
    <p:extLst>
      <p:ext uri="{BB962C8B-B14F-4D97-AF65-F5344CB8AC3E}">
        <p14:creationId xmlns:p14="http://schemas.microsoft.com/office/powerpoint/2010/main" val="67616417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A2583-FF0C-44D1-B9A1-C3FA9AED942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1CFA7CE-11F6-4D12-BFFD-97385087782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8E0001F-68D6-4A5D-8CE7-D1B54DC2FF7B}"/>
              </a:ext>
            </a:extLst>
          </p:cNvPr>
          <p:cNvPicPr>
            <a:picLocks noChangeAspect="1"/>
          </p:cNvPicPr>
          <p:nvPr/>
        </p:nvPicPr>
        <p:blipFill>
          <a:blip r:embed="rId2"/>
          <a:stretch>
            <a:fillRect/>
          </a:stretch>
        </p:blipFill>
        <p:spPr>
          <a:xfrm>
            <a:off x="16743" y="0"/>
            <a:ext cx="12155337" cy="6858000"/>
          </a:xfrm>
          <a:prstGeom prst="rect">
            <a:avLst/>
          </a:prstGeom>
        </p:spPr>
      </p:pic>
    </p:spTree>
    <p:extLst>
      <p:ext uri="{BB962C8B-B14F-4D97-AF65-F5344CB8AC3E}">
        <p14:creationId xmlns:p14="http://schemas.microsoft.com/office/powerpoint/2010/main" val="396928693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AD6F0-22A4-4F83-8B8A-81E38803778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DE46CE4-E28C-4184-B26D-D6DCFA4A23E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773A52D-3C6C-4857-AEBC-43821CD88756}"/>
              </a:ext>
            </a:extLst>
          </p:cNvPr>
          <p:cNvPicPr>
            <a:picLocks noChangeAspect="1"/>
          </p:cNvPicPr>
          <p:nvPr/>
        </p:nvPicPr>
        <p:blipFill>
          <a:blip r:embed="rId2"/>
          <a:stretch>
            <a:fillRect/>
          </a:stretch>
        </p:blipFill>
        <p:spPr>
          <a:xfrm>
            <a:off x="5366" y="0"/>
            <a:ext cx="12178091" cy="6858000"/>
          </a:xfrm>
          <a:prstGeom prst="rect">
            <a:avLst/>
          </a:prstGeom>
        </p:spPr>
      </p:pic>
    </p:spTree>
    <p:extLst>
      <p:ext uri="{BB962C8B-B14F-4D97-AF65-F5344CB8AC3E}">
        <p14:creationId xmlns:p14="http://schemas.microsoft.com/office/powerpoint/2010/main" val="28528430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AA6B0-2578-4D5C-987C-08F4B9AC3C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10994BC-2C09-486D-B992-543F3221857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6FD8E07-6B3C-48D5-9ADA-C5C23E29528A}"/>
              </a:ext>
            </a:extLst>
          </p:cNvPr>
          <p:cNvPicPr>
            <a:picLocks noChangeAspect="1"/>
          </p:cNvPicPr>
          <p:nvPr/>
        </p:nvPicPr>
        <p:blipFill>
          <a:blip r:embed="rId2"/>
          <a:stretch>
            <a:fillRect/>
          </a:stretch>
        </p:blipFill>
        <p:spPr>
          <a:xfrm>
            <a:off x="-1" y="3412"/>
            <a:ext cx="12188825" cy="6851176"/>
          </a:xfrm>
          <a:prstGeom prst="rect">
            <a:avLst/>
          </a:prstGeom>
        </p:spPr>
      </p:pic>
    </p:spTree>
    <p:extLst>
      <p:ext uri="{BB962C8B-B14F-4D97-AF65-F5344CB8AC3E}">
        <p14:creationId xmlns:p14="http://schemas.microsoft.com/office/powerpoint/2010/main" val="4766967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D8D993-C6CC-4136-A5F6-DD6F1FA89DE7}"/>
              </a:ext>
            </a:extLst>
          </p:cNvPr>
          <p:cNvPicPr>
            <a:picLocks noChangeAspect="1"/>
          </p:cNvPicPr>
          <p:nvPr/>
        </p:nvPicPr>
        <p:blipFill>
          <a:blip r:embed="rId2"/>
          <a:stretch>
            <a:fillRect/>
          </a:stretch>
        </p:blipFill>
        <p:spPr>
          <a:xfrm>
            <a:off x="2981592" y="0"/>
            <a:ext cx="6225639" cy="6858000"/>
          </a:xfrm>
          <a:prstGeom prst="rect">
            <a:avLst/>
          </a:prstGeom>
        </p:spPr>
      </p:pic>
    </p:spTree>
    <p:extLst>
      <p:ext uri="{BB962C8B-B14F-4D97-AF65-F5344CB8AC3E}">
        <p14:creationId xmlns:p14="http://schemas.microsoft.com/office/powerpoint/2010/main" val="339894382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E9D07-2627-4BCF-98DD-098017BCEC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A8421B8-9970-4DF9-B9B6-A098E7B6172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AF3975B-8125-4ADB-8F27-EB43C9C7A7B5}"/>
              </a:ext>
            </a:extLst>
          </p:cNvPr>
          <p:cNvPicPr>
            <a:picLocks noChangeAspect="1"/>
          </p:cNvPicPr>
          <p:nvPr/>
        </p:nvPicPr>
        <p:blipFill>
          <a:blip r:embed="rId2"/>
          <a:stretch>
            <a:fillRect/>
          </a:stretch>
        </p:blipFill>
        <p:spPr>
          <a:xfrm>
            <a:off x="111068" y="0"/>
            <a:ext cx="11966688" cy="6858000"/>
          </a:xfrm>
          <a:prstGeom prst="rect">
            <a:avLst/>
          </a:prstGeom>
        </p:spPr>
      </p:pic>
    </p:spTree>
    <p:extLst>
      <p:ext uri="{BB962C8B-B14F-4D97-AF65-F5344CB8AC3E}">
        <p14:creationId xmlns:p14="http://schemas.microsoft.com/office/powerpoint/2010/main" val="226864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FCDE1-6D5B-4A4C-B8F2-A7888BC4066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6BF583E-DA41-4CEE-AFE4-CA1F513A754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ABDB192-8110-40C3-B511-06AECAD39B54}"/>
              </a:ext>
            </a:extLst>
          </p:cNvPr>
          <p:cNvPicPr>
            <a:picLocks noChangeAspect="1"/>
          </p:cNvPicPr>
          <p:nvPr/>
        </p:nvPicPr>
        <p:blipFill>
          <a:blip r:embed="rId2"/>
          <a:stretch>
            <a:fillRect/>
          </a:stretch>
        </p:blipFill>
        <p:spPr>
          <a:xfrm>
            <a:off x="16743" y="0"/>
            <a:ext cx="12155337" cy="6858000"/>
          </a:xfrm>
          <a:prstGeom prst="rect">
            <a:avLst/>
          </a:prstGeom>
        </p:spPr>
      </p:pic>
    </p:spTree>
    <p:extLst>
      <p:ext uri="{BB962C8B-B14F-4D97-AF65-F5344CB8AC3E}">
        <p14:creationId xmlns:p14="http://schemas.microsoft.com/office/powerpoint/2010/main" val="93251619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B632B-D01D-4B39-9729-7087190DE44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BD97D45-6B78-4513-AA56-ED4FC1E2D07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C8A363B-7C60-4E2A-9AAB-CDFD2F82EE5C}"/>
              </a:ext>
            </a:extLst>
          </p:cNvPr>
          <p:cNvPicPr>
            <a:picLocks noChangeAspect="1"/>
          </p:cNvPicPr>
          <p:nvPr/>
        </p:nvPicPr>
        <p:blipFill>
          <a:blip r:embed="rId2"/>
          <a:stretch>
            <a:fillRect/>
          </a:stretch>
        </p:blipFill>
        <p:spPr>
          <a:xfrm>
            <a:off x="30120" y="0"/>
            <a:ext cx="12128583" cy="6858000"/>
          </a:xfrm>
          <a:prstGeom prst="rect">
            <a:avLst/>
          </a:prstGeom>
        </p:spPr>
      </p:pic>
    </p:spTree>
    <p:extLst>
      <p:ext uri="{BB962C8B-B14F-4D97-AF65-F5344CB8AC3E}">
        <p14:creationId xmlns:p14="http://schemas.microsoft.com/office/powerpoint/2010/main" val="29573341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F5710-01FF-483A-B350-94746582E8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80D6373-7766-4E38-8F46-71CAA2E459F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5CC1DE6-BE63-4800-A0AE-0F787C36E56F}"/>
              </a:ext>
            </a:extLst>
          </p:cNvPr>
          <p:cNvPicPr>
            <a:picLocks noChangeAspect="1"/>
          </p:cNvPicPr>
          <p:nvPr/>
        </p:nvPicPr>
        <p:blipFill>
          <a:blip r:embed="rId2"/>
          <a:stretch>
            <a:fillRect/>
          </a:stretch>
        </p:blipFill>
        <p:spPr>
          <a:xfrm>
            <a:off x="14307" y="0"/>
            <a:ext cx="12160209" cy="6858000"/>
          </a:xfrm>
          <a:prstGeom prst="rect">
            <a:avLst/>
          </a:prstGeom>
        </p:spPr>
      </p:pic>
      <p:sp>
        <p:nvSpPr>
          <p:cNvPr id="5" name="Rectangle 4">
            <a:extLst>
              <a:ext uri="{FF2B5EF4-FFF2-40B4-BE49-F238E27FC236}">
                <a16:creationId xmlns:a16="http://schemas.microsoft.com/office/drawing/2014/main" id="{7BF4CF85-E44C-4203-B31E-229FE84525F7}"/>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124048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8EC2B-54DB-448C-9415-127C2C881A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C727529-C50C-422E-9829-E05205AEC8E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7C39954-2027-4917-B20F-8894F10C268B}"/>
              </a:ext>
            </a:extLst>
          </p:cNvPr>
          <p:cNvPicPr>
            <a:picLocks noChangeAspect="1"/>
          </p:cNvPicPr>
          <p:nvPr/>
        </p:nvPicPr>
        <p:blipFill>
          <a:blip r:embed="rId2"/>
          <a:stretch>
            <a:fillRect/>
          </a:stretch>
        </p:blipFill>
        <p:spPr>
          <a:xfrm>
            <a:off x="895" y="0"/>
            <a:ext cx="12187033" cy="6858000"/>
          </a:xfrm>
          <a:prstGeom prst="rect">
            <a:avLst/>
          </a:prstGeom>
        </p:spPr>
      </p:pic>
    </p:spTree>
    <p:extLst>
      <p:ext uri="{BB962C8B-B14F-4D97-AF65-F5344CB8AC3E}">
        <p14:creationId xmlns:p14="http://schemas.microsoft.com/office/powerpoint/2010/main" val="216775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Image result for BAT logo"/>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1522413" y="19051"/>
            <a:ext cx="8839200" cy="66294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0" y="2829427"/>
            <a:ext cx="12188825" cy="1280890"/>
          </a:xfrm>
        </p:spPr>
        <p:txBody>
          <a:bodyPr>
            <a:normAutofit fontScale="90000"/>
          </a:bodyPr>
          <a:lstStyle/>
          <a:p>
            <a:r>
              <a:rPr lang="en-US" sz="9800" b="1" dirty="0">
                <a:solidFill>
                  <a:schemeClr val="accent5"/>
                </a:solidFill>
              </a:rPr>
              <a:t>B</a:t>
            </a:r>
            <a:r>
              <a:rPr lang="en-US" sz="4400" b="1" dirty="0"/>
              <a:t>asic </a:t>
            </a:r>
            <a:r>
              <a:rPr lang="en-US" sz="9800" b="1" dirty="0">
                <a:solidFill>
                  <a:srgbClr val="92D050"/>
                </a:solidFill>
              </a:rPr>
              <a:t>A</a:t>
            </a:r>
            <a:r>
              <a:rPr lang="en-US" sz="4400" b="1" dirty="0"/>
              <a:t>pplications </a:t>
            </a:r>
            <a:r>
              <a:rPr lang="en-US" sz="9800" b="1" dirty="0">
                <a:solidFill>
                  <a:schemeClr val="accent6">
                    <a:lumMod val="75000"/>
                  </a:schemeClr>
                </a:solidFill>
              </a:rPr>
              <a:t>T</a:t>
            </a:r>
            <a:r>
              <a:rPr lang="en-US" sz="4400" b="1" dirty="0"/>
              <a:t>ypes </a:t>
            </a:r>
          </a:p>
        </p:txBody>
      </p:sp>
    </p:spTree>
    <p:extLst>
      <p:ext uri="{BB962C8B-B14F-4D97-AF65-F5344CB8AC3E}">
        <p14:creationId xmlns:p14="http://schemas.microsoft.com/office/powerpoint/2010/main" val="3796526381"/>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58628396-4E4B-4D64-9892-226D27DF6D9D}"/>
              </a:ext>
            </a:extLst>
          </p:cNvPr>
          <p:cNvPicPr>
            <a:picLocks noGrp="1" noChangeAspect="1"/>
          </p:cNvPicPr>
          <p:nvPr>
            <p:ph idx="1"/>
          </p:nvPr>
        </p:nvPicPr>
        <p:blipFill rotWithShape="1">
          <a:blip r:embed="rId2"/>
          <a:srcRect r="6246" b="-1"/>
          <a:stretch/>
        </p:blipFill>
        <p:spPr>
          <a:xfrm>
            <a:off x="20" y="10"/>
            <a:ext cx="12188805" cy="6857990"/>
          </a:xfrm>
          <a:prstGeom prst="rect">
            <a:avLst/>
          </a:prstGeom>
        </p:spPr>
      </p:pic>
    </p:spTree>
    <p:extLst>
      <p:ext uri="{BB962C8B-B14F-4D97-AF65-F5344CB8AC3E}">
        <p14:creationId xmlns:p14="http://schemas.microsoft.com/office/powerpoint/2010/main" val="152953879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3AA007-237E-4B0A-B2B5-29C67DD4CBA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35C40A-9BCF-4BEF-8D53-F7076968026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6671284-92C2-4718-9AEE-7836F997BBF4}"/>
              </a:ext>
            </a:extLst>
          </p:cNvPr>
          <p:cNvPicPr>
            <a:picLocks noChangeAspect="1"/>
          </p:cNvPicPr>
          <p:nvPr/>
        </p:nvPicPr>
        <p:blipFill>
          <a:blip r:embed="rId2"/>
          <a:stretch>
            <a:fillRect/>
          </a:stretch>
        </p:blipFill>
        <p:spPr>
          <a:xfrm>
            <a:off x="24636" y="0"/>
            <a:ext cx="12139551" cy="6858000"/>
          </a:xfrm>
          <a:prstGeom prst="rect">
            <a:avLst/>
          </a:prstGeom>
        </p:spPr>
      </p:pic>
    </p:spTree>
    <p:extLst>
      <p:ext uri="{BB962C8B-B14F-4D97-AF65-F5344CB8AC3E}">
        <p14:creationId xmlns:p14="http://schemas.microsoft.com/office/powerpoint/2010/main" val="9343491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6CBDC-1505-44B2-BD34-B0045013682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202B82D-1E17-4D2C-8CD4-06F3D6B0AC9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9A25919-15AE-4E4E-8810-BA6CE4A17047}"/>
              </a:ext>
            </a:extLst>
          </p:cNvPr>
          <p:cNvPicPr>
            <a:picLocks noChangeAspect="1"/>
          </p:cNvPicPr>
          <p:nvPr/>
        </p:nvPicPr>
        <p:blipFill>
          <a:blip r:embed="rId2"/>
          <a:stretch>
            <a:fillRect/>
          </a:stretch>
        </p:blipFill>
        <p:spPr>
          <a:xfrm>
            <a:off x="477341" y="0"/>
            <a:ext cx="11234141" cy="6858000"/>
          </a:xfrm>
          <a:prstGeom prst="rect">
            <a:avLst/>
          </a:prstGeom>
        </p:spPr>
      </p:pic>
    </p:spTree>
    <p:extLst>
      <p:ext uri="{BB962C8B-B14F-4D97-AF65-F5344CB8AC3E}">
        <p14:creationId xmlns:p14="http://schemas.microsoft.com/office/powerpoint/2010/main" val="155066526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794F66-0D6A-467D-A760-A94CAC88E0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7C6F8EA-8DB7-46B7-A1A8-474FFC49049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9B47EAD-E316-4506-9D9B-F8C9455AB160}"/>
              </a:ext>
            </a:extLst>
          </p:cNvPr>
          <p:cNvPicPr>
            <a:picLocks noChangeAspect="1"/>
          </p:cNvPicPr>
          <p:nvPr/>
        </p:nvPicPr>
        <p:blipFill>
          <a:blip r:embed="rId2"/>
          <a:stretch>
            <a:fillRect/>
          </a:stretch>
        </p:blipFill>
        <p:spPr>
          <a:xfrm>
            <a:off x="1086983" y="0"/>
            <a:ext cx="10014857" cy="6858000"/>
          </a:xfrm>
          <a:prstGeom prst="rect">
            <a:avLst/>
          </a:prstGeom>
        </p:spPr>
      </p:pic>
    </p:spTree>
    <p:extLst>
      <p:ext uri="{BB962C8B-B14F-4D97-AF65-F5344CB8AC3E}">
        <p14:creationId xmlns:p14="http://schemas.microsoft.com/office/powerpoint/2010/main" val="187392745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2E2A5C-93E8-4E7C-8858-62A4CCF4724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2277B1-5941-4404-B5B8-98D91BB6790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F71A789-8C98-4D28-9688-EA6CC50B6C04}"/>
              </a:ext>
            </a:extLst>
          </p:cNvPr>
          <p:cNvPicPr>
            <a:picLocks noChangeAspect="1"/>
          </p:cNvPicPr>
          <p:nvPr/>
        </p:nvPicPr>
        <p:blipFill>
          <a:blip r:embed="rId2"/>
          <a:stretch>
            <a:fillRect/>
          </a:stretch>
        </p:blipFill>
        <p:spPr>
          <a:xfrm>
            <a:off x="-1" y="39805"/>
            <a:ext cx="12188825" cy="6778390"/>
          </a:xfrm>
          <a:prstGeom prst="rect">
            <a:avLst/>
          </a:prstGeom>
        </p:spPr>
      </p:pic>
    </p:spTree>
    <p:extLst>
      <p:ext uri="{BB962C8B-B14F-4D97-AF65-F5344CB8AC3E}">
        <p14:creationId xmlns:p14="http://schemas.microsoft.com/office/powerpoint/2010/main" val="150760795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0A40-AA41-4E76-AB6F-FF078E3596E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A6FD45F-DF08-47B5-B161-07C4406F64A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A3A8F05-232A-495F-AE5F-2F2CF7C0317A}"/>
              </a:ext>
            </a:extLst>
          </p:cNvPr>
          <p:cNvPicPr>
            <a:picLocks noChangeAspect="1"/>
          </p:cNvPicPr>
          <p:nvPr/>
        </p:nvPicPr>
        <p:blipFill>
          <a:blip r:embed="rId2"/>
          <a:stretch>
            <a:fillRect/>
          </a:stretch>
        </p:blipFill>
        <p:spPr>
          <a:xfrm>
            <a:off x="13711" y="0"/>
            <a:ext cx="12161402" cy="6858000"/>
          </a:xfrm>
          <a:prstGeom prst="rect">
            <a:avLst/>
          </a:prstGeom>
        </p:spPr>
      </p:pic>
    </p:spTree>
    <p:extLst>
      <p:ext uri="{BB962C8B-B14F-4D97-AF65-F5344CB8AC3E}">
        <p14:creationId xmlns:p14="http://schemas.microsoft.com/office/powerpoint/2010/main" val="346596750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447F55-983B-46EA-891C-6E4ECA90A7A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A6236DD7-8A8A-489D-97A2-4364FE106E3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DD0B35D-F3AC-42EE-A310-FEF4312FA36A}"/>
              </a:ext>
            </a:extLst>
          </p:cNvPr>
          <p:cNvPicPr>
            <a:picLocks noChangeAspect="1"/>
          </p:cNvPicPr>
          <p:nvPr/>
        </p:nvPicPr>
        <p:blipFill>
          <a:blip r:embed="rId2"/>
          <a:stretch>
            <a:fillRect/>
          </a:stretch>
        </p:blipFill>
        <p:spPr>
          <a:xfrm>
            <a:off x="200263" y="0"/>
            <a:ext cx="11788298" cy="6858000"/>
          </a:xfrm>
          <a:prstGeom prst="rect">
            <a:avLst/>
          </a:prstGeom>
        </p:spPr>
      </p:pic>
    </p:spTree>
    <p:extLst>
      <p:ext uri="{BB962C8B-B14F-4D97-AF65-F5344CB8AC3E}">
        <p14:creationId xmlns:p14="http://schemas.microsoft.com/office/powerpoint/2010/main" val="42495901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E7EC412F-4E49-49A3-B72F-833F9A6331E3}"/>
              </a:ext>
            </a:extLst>
          </p:cNvPr>
          <p:cNvPicPr>
            <a:picLocks noGrp="1" noChangeAspect="1"/>
          </p:cNvPicPr>
          <p:nvPr>
            <p:ph idx="1"/>
          </p:nvPr>
        </p:nvPicPr>
        <p:blipFill rotWithShape="1">
          <a:blip r:embed="rId2"/>
          <a:srcRect b="5833"/>
          <a:stretch/>
        </p:blipFill>
        <p:spPr>
          <a:xfrm>
            <a:off x="20" y="10"/>
            <a:ext cx="12188805" cy="6857990"/>
          </a:xfrm>
          <a:prstGeom prst="rect">
            <a:avLst/>
          </a:prstGeom>
        </p:spPr>
      </p:pic>
    </p:spTree>
    <p:extLst>
      <p:ext uri="{BB962C8B-B14F-4D97-AF65-F5344CB8AC3E}">
        <p14:creationId xmlns:p14="http://schemas.microsoft.com/office/powerpoint/2010/main" val="56873006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1FB5A-05DD-427B-992C-E1A2DAE2B1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D70F2E0-8BC5-4C01-B52E-38A8D58BB78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E6F2620-74D7-4128-8128-207CE8D96E19}"/>
              </a:ext>
            </a:extLst>
          </p:cNvPr>
          <p:cNvPicPr>
            <a:picLocks noChangeAspect="1"/>
          </p:cNvPicPr>
          <p:nvPr/>
        </p:nvPicPr>
        <p:blipFill>
          <a:blip r:embed="rId2"/>
          <a:stretch>
            <a:fillRect/>
          </a:stretch>
        </p:blipFill>
        <p:spPr>
          <a:xfrm>
            <a:off x="-1" y="32261"/>
            <a:ext cx="12188825" cy="6793477"/>
          </a:xfrm>
          <a:prstGeom prst="rect">
            <a:avLst/>
          </a:prstGeom>
        </p:spPr>
      </p:pic>
    </p:spTree>
    <p:extLst>
      <p:ext uri="{BB962C8B-B14F-4D97-AF65-F5344CB8AC3E}">
        <p14:creationId xmlns:p14="http://schemas.microsoft.com/office/powerpoint/2010/main" val="25275275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56A84-CAD4-4B40-A631-D1A0E088F5D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7ED3469-7B83-482E-B8EC-C7AA099DBB9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3B5B7CA-B0B6-48ED-8BF4-E7ACDE445914}"/>
              </a:ext>
            </a:extLst>
          </p:cNvPr>
          <p:cNvPicPr>
            <a:picLocks noChangeAspect="1"/>
          </p:cNvPicPr>
          <p:nvPr/>
        </p:nvPicPr>
        <p:blipFill>
          <a:blip r:embed="rId2"/>
          <a:stretch>
            <a:fillRect/>
          </a:stretch>
        </p:blipFill>
        <p:spPr>
          <a:xfrm>
            <a:off x="-1" y="9307"/>
            <a:ext cx="12188825" cy="6839385"/>
          </a:xfrm>
          <a:prstGeom prst="rect">
            <a:avLst/>
          </a:prstGeom>
        </p:spPr>
      </p:pic>
    </p:spTree>
    <p:extLst>
      <p:ext uri="{BB962C8B-B14F-4D97-AF65-F5344CB8AC3E}">
        <p14:creationId xmlns:p14="http://schemas.microsoft.com/office/powerpoint/2010/main" val="5747831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02DB0ACB-6326-4949-B875-39B3229129A7}"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pic>
        <p:nvPicPr>
          <p:cNvPr id="6" name="Picture 5"/>
          <p:cNvPicPr>
            <a:picLocks noChangeAspect="1"/>
          </p:cNvPicPr>
          <p:nvPr/>
        </p:nvPicPr>
        <p:blipFill>
          <a:blip r:embed="rId2">
            <a:extLst>
              <a:ext uri="{BEBA8EAE-BF5A-486C-A8C5-ECC9F3942E4B}">
                <a14:imgProps xmlns:a14="http://schemas.microsoft.com/office/drawing/2010/main">
                  <a14:imgLayer r:embed="rId3">
                    <a14:imgEffect>
                      <a14:sharpenSoften amount="25000"/>
                    </a14:imgEffect>
                    <a14:imgEffect>
                      <a14:saturation sat="400000"/>
                    </a14:imgEffect>
                  </a14:imgLayer>
                </a14:imgProps>
              </a:ext>
            </a:extLst>
          </a:blip>
          <a:stretch>
            <a:fillRect/>
          </a:stretch>
        </p:blipFill>
        <p:spPr>
          <a:xfrm>
            <a:off x="0" y="0"/>
            <a:ext cx="12188825" cy="6946900"/>
          </a:xfrm>
          <a:prstGeom prst="rect">
            <a:avLst/>
          </a:prstGeom>
        </p:spPr>
      </p:pic>
      <p:sp>
        <p:nvSpPr>
          <p:cNvPr id="7" name="Slide Number Placeholder 6"/>
          <p:cNvSpPr>
            <a:spLocks noGrp="1"/>
          </p:cNvSpPr>
          <p:nvPr>
            <p:ph type="sldNum" sz="quarter" idx="12"/>
          </p:nvPr>
        </p:nvSpPr>
        <p:spPr/>
        <p:txBody>
          <a:bodyPr/>
          <a:lstStyle/>
          <a:p>
            <a:fld id="{77B036E7-7A1B-4FAB-BF1D-D9CB7B18F1B6}" type="slidenum">
              <a:rPr lang="en-US" smtClean="0"/>
              <a:t>14</a:t>
            </a:fld>
            <a:endParaRPr lang="en-US"/>
          </a:p>
        </p:txBody>
      </p:sp>
    </p:spTree>
    <p:extLst>
      <p:ext uri="{BB962C8B-B14F-4D97-AF65-F5344CB8AC3E}">
        <p14:creationId xmlns:p14="http://schemas.microsoft.com/office/powerpoint/2010/main" val="60466924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12810-4DC5-42BD-8393-08DCA69246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7B0E190-5C4E-445F-BD77-7A439F4D589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AFC5285-0DCA-4364-AF34-A04E36C0B81E}"/>
              </a:ext>
            </a:extLst>
          </p:cNvPr>
          <p:cNvPicPr>
            <a:picLocks noChangeAspect="1"/>
          </p:cNvPicPr>
          <p:nvPr/>
        </p:nvPicPr>
        <p:blipFill>
          <a:blip r:embed="rId2"/>
          <a:stretch>
            <a:fillRect/>
          </a:stretch>
        </p:blipFill>
        <p:spPr>
          <a:xfrm>
            <a:off x="-1" y="2855"/>
            <a:ext cx="12188825" cy="6852290"/>
          </a:xfrm>
          <a:prstGeom prst="rect">
            <a:avLst/>
          </a:prstGeom>
        </p:spPr>
      </p:pic>
    </p:spTree>
    <p:extLst>
      <p:ext uri="{BB962C8B-B14F-4D97-AF65-F5344CB8AC3E}">
        <p14:creationId xmlns:p14="http://schemas.microsoft.com/office/powerpoint/2010/main" val="269100378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1478E-AE41-482E-9F23-CB589A4ED79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68CEFDA-AAD6-41AB-B4C0-2817C7C413E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EF03E36-A22E-42DC-AA5E-06F6D5E4E682}"/>
              </a:ext>
            </a:extLst>
          </p:cNvPr>
          <p:cNvPicPr>
            <a:picLocks noChangeAspect="1"/>
          </p:cNvPicPr>
          <p:nvPr/>
        </p:nvPicPr>
        <p:blipFill>
          <a:blip r:embed="rId2"/>
          <a:stretch>
            <a:fillRect/>
          </a:stretch>
        </p:blipFill>
        <p:spPr>
          <a:xfrm>
            <a:off x="-1" y="9855"/>
            <a:ext cx="12188825" cy="6838289"/>
          </a:xfrm>
          <a:prstGeom prst="rect">
            <a:avLst/>
          </a:prstGeom>
        </p:spPr>
      </p:pic>
    </p:spTree>
    <p:extLst>
      <p:ext uri="{BB962C8B-B14F-4D97-AF65-F5344CB8AC3E}">
        <p14:creationId xmlns:p14="http://schemas.microsoft.com/office/powerpoint/2010/main" val="65535646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D6515-4685-4730-A13C-B6099931B7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56FDD70-0131-4F87-90DB-41B193F23D8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9587CE1-3C67-4CDD-B696-74FEB835844A}"/>
              </a:ext>
            </a:extLst>
          </p:cNvPr>
          <p:cNvPicPr>
            <a:picLocks noChangeAspect="1"/>
          </p:cNvPicPr>
          <p:nvPr/>
        </p:nvPicPr>
        <p:blipFill>
          <a:blip r:embed="rId2"/>
          <a:stretch>
            <a:fillRect/>
          </a:stretch>
        </p:blipFill>
        <p:spPr>
          <a:xfrm>
            <a:off x="-1" y="12367"/>
            <a:ext cx="12188825" cy="6833265"/>
          </a:xfrm>
          <a:prstGeom prst="rect">
            <a:avLst/>
          </a:prstGeom>
        </p:spPr>
      </p:pic>
    </p:spTree>
    <p:extLst>
      <p:ext uri="{BB962C8B-B14F-4D97-AF65-F5344CB8AC3E}">
        <p14:creationId xmlns:p14="http://schemas.microsoft.com/office/powerpoint/2010/main" val="1792572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6D6306C-ED4F-4AAE-B4A5-EEA6AFAD72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0EC5361D-F897-4856-B945-0455A365E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415237" y="655230"/>
            <a:ext cx="687472" cy="687293"/>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4508C0C5-2268-42B5-B3C8-4D0899E05F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2834618" cy="148083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141ACBDB-38F8-4B34-8183-BD95B4E55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736292" y="-253491"/>
            <a:ext cx="1827638" cy="1376630"/>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DE00DB52-3455-4E2F-867B-A6D0516E17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10650942" y="422230"/>
            <a:ext cx="645368" cy="645200"/>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9E914C83-E0D8-4953-92D5-169D28CB43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3309" y="6115501"/>
            <a:ext cx="1494124" cy="742499"/>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BDBFBD5F-904A-42D4-A5DF-0C1703740DA5}"/>
              </a:ext>
            </a:extLst>
          </p:cNvPr>
          <p:cNvPicPr>
            <a:picLocks noGrp="1" noChangeAspect="1"/>
          </p:cNvPicPr>
          <p:nvPr>
            <p:ph idx="1"/>
          </p:nvPr>
        </p:nvPicPr>
        <p:blipFill rotWithShape="1">
          <a:blip r:embed="rId2"/>
          <a:srcRect t="8749" r="2" b="2"/>
          <a:stretch/>
        </p:blipFill>
        <p:spPr>
          <a:xfrm>
            <a:off x="643299" y="643467"/>
            <a:ext cx="10902226" cy="5571065"/>
          </a:xfrm>
          <a:prstGeom prst="rect">
            <a:avLst/>
          </a:prstGeom>
          <a:ln>
            <a:noFill/>
          </a:ln>
        </p:spPr>
      </p:pic>
      <p:sp>
        <p:nvSpPr>
          <p:cNvPr id="21" name="Isosceles Triangle 20">
            <a:extLst>
              <a:ext uri="{FF2B5EF4-FFF2-40B4-BE49-F238E27FC236}">
                <a16:creationId xmlns:a16="http://schemas.microsoft.com/office/drawing/2014/main" id="{3512E083-F550-46AF-8490-767ECFD00C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64909" y="6453143"/>
            <a:ext cx="814691" cy="404857"/>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953996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ED0E7-1100-4D0F-B3EB-959F3CA5D1E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D30B198-069D-4621-B2E3-6212FAABBC2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80AB4F2-9980-480E-B960-2E7BD8161F63}"/>
              </a:ext>
            </a:extLst>
          </p:cNvPr>
          <p:cNvPicPr>
            <a:picLocks noChangeAspect="1"/>
          </p:cNvPicPr>
          <p:nvPr/>
        </p:nvPicPr>
        <p:blipFill>
          <a:blip r:embed="rId2"/>
          <a:stretch>
            <a:fillRect/>
          </a:stretch>
        </p:blipFill>
        <p:spPr>
          <a:xfrm>
            <a:off x="-1" y="27258"/>
            <a:ext cx="12188825" cy="6803483"/>
          </a:xfrm>
          <a:prstGeom prst="rect">
            <a:avLst/>
          </a:prstGeom>
        </p:spPr>
      </p:pic>
    </p:spTree>
    <p:extLst>
      <p:ext uri="{BB962C8B-B14F-4D97-AF65-F5344CB8AC3E}">
        <p14:creationId xmlns:p14="http://schemas.microsoft.com/office/powerpoint/2010/main" val="288786487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7611C0-57F3-4C34-9A5B-6CC2BDF5441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EC7F61D-B340-4464-9679-72D5F55F9C2C}"/>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7830997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1348A-9A0B-4498-BEB9-33C787EE30C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1C3EF24-6ACE-4BE4-9171-349AE76A0EE6}"/>
              </a:ext>
            </a:extLst>
          </p:cNvPr>
          <p:cNvSpPr>
            <a:spLocks noGrp="1"/>
          </p:cNvSpPr>
          <p:nvPr>
            <p:ph idx="1"/>
          </p:nvPr>
        </p:nvSpPr>
        <p:spPr/>
        <p:txBody>
          <a:bodyPr/>
          <a:lstStyle/>
          <a:p>
            <a:endParaRPr lang="en-IN"/>
          </a:p>
        </p:txBody>
      </p:sp>
    </p:spTree>
    <p:extLst>
      <p:ext uri="{BB962C8B-B14F-4D97-AF65-F5344CB8AC3E}">
        <p14:creationId xmlns:p14="http://schemas.microsoft.com/office/powerpoint/2010/main" val="234950966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k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3501" y="1702250"/>
            <a:ext cx="4844422" cy="3282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006154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Image result for shringer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29133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5265"/>
            <a:ext cx="12188825" cy="68823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9115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9598" y="511750"/>
            <a:ext cx="8909366" cy="1280890"/>
          </a:xfrm>
        </p:spPr>
        <p:txBody>
          <a:bodyPr/>
          <a:lstStyle/>
          <a:p>
            <a:endParaRPr lang="en-US" dirty="0"/>
          </a:p>
        </p:txBody>
      </p:sp>
      <p:sp>
        <p:nvSpPr>
          <p:cNvPr id="4" name="Date Placeholder 3"/>
          <p:cNvSpPr>
            <a:spLocks noGrp="1"/>
          </p:cNvSpPr>
          <p:nvPr>
            <p:ph type="dt" sz="half" idx="10"/>
          </p:nvPr>
        </p:nvSpPr>
        <p:spPr/>
        <p:txBody>
          <a:bodyPr/>
          <a:lstStyle/>
          <a:p>
            <a:fld id="{AC9FBA79-50C2-4AD1-846D-469B9F6DB1A6}"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pic>
        <p:nvPicPr>
          <p:cNvPr id="1026" name="Picture 2" descr="http://blog.brightcove.com/sites/default/files/blog-images/blog-header-rev2.jpg"/>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3063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761343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Image result for tamil nadu pillar temple rameshwar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 y="893"/>
            <a:ext cx="12190386" cy="6881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296990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Related image"/>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893"/>
            <a:ext cx="12193429" cy="68562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814890" y="2514838"/>
            <a:ext cx="10563648" cy="1569404"/>
          </a:xfrm>
          <a:prstGeom prst="rect">
            <a:avLst/>
          </a:prstGeom>
          <a:noFill/>
        </p:spPr>
        <p:txBody>
          <a:bodyPr wrap="square" rtlCol="0">
            <a:spAutoFit/>
          </a:bodyPr>
          <a:lstStyle/>
          <a:p>
            <a:r>
              <a:rPr lang="en-US" sz="4799" b="1" dirty="0">
                <a:solidFill>
                  <a:schemeClr val="accent2"/>
                </a:solidFill>
              </a:rPr>
              <a:t>Is there anyone here who doesn’t like to see movies?</a:t>
            </a:r>
          </a:p>
        </p:txBody>
      </p:sp>
    </p:spTree>
    <p:extLst>
      <p:ext uri="{BB962C8B-B14F-4D97-AF65-F5344CB8AC3E}">
        <p14:creationId xmlns:p14="http://schemas.microsoft.com/office/powerpoint/2010/main" val="339052004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6"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893"/>
            <a:ext cx="12188825" cy="68562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896090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2050" name="Picture 2" descr="Image result for android"/>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 y="0"/>
            <a:ext cx="1219199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79971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88825" cy="6858000"/>
          </a:xfrm>
          <a:prstGeom prst="rect">
            <a:avLst/>
          </a:prstGeom>
          <a:solidFill>
            <a:srgbClr val="282C34"/>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IN"/>
          </a:p>
        </p:txBody>
      </p:sp>
      <p:pic>
        <p:nvPicPr>
          <p:cNvPr id="5" name="Picture 4"/>
          <p:cNvPicPr>
            <a:picLocks noChangeAspect="1"/>
          </p:cNvPicPr>
          <p:nvPr/>
        </p:nvPicPr>
        <p:blipFill>
          <a:blip r:embed="rId2"/>
          <a:stretch>
            <a:fillRect/>
          </a:stretch>
        </p:blipFill>
        <p:spPr>
          <a:xfrm>
            <a:off x="1636712" y="2014537"/>
            <a:ext cx="8915400" cy="2828925"/>
          </a:xfrm>
          <a:prstGeom prst="rect">
            <a:avLst/>
          </a:prstGeom>
        </p:spPr>
      </p:pic>
    </p:spTree>
    <p:extLst>
      <p:ext uri="{BB962C8B-B14F-4D97-AF65-F5344CB8AC3E}">
        <p14:creationId xmlns:p14="http://schemas.microsoft.com/office/powerpoint/2010/main" val="185316944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React is..</a:t>
            </a:r>
          </a:p>
        </p:txBody>
      </p:sp>
      <p:sp>
        <p:nvSpPr>
          <p:cNvPr id="4" name="Content Placeholder 3"/>
          <p:cNvSpPr>
            <a:spLocks noGrp="1"/>
          </p:cNvSpPr>
          <p:nvPr>
            <p:ph idx="1"/>
          </p:nvPr>
        </p:nvSpPr>
        <p:spPr>
          <a:xfrm>
            <a:off x="531812" y="1676400"/>
            <a:ext cx="10969943" cy="4525963"/>
          </a:xfrm>
        </p:spPr>
        <p:txBody>
          <a:bodyPr/>
          <a:lstStyle/>
          <a:p>
            <a:r>
              <a:rPr lang="en-IN" sz="2800" dirty="0"/>
              <a:t>Declarative</a:t>
            </a:r>
          </a:p>
          <a:p>
            <a:r>
              <a:rPr lang="en-IN" sz="2800" dirty="0"/>
              <a:t>Component-Based</a:t>
            </a:r>
          </a:p>
          <a:p>
            <a:r>
              <a:rPr lang="en-IN" sz="2800" dirty="0"/>
              <a:t>Learn Once, Write Anywhere</a:t>
            </a:r>
          </a:p>
          <a:p>
            <a:endParaRPr lang="en-IN" dirty="0"/>
          </a:p>
        </p:txBody>
      </p:sp>
    </p:spTree>
    <p:extLst>
      <p:ext uri="{BB962C8B-B14F-4D97-AF65-F5344CB8AC3E}">
        <p14:creationId xmlns:p14="http://schemas.microsoft.com/office/powerpoint/2010/main" val="154092661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CFE54B0-33B5-4F26-88ED-BB617B637F66}"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pic>
        <p:nvPicPr>
          <p:cNvPr id="1026" name="Picture 2" descr="http://media.lifehacker.foxtrot.future.net.uk/wp-content/uploads/sites/55/2014/07/Screen-Shot-2014-07-16-at-2.29.05-pm-620x34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7B036E7-7A1B-4FAB-BF1D-D9CB7B18F1B6}" type="slidenum">
              <a:rPr lang="en-US" smtClean="0"/>
              <a:t>157</a:t>
            </a:fld>
            <a:endParaRPr lang="en-US"/>
          </a:p>
        </p:txBody>
      </p:sp>
    </p:spTree>
    <p:extLst>
      <p:ext uri="{BB962C8B-B14F-4D97-AF65-F5344CB8AC3E}">
        <p14:creationId xmlns:p14="http://schemas.microsoft.com/office/powerpoint/2010/main" val="284189541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13412" y="0"/>
            <a:ext cx="5266815"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989012" y="3136612"/>
            <a:ext cx="3733800" cy="584775"/>
          </a:xfrm>
          <a:prstGeom prst="rect">
            <a:avLst/>
          </a:prstGeom>
          <a:noFill/>
        </p:spPr>
        <p:txBody>
          <a:bodyPr wrap="square" rtlCol="0">
            <a:spAutoFit/>
          </a:bodyPr>
          <a:lstStyle/>
          <a:p>
            <a:pPr algn="ctr"/>
            <a:r>
              <a:rPr lang="en-US" sz="3200" b="1" dirty="0"/>
              <a:t>The software stack</a:t>
            </a:r>
          </a:p>
        </p:txBody>
      </p:sp>
    </p:spTree>
    <p:extLst>
      <p:ext uri="{BB962C8B-B14F-4D97-AF65-F5344CB8AC3E}">
        <p14:creationId xmlns:p14="http://schemas.microsoft.com/office/powerpoint/2010/main" val="350793734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http://steve-lovelace.com/wordpress/wp-content/uploads/2013/09/aiga-symbol-sign-for-restroo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89012" y="1898770"/>
            <a:ext cx="3026810" cy="3026809"/>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 name="Picture 6" descr="http://fc04.deviantart.net/fs31/i/2008/231/2/1/Robot_Vector_by_Gomeriffic.jpg"/>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4265613" y="1968737"/>
            <a:ext cx="3048001" cy="28868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Plus 5"/>
          <p:cNvSpPr/>
          <p:nvPr/>
        </p:nvSpPr>
        <p:spPr>
          <a:xfrm>
            <a:off x="3772921" y="2842239"/>
            <a:ext cx="1102291" cy="1139869"/>
          </a:xfrm>
          <a:prstGeom prst="mathPlus">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qual 6"/>
          <p:cNvSpPr/>
          <p:nvPr/>
        </p:nvSpPr>
        <p:spPr>
          <a:xfrm>
            <a:off x="7466012" y="3069274"/>
            <a:ext cx="990601" cy="685800"/>
          </a:xfrm>
          <a:prstGeom prst="mathEqual">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8" name="Picture 4" descr="http://www.gambarphoto.com/wp-content/uploads/2014/05/android-logo-vector-icon-free-logo-icons-eivzqfc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2414" y="2367203"/>
            <a:ext cx="2089943" cy="208994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9" name="Rectangle 8"/>
          <p:cNvSpPr/>
          <p:nvPr/>
        </p:nvSpPr>
        <p:spPr>
          <a:xfrm>
            <a:off x="1119891" y="4855610"/>
            <a:ext cx="2765052" cy="646331"/>
          </a:xfrm>
          <a:prstGeom prst="rect">
            <a:avLst/>
          </a:prstGeom>
        </p:spPr>
        <p:txBody>
          <a:bodyPr wrap="none">
            <a:spAutoFit/>
          </a:bodyPr>
          <a:lstStyle/>
          <a:p>
            <a:pPr algn="ctr"/>
            <a:r>
              <a:rPr lang="en-US" sz="1800" b="1" dirty="0"/>
              <a:t>Pictograms of the </a:t>
            </a:r>
          </a:p>
          <a:p>
            <a:pPr algn="ctr"/>
            <a:r>
              <a:rPr lang="en-US" sz="1800" b="1" dirty="0"/>
              <a:t>universal man and woman </a:t>
            </a:r>
          </a:p>
        </p:txBody>
      </p:sp>
      <p:sp>
        <p:nvSpPr>
          <p:cNvPr id="10" name="Rectangle 9"/>
          <p:cNvSpPr/>
          <p:nvPr/>
        </p:nvSpPr>
        <p:spPr>
          <a:xfrm>
            <a:off x="4015822" y="4717109"/>
            <a:ext cx="3663471" cy="923330"/>
          </a:xfrm>
          <a:prstGeom prst="rect">
            <a:avLst/>
          </a:prstGeom>
        </p:spPr>
        <p:txBody>
          <a:bodyPr wrap="square">
            <a:spAutoFit/>
          </a:bodyPr>
          <a:lstStyle/>
          <a:p>
            <a:pPr algn="ctr"/>
            <a:r>
              <a:rPr lang="en-US" sz="1800" b="1" dirty="0"/>
              <a:t>The android logo designer </a:t>
            </a:r>
            <a:r>
              <a:rPr lang="en-US" sz="1800" b="1" i="1" dirty="0"/>
              <a:t>Irina Blok</a:t>
            </a:r>
            <a:r>
              <a:rPr lang="en-US" sz="1800" b="1" dirty="0"/>
              <a:t>, </a:t>
            </a:r>
          </a:p>
          <a:p>
            <a:pPr algn="ctr"/>
            <a:r>
              <a:rPr lang="en-US" sz="1800" b="1" dirty="0"/>
              <a:t>who created the logo was told, </a:t>
            </a:r>
          </a:p>
          <a:p>
            <a:pPr algn="ctr"/>
            <a:r>
              <a:rPr lang="en-US" sz="1800" b="1" dirty="0"/>
              <a:t>should involve a robot</a:t>
            </a:r>
          </a:p>
        </p:txBody>
      </p:sp>
      <p:sp>
        <p:nvSpPr>
          <p:cNvPr id="11" name="Rectangle 10"/>
          <p:cNvSpPr/>
          <p:nvPr/>
        </p:nvSpPr>
        <p:spPr>
          <a:xfrm>
            <a:off x="8595359" y="4717109"/>
            <a:ext cx="3301920" cy="923330"/>
          </a:xfrm>
          <a:prstGeom prst="rect">
            <a:avLst/>
          </a:prstGeom>
        </p:spPr>
        <p:txBody>
          <a:bodyPr wrap="square">
            <a:spAutoFit/>
          </a:bodyPr>
          <a:lstStyle/>
          <a:p>
            <a:pPr algn="ctr"/>
            <a:r>
              <a:rPr lang="en-US" sz="1800" b="1" dirty="0"/>
              <a:t>Stripped-down robot with </a:t>
            </a:r>
          </a:p>
          <a:p>
            <a:pPr algn="ctr"/>
            <a:r>
              <a:rPr lang="en-US" sz="1800" b="1" dirty="0"/>
              <a:t>a tin-can-shaped torso and</a:t>
            </a:r>
          </a:p>
          <a:p>
            <a:pPr algn="ctr"/>
            <a:r>
              <a:rPr lang="en-US" sz="1800" b="1" dirty="0"/>
              <a:t> antennas on his head</a:t>
            </a:r>
            <a:r>
              <a:rPr lang="en-US" sz="1800" b="1" i="1" dirty="0">
                <a:latin typeface="Roboto"/>
              </a:rPr>
              <a:t>.</a:t>
            </a:r>
            <a:endParaRPr lang="en-US" sz="1800" b="1" dirty="0"/>
          </a:p>
        </p:txBody>
      </p:sp>
      <p:sp>
        <p:nvSpPr>
          <p:cNvPr id="12" name="Title 1"/>
          <p:cNvSpPr>
            <a:spLocks noGrp="1"/>
          </p:cNvSpPr>
          <p:nvPr>
            <p:ph type="title"/>
          </p:nvPr>
        </p:nvSpPr>
        <p:spPr>
          <a:xfrm>
            <a:off x="609441" y="274639"/>
            <a:ext cx="10969943" cy="1143000"/>
          </a:xfrm>
        </p:spPr>
        <p:txBody>
          <a:bodyPr>
            <a:normAutofit/>
          </a:bodyPr>
          <a:lstStyle/>
          <a:p>
            <a:pPr algn="l"/>
            <a:r>
              <a:rPr lang="en-US" sz="4000" b="1" dirty="0"/>
              <a:t>Bugdroid</a:t>
            </a:r>
          </a:p>
        </p:txBody>
      </p:sp>
    </p:spTree>
    <p:extLst>
      <p:ext uri="{BB962C8B-B14F-4D97-AF65-F5344CB8AC3E}">
        <p14:creationId xmlns:p14="http://schemas.microsoft.com/office/powerpoint/2010/main" val="22559899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7DB9A903-087E-4559-A6AB-E4602B1A25B1}"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pic>
        <p:nvPicPr>
          <p:cNvPr id="6" name="Picture 5"/>
          <p:cNvPicPr>
            <a:picLocks noChangeAspect="1"/>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304318389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4" descr="Image result for history of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939661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1516830"/>
            <a:ext cx="12188825" cy="3786691"/>
          </a:xfrm>
          <a:prstGeom prst="rect">
            <a:avLst/>
          </a:prstGeom>
        </p:spPr>
      </p:pic>
    </p:spTree>
    <p:extLst>
      <p:ext uri="{BB962C8B-B14F-4D97-AF65-F5344CB8AC3E}">
        <p14:creationId xmlns:p14="http://schemas.microsoft.com/office/powerpoint/2010/main" val="57933313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40367" y="1371600"/>
            <a:ext cx="12108293" cy="365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94853909"/>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19458"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10886"/>
            <a:ext cx="12188825" cy="6868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04229998"/>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20482"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0" y="0"/>
            <a:ext cx="12188825" cy="683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704865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6" name="Content Placeholder 5"/>
          <p:cNvSpPr>
            <a:spLocks noGrp="1"/>
          </p:cNvSpPr>
          <p:nvPr>
            <p:ph idx="1"/>
          </p:nvPr>
        </p:nvSpPr>
        <p:spPr/>
        <p:txBody>
          <a:bodyPr/>
          <a:lstStyle/>
          <a:p>
            <a:endParaRPr lang="en-US"/>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710133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588" y="0"/>
            <a:ext cx="12190412"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09385283"/>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BEBA8EAE-BF5A-486C-A8C5-ECC9F3942E4B}">
                <a14:imgProps xmlns:a14="http://schemas.microsoft.com/office/drawing/2010/main">
                  <a14:imgLayer r:embed="rId4">
                    <a14:imgEffect>
                      <a14:saturation sat="400000"/>
                    </a14:imgEffect>
                    <a14:imgEffect>
                      <a14:brightnessContrast bright="20000" contrast="20000"/>
                    </a14:imgEffect>
                  </a14:imgLayer>
                </a14:imgProps>
              </a:ext>
              <a:ext uri="{28A0092B-C50C-407E-A947-70E740481C1C}">
                <a14:useLocalDpi xmlns:a14="http://schemas.microsoft.com/office/drawing/2010/main" val="0"/>
              </a:ext>
            </a:extLst>
          </a:blip>
          <a:srcRect/>
          <a:stretch>
            <a:fillRect/>
          </a:stretch>
        </p:blipFill>
        <p:spPr bwMode="auto">
          <a:xfrm>
            <a:off x="-1588" y="894"/>
            <a:ext cx="12190412" cy="6857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0085873"/>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12188825" cy="68580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91419" tIns="45709" rIns="91419" bIns="45709" rtlCol="0" anchor="ctr"/>
          <a:lstStyle/>
          <a:p>
            <a:pPr algn="ctr"/>
            <a:endParaRPr lang="en-US"/>
          </a:p>
        </p:txBody>
      </p:sp>
      <p:sp>
        <p:nvSpPr>
          <p:cNvPr id="3" name="Title 2"/>
          <p:cNvSpPr>
            <a:spLocks noGrp="1"/>
          </p:cNvSpPr>
          <p:nvPr>
            <p:ph type="title"/>
          </p:nvPr>
        </p:nvSpPr>
        <p:spPr>
          <a:xfrm>
            <a:off x="307897" y="259719"/>
            <a:ext cx="8909366" cy="846335"/>
          </a:xfrm>
        </p:spPr>
        <p:txBody>
          <a:bodyPr>
            <a:normAutofit/>
          </a:bodyPr>
          <a:lstStyle/>
          <a:p>
            <a:pPr algn="l"/>
            <a:r>
              <a:rPr lang="en-US" sz="4200" b="1" dirty="0"/>
              <a:t>Popular Mobile OS Platforms</a:t>
            </a:r>
          </a:p>
        </p:txBody>
      </p:sp>
      <p:pic>
        <p:nvPicPr>
          <p:cNvPr id="1026" name="Picture 2" descr="http://blogs-images.forbes.com/thomasbrewster/files/2014/09/Android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78835" y="1700266"/>
            <a:ext cx="1241789" cy="14586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image4world.com/vb/imgcache/2/3378pos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53337" y="1700266"/>
            <a:ext cx="2318420" cy="1208436"/>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6" descr="data:image/png;base64,iVBORw0KGgoAAAANSUhEUgAAAPAAAAC0CAMAAACdQlHaAAAAdVBMVEX///8AAADt7e1lZWXw8PBtbW1SUlI3Nzfg4ODPz8/29vb8/PxKSkrV1dXp6elPT08nJyfAwMAWFhbBwcGYmJiioqKqqqpgYGAJCQmOjo56enrHx8dwcHDc3NxbW1sdHR20tLQ9PT2Dg4MvLy8cHBw8PDykpKSIM5GcAAAD10lEQVR4nO3a25KiMBAG4AmoHETwgCjoOKAz+/6PuM5WCQnpFkpXSaj/u+6i0gZDp5OPDwAAAAAAAAAAAAAAAAAAAAAAAAAAAAAAAAAAAIBXWQnVclc6czWkFbFPtp/hMIP9H7ZCs04dOSLQI8Txc6jxPiucEumInZwx8ZMI4a0GG/Jz4i8qHXGSQsifRFSWzrFPZiPEpgmJ6Ih0zj/VYCWT8LGOWFzoCM+581hzuUzCszqiXNMR+3jAYT9uySSc1BEpEyHsTJjLpp7h8MhErK1MeMMlXNwi/ISJiCZDDvxR7Psa3CIC+rtl6yq9Y7JZ1hHt0rOOCO481lgh841d+7eIec4kvB1y3A870Iu015QdE+YvnNq5fcj2VDKu9LbG5Ff4UkoPcXyF0fUI9b4mB3nyPomIKlO+SMeLJ6ui4vDmNHoLt+5UUaTtLcGmFXHMV62X2an0n2RdviuFAQTkOrC18qPVC70O7Muhx/UyzHfrZGXl2YPD7beMXbmetPCYhG3tAXU5kH/hESfMtUyMTDicKEL9U9KKmGgFZVgw+Zq4uZgUyUySuOlq0QrJIyVid14Fas7OD5Owa2CJGevD9HK11JrpM3csO57xzz57ZyY9UUcKopJfxbiictl2PUPITUCD0H+/Zi/Mdiz/dD1DRO/Ppgdq+oTUzmI7QFIVRX6FPUPbP3Q2QjQRZyZic+8Zs2xhZr7cKYuo1y2Ha3nV31jn5CqO2SE2tptJngr+ajqWXJu+HG7UT6BPBa/qVYvtWptYRXXjOuzNfzgbVcI+t835uUXQh+VXXrsgswJ3KijqbBzuL5wPOe6Hcacs5/qbwi3jkX/vuaaaMzWSdL2DOWVZW5nvR3yi51faDNEHpZGllzuITsVXdVYmT09277lKq6pzu2yQYKfWSEWerlo10kyNmOZp1nqbt8p2eXYqysDYOit0VET524rQU4n10nM5HWu38hfZsfy28yC1lwO9jFtZh/XClJ6VyWvXM7gLPt9jnWKHuaNn6XWIblzHUqRDj+xFuAs+o51h7tDB0vP/LEoas+n0rC1F3O7Rznu21G5qqm78x/UX9vVTluv2Qj5A4Q4dPDObtF2YjqX0XjMdhMrAY8M+mI5l0kwffddhZ2d74GPOzJ90Kqjf01x7O0un91o2cndV6hXJL7QNdWnxzZ3ujuW8e0NtE7ZstLNF2429Kj/WspE7N7xYeejQA3f7yh16YK/CvdGWfmU7MTu/r3Logb0KfUU2GW8LljqHubTb8COilR37U76wcpcLAAAAAAAAAAAAAAAAAAAAAAAAAAAAAADwKn8Bz14qwphBvKYAAAAASUVORK5CYII="/>
          <p:cNvSpPr>
            <a:spLocks noChangeAspect="1" noChangeArrowheads="1"/>
          </p:cNvSpPr>
          <p:nvPr/>
        </p:nvSpPr>
        <p:spPr bwMode="auto">
          <a:xfrm>
            <a:off x="155534" y="-144460"/>
            <a:ext cx="30472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lstStyle/>
          <a:p>
            <a:endParaRPr lang="en-US"/>
          </a:p>
        </p:txBody>
      </p:sp>
      <p:sp>
        <p:nvSpPr>
          <p:cNvPr id="8" name="AutoShape 8" descr="data:image/png;base64,iVBORw0KGgoAAAANSUhEUgAAAPAAAAC0CAMAAACdQlHaAAAAdVBMVEX///8AAADt7e1lZWXw8PBtbW1SUlI3Nzfg4ODPz8/29vb8/PxKSkrV1dXp6elPT08nJyfAwMAWFhbBwcGYmJiioqKqqqpgYGAJCQmOjo56enrHx8dwcHDc3NxbW1sdHR20tLQ9PT2Dg4MvLy8cHBw8PDykpKSIM5GcAAAD10lEQVR4nO3a25KiMBAG4AmoHETwgCjoOKAz+/6PuM5WCQnpFkpXSaj/u+6i0gZDp5OPDwAAAAAAAAAAAAAAAAAAAAAAAAAAAAAAAAAAAIBXWQnVclc6czWkFbFPtp/hMIP9H7ZCs04dOSLQI8Txc6jxPiucEumInZwx8ZMI4a0GG/Jz4i8qHXGSQsifRFSWzrFPZiPEpgmJ6Ih0zj/VYCWT8LGOWFzoCM+581hzuUzCszqiXNMR+3jAYT9uySSc1BEpEyHsTJjLpp7h8MhErK1MeMMlXNwi/ISJiCZDDvxR7Psa3CIC+rtl6yq9Y7JZ1hHt0rOOCO481lgh841d+7eIec4kvB1y3A870Iu015QdE+YvnNq5fcj2VDKu9LbG5Ff4UkoPcXyF0fUI9b4mB3nyPomIKlO+SMeLJ6ui4vDmNHoLt+5UUaTtLcGmFXHMV62X2an0n2RdviuFAQTkOrC18qPVC70O7Muhx/UyzHfrZGXl2YPD7beMXbmetPCYhG3tAXU5kH/hESfMtUyMTDicKEL9U9KKmGgFZVgw+Zq4uZgUyUySuOlq0QrJIyVid14Fas7OD5Owa2CJGevD9HK11JrpM3csO57xzz57ZyY9UUcKopJfxbiictl2PUPITUCD0H+/Zi/Mdiz/dD1DRO/Ppgdq+oTUzmI7QFIVRX6FPUPbP3Q2QjQRZyZic+8Zs2xhZr7cKYuo1y2Ha3nV31jn5CqO2SE2tptJngr+ajqWXJu+HG7UT6BPBa/qVYvtWptYRXXjOuzNfzgbVcI+t835uUXQh+VXXrsgswJ3KijqbBzuL5wPOe6Hcacs5/qbwi3jkX/vuaaaMzWSdL2DOWVZW5nvR3yi51faDNEHpZGllzuITsVXdVYmT09277lKq6pzu2yQYKfWSEWerlo10kyNmOZp1nqbt8p2eXYqysDYOit0VET524rQU4n10nM5HWu38hfZsfy28yC1lwO9jFtZh/XClJ6VyWvXM7gLPt9jnWKHuaNn6XWIblzHUqRDj+xFuAs+o51h7tDB0vP/LEoas+n0rC1F3O7Rznu21G5qqm78x/UX9vVTluv2Qj5A4Q4dPDObtF2YjqX0XjMdhMrAY8M+mI5l0kwffddhZ2d74GPOzJ90Kqjf01x7O0un91o2cndV6hXJL7QNdWnxzZ3ujuW8e0NtE7ZstLNF2429Kj/WspE7N7xYeejQA3f7yh16YK/CvdGWfmU7MTu/r3Logb0KfUU2GW8LljqHubTb8COilR37U76wcpcLAAAAAAAAAAAAAAAAAAAAAAAAAAAAAADwKn8Bz14qwphBvKYAAAAASUVORK5CYII="/>
          <p:cNvSpPr>
            <a:spLocks noChangeAspect="1" noChangeArrowheads="1"/>
          </p:cNvSpPr>
          <p:nvPr/>
        </p:nvSpPr>
        <p:spPr bwMode="auto">
          <a:xfrm>
            <a:off x="307895" y="7940"/>
            <a:ext cx="30472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lstStyle/>
          <a:p>
            <a:endParaRPr lang="en-US"/>
          </a:p>
        </p:txBody>
      </p:sp>
      <p:pic>
        <p:nvPicPr>
          <p:cNvPr id="1034" name="Picture 10" descr="http://www.userlogos.org/files/logos/macleod.mac/blackberry_logo_black_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24310" y="1180577"/>
            <a:ext cx="3256809" cy="244324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smartdroid.de/wp-content/uploads/2012/07/meego-logo.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78835" y="3438892"/>
            <a:ext cx="2483577" cy="6831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sinwindows.files.wordpress.com/2010/10/686px-symbian_logo.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78835" y="4689126"/>
            <a:ext cx="2588144" cy="103024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www.eman.cz/wp/wp-content/uploads/2012/05/bada-os-logo1.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80011" y="3122788"/>
            <a:ext cx="2411265" cy="1073183"/>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upload.wikimedia.org/wikipedia/commons/thumb/6/62/Palm_webOS_logo.svg/819px-Palm_webOS_logo.svg.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12546" y="4474550"/>
            <a:ext cx="3679641" cy="980868"/>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www.iwebone.com/wp-content/uploads/2012/11/Brew-Based-Application1.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63566" y="1499909"/>
            <a:ext cx="2348746" cy="160915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upload.wikimedia.org/wikipedia/el/b/b4/C_Data_Users_DefApps_AppData_INTERNETEXPLORER_Temp_Saved_Images_Windows_Phone_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43803" y="3211942"/>
            <a:ext cx="4836209" cy="1137064"/>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http://www.develephant.net/wp-content/uploads/2014/11/logo-ubuntu_st_no%C2%AE-orange-hex.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12313" y="3966366"/>
            <a:ext cx="2478963" cy="1753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01206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200" b="1" dirty="0"/>
              <a:t>Why Android?</a:t>
            </a:r>
          </a:p>
        </p:txBody>
      </p:sp>
      <p:pic>
        <p:nvPicPr>
          <p:cNvPr id="4" name="Picture 2" descr="Why Android"/>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555075" y="1476489"/>
            <a:ext cx="4677368" cy="4824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8674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8B19C29D-067C-4DF3-931D-F95B35234341}"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pic>
        <p:nvPicPr>
          <p:cNvPr id="6" name="Picture 5"/>
          <p:cNvPicPr>
            <a:picLocks noChangeAspect="1"/>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2194814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nfographic: The Android Universe Remains Highly Fragmented | Statista"/>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0315" y="5080"/>
            <a:ext cx="12209140" cy="6852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60517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devices supported"/>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203150" y="177801"/>
            <a:ext cx="11675606" cy="48768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609441" y="4648200"/>
            <a:ext cx="10969943" cy="1143000"/>
          </a:xfrm>
        </p:spPr>
        <p:txBody>
          <a:bodyPr/>
          <a:lstStyle/>
          <a:p>
            <a:r>
              <a:rPr lang="en-US" b="1" dirty="0"/>
              <a:t>Devices supported by android.</a:t>
            </a:r>
          </a:p>
        </p:txBody>
      </p:sp>
    </p:spTree>
    <p:extLst>
      <p:ext uri="{BB962C8B-B14F-4D97-AF65-F5344CB8AC3E}">
        <p14:creationId xmlns:p14="http://schemas.microsoft.com/office/powerpoint/2010/main" val="1030966184"/>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b="1" dirty="0"/>
              <a:t>Platforms</a:t>
            </a:r>
          </a:p>
        </p:txBody>
      </p:sp>
      <p:pic>
        <p:nvPicPr>
          <p:cNvPr id="2050"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117311" y="1905002"/>
            <a:ext cx="10216605" cy="36932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5216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b="1" dirty="0"/>
              <a:t>Platforms</a:t>
            </a:r>
          </a:p>
        </p:txBody>
      </p:sp>
      <p:pic>
        <p:nvPicPr>
          <p:cNvPr id="3074" name="Picture 2"/>
          <p:cNvPicPr>
            <a:picLocks noChangeAspect="1" noChangeArrowheads="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711016" y="1701801"/>
            <a:ext cx="10969943" cy="39086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1658965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https://www.android.com/new/images/device-slider/tv-o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7706" y="4416211"/>
            <a:ext cx="3719829" cy="23100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www.android.com/new/images/device-slider/nexus9-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06827" y="4717623"/>
            <a:ext cx="1442206" cy="200859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0" descr="https://www.android.com/new/images/device-slider/nexus6-on.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9219" y="5068415"/>
            <a:ext cx="858935" cy="16578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https://www.android.com/new/images/device-slider/wear-silver-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0922" y="5205924"/>
            <a:ext cx="982201" cy="149348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4" descr="https://www.android.com/new/images/device-slider/wear-black-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0379" y="5205924"/>
            <a:ext cx="982199" cy="149348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www.android.com/new/images/device-slider/auto-on.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656012" y="2664991"/>
            <a:ext cx="4861032" cy="1526009"/>
          </a:xfrm>
          <a:prstGeom prst="rect">
            <a:avLst/>
          </a:prstGeom>
          <a:noFill/>
          <a:extLst>
            <a:ext uri="{909E8E84-426E-40DD-AFC4-6F175D3DCCD1}">
              <a14:hiddenFill xmlns:a14="http://schemas.microsoft.com/office/drawing/2010/main">
                <a:solidFill>
                  <a:srgbClr val="FFFFFF"/>
                </a:solidFill>
              </a14:hiddenFill>
            </a:ext>
          </a:extLst>
        </p:spPr>
      </p:pic>
      <p:pic>
        <p:nvPicPr>
          <p:cNvPr id="24591" name="Picture 15" descr="Image result for google goggle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814" y="281566"/>
            <a:ext cx="1706608" cy="1706609"/>
          </a:xfrm>
          <a:prstGeom prst="rect">
            <a:avLst/>
          </a:prstGeom>
          <a:noFill/>
          <a:extLst>
            <a:ext uri="{909E8E84-426E-40DD-AFC4-6F175D3DCCD1}">
              <a14:hiddenFill xmlns:a14="http://schemas.microsoft.com/office/drawing/2010/main">
                <a:solidFill>
                  <a:srgbClr val="FFFFFF"/>
                </a:solidFill>
              </a14:hiddenFill>
            </a:ext>
          </a:extLst>
        </p:spPr>
      </p:pic>
      <p:pic>
        <p:nvPicPr>
          <p:cNvPr id="24593" name="Picture 17" descr="Image result for washing machine 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59794" y="160338"/>
            <a:ext cx="2086143" cy="2086142"/>
          </a:xfrm>
          <a:prstGeom prst="rect">
            <a:avLst/>
          </a:prstGeom>
          <a:noFill/>
          <a:extLst>
            <a:ext uri="{909E8E84-426E-40DD-AFC4-6F175D3DCCD1}">
              <a14:hiddenFill xmlns:a14="http://schemas.microsoft.com/office/drawing/2010/main">
                <a:solidFill>
                  <a:srgbClr val="FFFFFF"/>
                </a:solidFill>
              </a14:hiddenFill>
            </a:ext>
          </a:extLst>
        </p:spPr>
      </p:pic>
      <p:pic>
        <p:nvPicPr>
          <p:cNvPr id="24595" name="Picture 19" descr="Image result for camera 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66213" y="226646"/>
            <a:ext cx="2342622" cy="1756966"/>
          </a:xfrm>
          <a:prstGeom prst="rect">
            <a:avLst/>
          </a:prstGeom>
          <a:noFill/>
          <a:extLst>
            <a:ext uri="{909E8E84-426E-40DD-AFC4-6F175D3DCCD1}">
              <a14:hiddenFill xmlns:a14="http://schemas.microsoft.com/office/drawing/2010/main">
                <a:solidFill>
                  <a:srgbClr val="FFFFFF"/>
                </a:solidFill>
              </a14:hiddenFill>
            </a:ext>
          </a:extLst>
        </p:spPr>
      </p:pic>
      <p:pic>
        <p:nvPicPr>
          <p:cNvPr id="24597" name="Picture 21" descr="Image result for microwave oven"/>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378132" y="211406"/>
            <a:ext cx="2773566" cy="18638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96881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800" b="1" dirty="0"/>
              <a:t>Languages</a:t>
            </a:r>
          </a:p>
        </p:txBody>
      </p:sp>
      <p:pic>
        <p:nvPicPr>
          <p:cNvPr id="10244" name="Picture 4" descr="Image result for jav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0677" y="2132246"/>
            <a:ext cx="2387654" cy="23882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Image result for kotlin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1824" y="2519100"/>
            <a:ext cx="2331695" cy="2332301"/>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flutter"/>
          <p:cNvPicPr>
            <a:picLocks noChangeAspect="1" noChangeArrowheads="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9059987" y="266703"/>
            <a:ext cx="1841021" cy="1841500"/>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react native logo"/>
          <p:cNvPicPr>
            <a:picLocks noChangeAspect="1" noChangeArrowheads="1"/>
          </p:cNvPicPr>
          <p:nvPr/>
        </p:nvPicPr>
        <p:blipFill>
          <a:blip r:embed="rId6" cstate="print">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8328489" y="2515955"/>
            <a:ext cx="3304016" cy="2335447"/>
          </a:xfrm>
          <a:prstGeom prst="rect">
            <a:avLst/>
          </a:prstGeom>
          <a:noFill/>
          <a:extLst>
            <a:ext uri="{909E8E84-426E-40DD-AFC4-6F175D3DCCD1}">
              <a14:hiddenFill xmlns:a14="http://schemas.microsoft.com/office/drawing/2010/main">
                <a:solidFill>
                  <a:srgbClr val="FFFFFF"/>
                </a:solidFill>
              </a14:hiddenFill>
            </a:ext>
          </a:extLst>
        </p:spPr>
      </p:pic>
      <p:pic>
        <p:nvPicPr>
          <p:cNvPr id="10252" name="Picture 12" descr="Image result for infinite monke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50648" y="4851401"/>
            <a:ext cx="3459694" cy="1699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4452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D" sz="3700" b="1" dirty="0"/>
              <a:t>Number of apps available in leading app stores as of 1</a:t>
            </a:r>
            <a:r>
              <a:rPr lang="en-ID" sz="3700" b="1" baseline="30000" dirty="0"/>
              <a:t>st</a:t>
            </a:r>
            <a:r>
              <a:rPr lang="en-ID" sz="3700" b="1" dirty="0"/>
              <a:t> quarter 2018</a:t>
            </a:r>
            <a:endParaRPr lang="en-US" sz="3700" dirty="0"/>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4694" y="1701802"/>
            <a:ext cx="7279437" cy="4817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391423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D" sz="3700" b="1" dirty="0"/>
              <a:t>Android operating system share worldwide by OS version from 2013 to 2018</a:t>
            </a:r>
            <a:endParaRPr lang="en-US" sz="37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6193" y="1765301"/>
            <a:ext cx="7545462" cy="46836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73358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D" sz="3200" b="1" dirty="0"/>
              <a:t>Number of available applications in the Google Play Store from December 2009 to June 2018</a:t>
            </a:r>
            <a:endParaRPr lang="en-US" sz="3200" b="1"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965" y="1498600"/>
            <a:ext cx="7050898" cy="4597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56726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812588" y="366184"/>
            <a:ext cx="11274663" cy="827616"/>
          </a:xfrm>
        </p:spPr>
        <p:txBody>
          <a:bodyPr>
            <a:noAutofit/>
          </a:bodyPr>
          <a:lstStyle/>
          <a:p>
            <a:pPr algn="l" fontAlgn="base"/>
            <a:r>
              <a:rPr lang="en-ID" sz="3700" b="1" dirty="0"/>
              <a:t>Google's revenue worldwide from 2002 to 2017 (in billion U.S. dollars)</a:t>
            </a:r>
            <a:endParaRPr lang="en-ID" sz="3700"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0501" y="1905000"/>
            <a:ext cx="7067826" cy="4622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20610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9A683175-AAC6-475D-A8F2-4967A4EE53DB}"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pic>
        <p:nvPicPr>
          <p:cNvPr id="6" name="Picture 5"/>
          <p:cNvPicPr>
            <a:picLocks noChangeAspect="1"/>
          </p:cNvPicPr>
          <p:nvPr/>
        </p:nvPicPr>
        <p:blipFill>
          <a:blip r:embed="rId2"/>
          <a:stretch>
            <a:fillRect/>
          </a:stretch>
        </p:blipFill>
        <p:spPr>
          <a:xfrm>
            <a:off x="0" y="0"/>
            <a:ext cx="12188825" cy="6858000"/>
          </a:xfrm>
          <a:prstGeom prst="rect">
            <a:avLst/>
          </a:prstGeom>
        </p:spPr>
      </p:pic>
      <p:sp>
        <p:nvSpPr>
          <p:cNvPr id="7" name="Slide Number Placeholder 6"/>
          <p:cNvSpPr>
            <a:spLocks noGrp="1"/>
          </p:cNvSpPr>
          <p:nvPr>
            <p:ph type="sldNum" sz="quarter" idx="12"/>
          </p:nvPr>
        </p:nvSpPr>
        <p:spPr/>
        <p:txBody>
          <a:bodyPr/>
          <a:lstStyle/>
          <a:p>
            <a:fld id="{77B036E7-7A1B-4FAB-BF1D-D9CB7B18F1B6}" type="slidenum">
              <a:rPr lang="en-US" smtClean="0"/>
              <a:t>18</a:t>
            </a:fld>
            <a:endParaRPr lang="en-US"/>
          </a:p>
        </p:txBody>
      </p:sp>
    </p:spTree>
    <p:extLst>
      <p:ext uri="{BB962C8B-B14F-4D97-AF65-F5344CB8AC3E}">
        <p14:creationId xmlns:p14="http://schemas.microsoft.com/office/powerpoint/2010/main" val="371746723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D" sz="3200" b="1" dirty="0"/>
              <a:t>Leading Android apps in the Google Play Store worldwide in April 2018, by revenue (in million U.S. dollars)</a:t>
            </a:r>
            <a:endParaRPr lang="en-US" sz="3200" dirty="0"/>
          </a:p>
        </p:txBody>
      </p:sp>
      <p:pic>
        <p:nvPicPr>
          <p:cNvPr id="1536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8965" y="1701800"/>
            <a:ext cx="7050898" cy="4648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6077531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l"/>
            <a:r>
              <a:rPr lang="en-ID" sz="2800" b="1" dirty="0"/>
              <a:t>Most popular Google Play app store categories from 1st quarter 2016 to 1st quarter 2018, by number of downloads (in millions)</a:t>
            </a:r>
            <a:endParaRPr lang="en-US" sz="2800" dirty="0"/>
          </a:p>
        </p:txBody>
      </p:sp>
      <p:pic>
        <p:nvPicPr>
          <p:cNvPr id="16386" name="Picture 2"/>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1218883" y="1518078"/>
            <a:ext cx="9738365" cy="50173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88975805"/>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29643" y="188761"/>
            <a:ext cx="11959182" cy="903440"/>
          </a:xfrm>
        </p:spPr>
        <p:txBody>
          <a:bodyPr>
            <a:normAutofit/>
          </a:bodyPr>
          <a:lstStyle/>
          <a:p>
            <a:pPr algn="l"/>
            <a:r>
              <a:rPr lang="en-US" sz="4200" b="1" dirty="0"/>
              <a:t>Android</a:t>
            </a:r>
          </a:p>
        </p:txBody>
      </p:sp>
      <p:sp>
        <p:nvSpPr>
          <p:cNvPr id="7" name="Content Placeholder 2"/>
          <p:cNvSpPr>
            <a:spLocks noGrp="1"/>
          </p:cNvSpPr>
          <p:nvPr>
            <p:ph idx="1"/>
          </p:nvPr>
        </p:nvSpPr>
        <p:spPr>
          <a:xfrm>
            <a:off x="379413" y="838201"/>
            <a:ext cx="12087251" cy="5781899"/>
          </a:xfrm>
        </p:spPr>
        <p:txBody>
          <a:bodyPr>
            <a:noAutofit/>
          </a:bodyPr>
          <a:lstStyle/>
          <a:p>
            <a:pPr marL="0" indent="0" algn="just">
              <a:buNone/>
            </a:pPr>
            <a:endParaRPr lang="en-US" sz="1500" dirty="0"/>
          </a:p>
          <a:p>
            <a:pPr algn="just"/>
            <a:r>
              <a:rPr lang="en-US" sz="1600" dirty="0"/>
              <a:t>Every day more than </a:t>
            </a:r>
            <a:r>
              <a:rPr lang="en-US" sz="1600" dirty="0">
                <a:solidFill>
                  <a:srgbClr val="FF0000"/>
                </a:solidFill>
              </a:rPr>
              <a:t>1 million </a:t>
            </a:r>
            <a:r>
              <a:rPr lang="en-US" sz="1600" dirty="0"/>
              <a:t>new Android devices are activated worldwide.</a:t>
            </a:r>
            <a:endParaRPr lang="en-US" sz="1600" i="1" dirty="0"/>
          </a:p>
          <a:p>
            <a:pPr algn="just"/>
            <a:r>
              <a:rPr lang="en-US" sz="1600" dirty="0"/>
              <a:t>Android powers hundreds of millions of mobile devices in more than </a:t>
            </a:r>
            <a:r>
              <a:rPr lang="en-US" sz="1600" dirty="0">
                <a:solidFill>
                  <a:srgbClr val="FF0000"/>
                </a:solidFill>
              </a:rPr>
              <a:t>190 countries around the world.</a:t>
            </a:r>
          </a:p>
          <a:p>
            <a:r>
              <a:rPr lang="en-US" sz="1600" dirty="0"/>
              <a:t>Android has a share of </a:t>
            </a:r>
            <a:r>
              <a:rPr lang="en-US" sz="1600" dirty="0">
                <a:solidFill>
                  <a:srgbClr val="FF0000"/>
                </a:solidFill>
              </a:rPr>
              <a:t>80%</a:t>
            </a:r>
            <a:r>
              <a:rPr lang="en-US" sz="1600" dirty="0"/>
              <a:t> in the global Smartphone market.</a:t>
            </a:r>
          </a:p>
          <a:p>
            <a:r>
              <a:rPr lang="en-US" sz="1600" dirty="0"/>
              <a:t>The share of Android in the global Smartphone market has been led by </a:t>
            </a:r>
            <a:r>
              <a:rPr lang="en-US" sz="1600" dirty="0">
                <a:solidFill>
                  <a:srgbClr val="FF0000"/>
                </a:solidFill>
              </a:rPr>
              <a:t>Samsung</a:t>
            </a:r>
            <a:r>
              <a:rPr lang="en-US" sz="1600" dirty="0"/>
              <a:t> products, which is around </a:t>
            </a:r>
            <a:r>
              <a:rPr lang="en-US" sz="1600" dirty="0">
                <a:solidFill>
                  <a:srgbClr val="FF0000"/>
                </a:solidFill>
              </a:rPr>
              <a:t>65%</a:t>
            </a:r>
            <a:r>
              <a:rPr lang="en-US" sz="1600" dirty="0"/>
              <a:t>.</a:t>
            </a:r>
          </a:p>
          <a:p>
            <a:r>
              <a:rPr lang="en-US" sz="1600" dirty="0"/>
              <a:t>Available in </a:t>
            </a:r>
            <a:r>
              <a:rPr lang="en-US" sz="1600" dirty="0">
                <a:solidFill>
                  <a:srgbClr val="FF0000"/>
                </a:solidFill>
              </a:rPr>
              <a:t>100+</a:t>
            </a:r>
            <a:r>
              <a:rPr lang="en-US" sz="1600" dirty="0"/>
              <a:t> different </a:t>
            </a:r>
            <a:r>
              <a:rPr lang="en-US" sz="1600" dirty="0">
                <a:solidFill>
                  <a:srgbClr val="FF0000"/>
                </a:solidFill>
              </a:rPr>
              <a:t>languages.</a:t>
            </a:r>
          </a:p>
          <a:p>
            <a:pPr algn="just"/>
            <a:r>
              <a:rPr lang="en-US" sz="1600" dirty="0"/>
              <a:t>Building on the contributions of the open-source Linux community.</a:t>
            </a:r>
          </a:p>
          <a:p>
            <a:pPr algn="just"/>
            <a:r>
              <a:rPr lang="en-US" sz="1600" dirty="0"/>
              <a:t>More than </a:t>
            </a:r>
            <a:r>
              <a:rPr lang="en-US" sz="1600" i="1" dirty="0">
                <a:solidFill>
                  <a:srgbClr val="FF0000"/>
                </a:solidFill>
              </a:rPr>
              <a:t>500 hardware</a:t>
            </a:r>
            <a:r>
              <a:rPr lang="en-US" sz="1600" dirty="0">
                <a:solidFill>
                  <a:srgbClr val="FF0000"/>
                </a:solidFill>
              </a:rPr>
              <a:t>, software and carrier partners.</a:t>
            </a:r>
            <a:endParaRPr lang="en-US" sz="1600" dirty="0"/>
          </a:p>
          <a:p>
            <a:pPr algn="just"/>
            <a:r>
              <a:rPr lang="en-US" sz="1600" dirty="0"/>
              <a:t> Android users download more than </a:t>
            </a:r>
            <a:r>
              <a:rPr lang="en-US" sz="1600" dirty="0">
                <a:solidFill>
                  <a:srgbClr val="FF0000"/>
                </a:solidFill>
              </a:rPr>
              <a:t>1.5 billion </a:t>
            </a:r>
            <a:r>
              <a:rPr lang="en-US" sz="1600" dirty="0"/>
              <a:t>apps and games from Google Play each month.</a:t>
            </a:r>
          </a:p>
          <a:p>
            <a:pPr algn="just"/>
            <a:r>
              <a:rPr lang="en-US" sz="1600" dirty="0"/>
              <a:t>Google announced that the Play Store now had </a:t>
            </a:r>
            <a:r>
              <a:rPr lang="en-US" sz="1600" dirty="0">
                <a:solidFill>
                  <a:srgbClr val="FF0000"/>
                </a:solidFill>
              </a:rPr>
              <a:t>one million</a:t>
            </a:r>
            <a:r>
              <a:rPr lang="en-US" sz="1600" dirty="0"/>
              <a:t> applications listed and it had over </a:t>
            </a:r>
            <a:r>
              <a:rPr lang="en-US" sz="1600" dirty="0">
                <a:solidFill>
                  <a:srgbClr val="FF0000"/>
                </a:solidFill>
              </a:rPr>
              <a:t>50 billion </a:t>
            </a:r>
            <a:r>
              <a:rPr lang="en-US" sz="1600" dirty="0"/>
              <a:t>downloads.</a:t>
            </a:r>
          </a:p>
          <a:p>
            <a:r>
              <a:rPr lang="en-US" sz="1600" dirty="0"/>
              <a:t>Official website: </a:t>
            </a:r>
            <a:r>
              <a:rPr lang="en-US" sz="1600" dirty="0">
                <a:hlinkClick r:id="rId2"/>
              </a:rPr>
              <a:t>http://www.android.com</a:t>
            </a:r>
            <a:endParaRPr lang="en-US" sz="1600" dirty="0"/>
          </a:p>
          <a:p>
            <a:pPr fontAlgn="base"/>
            <a:r>
              <a:rPr lang="en-US" sz="1600" dirty="0"/>
              <a:t>Android means </a:t>
            </a:r>
            <a:r>
              <a:rPr lang="en-US" sz="1600" dirty="0">
                <a:solidFill>
                  <a:srgbClr val="FF0000"/>
                </a:solidFill>
              </a:rPr>
              <a:t>“Humanoid Robot” </a:t>
            </a:r>
            <a:r>
              <a:rPr lang="en-US" sz="1600" dirty="0"/>
              <a:t>(a male robot).</a:t>
            </a:r>
          </a:p>
          <a:p>
            <a:pPr fontAlgn="base"/>
            <a:r>
              <a:rPr lang="en-US" sz="1600" dirty="0"/>
              <a:t>On the other hand, a female looking robot is called </a:t>
            </a:r>
            <a:r>
              <a:rPr lang="en-US" sz="1600" dirty="0">
                <a:solidFill>
                  <a:srgbClr val="FF0000"/>
                </a:solidFill>
              </a:rPr>
              <a:t>“</a:t>
            </a:r>
            <a:r>
              <a:rPr lang="en-US" sz="1600" dirty="0" err="1">
                <a:solidFill>
                  <a:srgbClr val="FF0000"/>
                </a:solidFill>
              </a:rPr>
              <a:t>Gynoid</a:t>
            </a:r>
            <a:r>
              <a:rPr lang="en-US" sz="1600" dirty="0">
                <a:solidFill>
                  <a:srgbClr val="FF0000"/>
                </a:solidFill>
              </a:rPr>
              <a:t>“.</a:t>
            </a:r>
            <a:endParaRPr lang="en-US" sz="1600" dirty="0"/>
          </a:p>
          <a:p>
            <a:pPr fontAlgn="base"/>
            <a:r>
              <a:rPr lang="en-US" sz="1600" dirty="0"/>
              <a:t>Android Logo is Called </a:t>
            </a:r>
            <a:r>
              <a:rPr lang="en-US" sz="1600" dirty="0">
                <a:solidFill>
                  <a:srgbClr val="FF0000"/>
                </a:solidFill>
              </a:rPr>
              <a:t>“</a:t>
            </a:r>
            <a:r>
              <a:rPr lang="en-US" sz="1600" dirty="0" err="1">
                <a:solidFill>
                  <a:srgbClr val="FF0000"/>
                </a:solidFill>
              </a:rPr>
              <a:t>BugDroid</a:t>
            </a:r>
            <a:r>
              <a:rPr lang="en-US" sz="1600" dirty="0">
                <a:solidFill>
                  <a:srgbClr val="FF0000"/>
                </a:solidFill>
              </a:rPr>
              <a:t>”</a:t>
            </a:r>
            <a:endParaRPr lang="en-US" sz="1600" dirty="0"/>
          </a:p>
          <a:p>
            <a:pPr fontAlgn="base"/>
            <a:r>
              <a:rPr lang="en-US" sz="1600" dirty="0"/>
              <a:t>It took </a:t>
            </a:r>
            <a:r>
              <a:rPr lang="en-US" sz="1600" dirty="0">
                <a:solidFill>
                  <a:srgbClr val="FF0000"/>
                </a:solidFill>
              </a:rPr>
              <a:t>4</a:t>
            </a:r>
            <a:r>
              <a:rPr lang="en-US" sz="1600" dirty="0"/>
              <a:t> Years for First Android Phone to be Released (2004-2007)</a:t>
            </a:r>
          </a:p>
          <a:p>
            <a:pPr lvl="1" fontAlgn="base"/>
            <a:r>
              <a:rPr lang="en-US" sz="1500" dirty="0"/>
              <a:t>Android Inc. was started in October 2003.</a:t>
            </a:r>
          </a:p>
          <a:p>
            <a:pPr lvl="1" fontAlgn="base"/>
            <a:r>
              <a:rPr lang="en-US" sz="1500" dirty="0"/>
              <a:t>First android mobile was HTC T1, was released in 2007.</a:t>
            </a:r>
          </a:p>
          <a:p>
            <a:pPr algn="just"/>
            <a:r>
              <a:rPr lang="en-US" sz="1600" dirty="0"/>
              <a:t>Single app binary that's optimized for both phone and tablet form factors. </a:t>
            </a:r>
          </a:p>
          <a:p>
            <a:pPr algn="just"/>
            <a:r>
              <a:rPr lang="en-US" sz="1600" dirty="0"/>
              <a:t>At runtime, Android applies the correct resource sets based on its screen size, density, locale, and so on.</a:t>
            </a:r>
          </a:p>
          <a:p>
            <a:pPr algn="just"/>
            <a:r>
              <a:rPr lang="en-US" sz="1600" dirty="0"/>
              <a:t>XML layouts for UI design.</a:t>
            </a:r>
          </a:p>
        </p:txBody>
      </p:sp>
    </p:spTree>
    <p:extLst>
      <p:ext uri="{BB962C8B-B14F-4D97-AF65-F5344CB8AC3E}">
        <p14:creationId xmlns:p14="http://schemas.microsoft.com/office/powerpoint/2010/main" val="21175193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28601"/>
            <a:ext cx="10299472" cy="810369"/>
          </a:xfrm>
        </p:spPr>
        <p:txBody>
          <a:bodyPr>
            <a:noAutofit/>
          </a:bodyPr>
          <a:lstStyle/>
          <a:p>
            <a:pPr algn="l"/>
            <a:r>
              <a:rPr lang="en-US" sz="4000" b="1" dirty="0"/>
              <a:t>Places for Distributing Application</a:t>
            </a:r>
          </a:p>
        </p:txBody>
      </p:sp>
      <p:pic>
        <p:nvPicPr>
          <p:cNvPr id="3074" name="Picture 2" descr="Ho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0891" y="2033943"/>
            <a:ext cx="1960638" cy="79841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76" name="Picture 4" descr="GetJar :: The Biggest Open App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435" y="1045161"/>
            <a:ext cx="2104131" cy="84985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3080" name="Picture 8" descr="http://blog.hostonnet.com/wp-content/uploads/2014/11/Opera-softwar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2970" y="2205614"/>
            <a:ext cx="1882178" cy="767214"/>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1" name="Picture 2" descr="https://cdn2.iconfinder.com/data/icons/metro-uinvert-dock/256/Amazon_alt.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599536" y="3237429"/>
            <a:ext cx="906758" cy="90699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www.codengo.com/images/platforms/Codengo/stores/appslib.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2612" y="3382423"/>
            <a:ext cx="2190180"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ileDir.com - All apps in one plac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98558" y="2084801"/>
            <a:ext cx="2024180" cy="5606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amangimarket.com/images/CMarket-logo.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87149" y="2084801"/>
            <a:ext cx="3809008" cy="61912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https://upload.wikimedia.org/wikipedia/en/9/92/InsydeSoftware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87150" y="1228747"/>
            <a:ext cx="2044372" cy="538134"/>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http://www.codengo.com/images/platforms/codengo/stores/androidpit-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304212" y="926314"/>
            <a:ext cx="3570945" cy="1143001"/>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descr="https://upload.wikimedia.org/wikipedia/commons/c/c9/SamsungApps.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86375" y="4750815"/>
            <a:ext cx="1356249" cy="2043949"/>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18" descr="https://s3.amazonaws.com/toolatlas/logos/android.d.cn.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46120" y="4479294"/>
            <a:ext cx="2190180" cy="666751"/>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20" descr="https://upload.wikimedia.org/wikipedia/commons/thumb/9/91/Yandex_logo_en.svg/2000px-Yandex_logo_en.svg.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471092" y="3275989"/>
            <a:ext cx="1821568" cy="715152"/>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22" descr="http://i2.wp.com/stuffled.com/wp-content/uploads/2014/06/Tencent-Logo-EPS-vector-image.png?resize=1020%2C680"/>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861698" y="2972829"/>
            <a:ext cx="2259109" cy="150646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http://openattitude.com/wp-content/uploads/2010/11/appbrain-logo.pn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060892" y="1228747"/>
            <a:ext cx="2010651" cy="482682"/>
          </a:xfrm>
          <a:prstGeom prst="rect">
            <a:avLst/>
          </a:prstGeom>
          <a:noFill/>
          <a:extLst>
            <a:ext uri="{909E8E84-426E-40DD-AFC4-6F175D3DCCD1}">
              <a14:hiddenFill xmlns:a14="http://schemas.microsoft.com/office/drawing/2010/main">
                <a:solidFill>
                  <a:srgbClr val="FFFFFF"/>
                </a:solidFill>
              </a14:hiddenFill>
            </a:ext>
          </a:extLst>
        </p:spPr>
      </p:pic>
      <p:pic>
        <p:nvPicPr>
          <p:cNvPr id="2074" name="Picture 26" descr="http://pandapp.pablosproject.com/img/pandaLogo.png"/>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89996" y="3380163"/>
            <a:ext cx="1528123" cy="1528520"/>
          </a:xfrm>
          <a:prstGeom prst="rect">
            <a:avLst/>
          </a:prstGeom>
          <a:noFill/>
          <a:extLst>
            <a:ext uri="{909E8E84-426E-40DD-AFC4-6F175D3DCCD1}">
              <a14:hiddenFill xmlns:a14="http://schemas.microsoft.com/office/drawing/2010/main">
                <a:solidFill>
                  <a:srgbClr val="FFFFFF"/>
                </a:solidFill>
              </a14:hiddenFill>
            </a:ext>
          </a:extLst>
        </p:spPr>
      </p:pic>
      <p:pic>
        <p:nvPicPr>
          <p:cNvPr id="2076" name="Picture 28" descr="http://www.codengo.com/images/platforms/Codengo/stores/1MobileMarket.pn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960952" y="5672198"/>
            <a:ext cx="2210530" cy="564773"/>
          </a:xfrm>
          <a:prstGeom prst="rect">
            <a:avLst/>
          </a:prstGeom>
          <a:noFill/>
          <a:extLst>
            <a:ext uri="{909E8E84-426E-40DD-AFC4-6F175D3DCCD1}">
              <a14:hiddenFill xmlns:a14="http://schemas.microsoft.com/office/drawing/2010/main">
                <a:solidFill>
                  <a:srgbClr val="FFFFFF"/>
                </a:solidFill>
              </a14:hiddenFill>
            </a:ext>
          </a:extLst>
        </p:spPr>
      </p:pic>
      <p:pic>
        <p:nvPicPr>
          <p:cNvPr id="2078" name="Picture 30" descr="http://codengo.tk/asset/img/stores/mobango_w269N.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861699" y="4584792"/>
            <a:ext cx="2847402" cy="561252"/>
          </a:xfrm>
          <a:prstGeom prst="rect">
            <a:avLst/>
          </a:prstGeom>
          <a:noFill/>
          <a:extLst>
            <a:ext uri="{909E8E84-426E-40DD-AFC4-6F175D3DCCD1}">
              <a14:hiddenFill xmlns:a14="http://schemas.microsoft.com/office/drawing/2010/main">
                <a:solidFill>
                  <a:srgbClr val="FFFFFF"/>
                </a:solidFill>
              </a14:hiddenFill>
            </a:ext>
          </a:extLst>
        </p:spPr>
      </p:pic>
      <p:pic>
        <p:nvPicPr>
          <p:cNvPr id="2080" name="Picture 32" descr="https://lh5.googleusercontent.com/-bXSVcOz1TF0/VFXHj_KguzI/AAAAAAAABis/bp-prRX4DfA/s1600/Aptoide%252520v5.4.1%252520Ad-Free%252520APK.png"/>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596156" y="5428430"/>
            <a:ext cx="1229010" cy="1052306"/>
          </a:xfrm>
          <a:prstGeom prst="rect">
            <a:avLst/>
          </a:prstGeom>
          <a:noFill/>
          <a:extLst>
            <a:ext uri="{909E8E84-426E-40DD-AFC4-6F175D3DCCD1}">
              <a14:hiddenFill xmlns:a14="http://schemas.microsoft.com/office/drawing/2010/main">
                <a:solidFill>
                  <a:srgbClr val="FFFFFF"/>
                </a:solidFill>
              </a14:hiddenFill>
            </a:ext>
          </a:extLst>
        </p:spPr>
      </p:pic>
      <p:pic>
        <p:nvPicPr>
          <p:cNvPr id="2082" name="Picture 34" descr="https://s3.amazonaws.com/toolatlas/logos/sk-t-store.png"/>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5787150" y="5573583"/>
            <a:ext cx="2161611" cy="762000"/>
          </a:xfrm>
          <a:prstGeom prst="rect">
            <a:avLst/>
          </a:prstGeom>
          <a:noFill/>
          <a:extLst>
            <a:ext uri="{909E8E84-426E-40DD-AFC4-6F175D3DCCD1}">
              <a14:hiddenFill xmlns:a14="http://schemas.microsoft.com/office/drawing/2010/main">
                <a:solidFill>
                  <a:srgbClr val="FFFFFF"/>
                </a:solidFill>
              </a14:hiddenFill>
            </a:ext>
          </a:extLst>
        </p:spPr>
      </p:pic>
      <p:pic>
        <p:nvPicPr>
          <p:cNvPr id="2084" name="Picture 36" descr="http://static1.squarespace.com/static/51dd3c3fe4b0d1ffe699e212/t/52d36855e4b06f22d605ce37/1389586518894/Wandoujia_logo.png"/>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8966272" y="3727121"/>
            <a:ext cx="2390483" cy="239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034631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developer.android.com/images/gp-start-button.png"/>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2817813" y="304800"/>
            <a:ext cx="6248401" cy="625003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674812" y="2789371"/>
            <a:ext cx="9393663" cy="1280890"/>
          </a:xfrm>
        </p:spPr>
        <p:txBody>
          <a:bodyPr>
            <a:normAutofit fontScale="90000"/>
          </a:bodyPr>
          <a:lstStyle/>
          <a:p>
            <a:pPr algn="ctr"/>
            <a:r>
              <a:rPr lang="en-US" sz="4400" b="1" dirty="0"/>
              <a:t>Get Started with Publishing your Android Application on Google Play </a:t>
            </a:r>
            <a:endParaRPr lang="en-US" b="1" dirty="0"/>
          </a:p>
        </p:txBody>
      </p:sp>
    </p:spTree>
    <p:extLst>
      <p:ext uri="{BB962C8B-B14F-4D97-AF65-F5344CB8AC3E}">
        <p14:creationId xmlns:p14="http://schemas.microsoft.com/office/powerpoint/2010/main" val="2445121561"/>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613352"/>
            <a:ext cx="11353800" cy="682048"/>
          </a:xfrm>
        </p:spPr>
        <p:txBody>
          <a:bodyPr>
            <a:noAutofit/>
          </a:bodyPr>
          <a:lstStyle/>
          <a:p>
            <a:pPr algn="l"/>
            <a:r>
              <a:rPr lang="en-US" sz="3600" b="1" dirty="0">
                <a:solidFill>
                  <a:srgbClr val="FF0000"/>
                </a:solidFill>
              </a:rPr>
              <a:t>Step 1: </a:t>
            </a:r>
            <a:r>
              <a:rPr lang="en-US" sz="3600" b="1" dirty="0"/>
              <a:t>Register for a Publisher Account</a:t>
            </a:r>
          </a:p>
        </p:txBody>
      </p:sp>
      <p:sp>
        <p:nvSpPr>
          <p:cNvPr id="3" name="Content Placeholder 2"/>
          <p:cNvSpPr>
            <a:spLocks noGrp="1"/>
          </p:cNvSpPr>
          <p:nvPr>
            <p:ph idx="1"/>
          </p:nvPr>
        </p:nvSpPr>
        <p:spPr>
          <a:xfrm>
            <a:off x="760413" y="1447800"/>
            <a:ext cx="10744200" cy="4568414"/>
          </a:xfrm>
        </p:spPr>
        <p:txBody>
          <a:bodyPr>
            <a:noAutofit/>
          </a:bodyPr>
          <a:lstStyle/>
          <a:p>
            <a:r>
              <a:rPr lang="en-US" sz="2400" dirty="0"/>
              <a:t>Visit the </a:t>
            </a:r>
            <a:r>
              <a:rPr lang="en-US" sz="2400" dirty="0">
                <a:hlinkClick r:id="rId2"/>
              </a:rPr>
              <a:t>Google Play Developer Console</a:t>
            </a:r>
            <a:r>
              <a:rPr lang="en-US" sz="2400" dirty="0"/>
              <a:t>.</a:t>
            </a:r>
          </a:p>
          <a:p>
            <a:endParaRPr lang="en-US" sz="2400" dirty="0"/>
          </a:p>
          <a:p>
            <a:r>
              <a:rPr lang="en-US" sz="2400" dirty="0"/>
              <a:t>Enter basic information about your </a:t>
            </a:r>
            <a:r>
              <a:rPr lang="en-US" sz="2400" b="1" dirty="0">
                <a:solidFill>
                  <a:srgbClr val="FF0000"/>
                </a:solidFill>
              </a:rPr>
              <a:t>developer identity</a:t>
            </a:r>
            <a:r>
              <a:rPr lang="en-US" sz="2400" dirty="0"/>
              <a:t> — name, email address, and so on. You can modify this information later.</a:t>
            </a:r>
          </a:p>
          <a:p>
            <a:endParaRPr lang="en-US" sz="2400" dirty="0"/>
          </a:p>
          <a:p>
            <a:r>
              <a:rPr lang="en-US" sz="2400" dirty="0"/>
              <a:t>Read and accept the </a:t>
            </a:r>
            <a:r>
              <a:rPr lang="en-US" sz="2400" b="1" dirty="0">
                <a:solidFill>
                  <a:srgbClr val="FF0000"/>
                </a:solidFill>
              </a:rPr>
              <a:t>Developer Distribution Agreement</a:t>
            </a:r>
            <a:r>
              <a:rPr lang="en-US" sz="2400" dirty="0"/>
              <a:t> for your country or region.</a:t>
            </a:r>
          </a:p>
          <a:p>
            <a:endParaRPr lang="en-US" sz="2400" dirty="0"/>
          </a:p>
          <a:p>
            <a:r>
              <a:rPr lang="en-US" sz="2400" dirty="0"/>
              <a:t>Pay a </a:t>
            </a:r>
            <a:r>
              <a:rPr lang="en-US" sz="2400" b="1" dirty="0">
                <a:solidFill>
                  <a:srgbClr val="FF0000"/>
                </a:solidFill>
              </a:rPr>
              <a:t>$25 USD registration fee</a:t>
            </a:r>
            <a:r>
              <a:rPr lang="en-US" sz="2400" dirty="0"/>
              <a:t> using Google payments.</a:t>
            </a:r>
          </a:p>
          <a:p>
            <a:endParaRPr lang="en-US" sz="2400" dirty="0"/>
          </a:p>
          <a:p>
            <a:r>
              <a:rPr lang="en-US" sz="2400" dirty="0"/>
              <a:t>When your registration is verified, you’ll be notified.</a:t>
            </a:r>
          </a:p>
        </p:txBody>
      </p:sp>
    </p:spTree>
    <p:extLst>
      <p:ext uri="{BB962C8B-B14F-4D97-AF65-F5344CB8AC3E}">
        <p14:creationId xmlns:p14="http://schemas.microsoft.com/office/powerpoint/2010/main" val="363279942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b="1" dirty="0">
                <a:solidFill>
                  <a:srgbClr val="FF0000"/>
                </a:solidFill>
              </a:rPr>
              <a:t>Step 2: </a:t>
            </a:r>
            <a:r>
              <a:rPr lang="en-US" sz="4000" b="1" dirty="0"/>
              <a:t>Set Up a Google Payments Merchant Account</a:t>
            </a:r>
            <a:endParaRPr lang="en-US" dirty="0"/>
          </a:p>
        </p:txBody>
      </p:sp>
      <p:sp>
        <p:nvSpPr>
          <p:cNvPr id="3" name="Content Placeholder 2"/>
          <p:cNvSpPr>
            <a:spLocks noGrp="1"/>
          </p:cNvSpPr>
          <p:nvPr>
            <p:ph idx="1"/>
          </p:nvPr>
        </p:nvSpPr>
        <p:spPr>
          <a:xfrm>
            <a:off x="609441" y="1600202"/>
            <a:ext cx="10969943" cy="3047999"/>
          </a:xfrm>
        </p:spPr>
        <p:txBody>
          <a:bodyPr>
            <a:normAutofit lnSpcReduction="10000"/>
          </a:bodyPr>
          <a:lstStyle/>
          <a:p>
            <a:r>
              <a:rPr lang="en-US" sz="2400" dirty="0"/>
              <a:t>If you want to sell priced apps, in-app products, or subscriptions, you’ll need a Google payments merchant account.</a:t>
            </a:r>
          </a:p>
          <a:p>
            <a:endParaRPr lang="en-US" dirty="0"/>
          </a:p>
          <a:p>
            <a:r>
              <a:rPr lang="en-US" sz="2400" dirty="0"/>
              <a:t>Google Payments Merchant Account can be set one up at any time, after reviewing the list of </a:t>
            </a:r>
            <a:r>
              <a:rPr lang="en-US" sz="2400" dirty="0">
                <a:hlinkClick r:id="rId2"/>
              </a:rPr>
              <a:t>merchant countries</a:t>
            </a:r>
            <a:r>
              <a:rPr lang="en-US" sz="2400" dirty="0"/>
              <a:t>.</a:t>
            </a:r>
            <a:br>
              <a:rPr lang="en-US" dirty="0"/>
            </a:br>
            <a:endParaRPr lang="en-US" dirty="0"/>
          </a:p>
        </p:txBody>
      </p:sp>
      <p:sp>
        <p:nvSpPr>
          <p:cNvPr id="4" name="Date Placeholder 3"/>
          <p:cNvSpPr>
            <a:spLocks noGrp="1"/>
          </p:cNvSpPr>
          <p:nvPr>
            <p:ph type="dt" sz="half" idx="10"/>
          </p:nvPr>
        </p:nvSpPr>
        <p:spPr/>
        <p:txBody>
          <a:bodyPr/>
          <a:lstStyle/>
          <a:p>
            <a:fld id="{C1794CDB-79E5-4226-8B48-250142DAE706}"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sp>
        <p:nvSpPr>
          <p:cNvPr id="6" name="Slide Number Placeholder 5"/>
          <p:cNvSpPr>
            <a:spLocks noGrp="1"/>
          </p:cNvSpPr>
          <p:nvPr>
            <p:ph type="sldNum" sz="quarter" idx="12"/>
          </p:nvPr>
        </p:nvSpPr>
        <p:spPr/>
        <p:txBody>
          <a:bodyPr/>
          <a:lstStyle/>
          <a:p>
            <a:fld id="{77B036E7-7A1B-4FAB-BF1D-D9CB7B18F1B6}" type="slidenum">
              <a:rPr lang="en-US" smtClean="0"/>
              <a:t>186</a:t>
            </a:fld>
            <a:endParaRPr lang="en-US"/>
          </a:p>
        </p:txBody>
      </p:sp>
    </p:spTree>
    <p:extLst>
      <p:ext uri="{BB962C8B-B14F-4D97-AF65-F5344CB8AC3E}">
        <p14:creationId xmlns:p14="http://schemas.microsoft.com/office/powerpoint/2010/main" val="3967661399"/>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3" y="228600"/>
            <a:ext cx="9932758" cy="1280890"/>
          </a:xfrm>
        </p:spPr>
        <p:txBody>
          <a:bodyPr>
            <a:normAutofit/>
          </a:bodyPr>
          <a:lstStyle/>
          <a:p>
            <a:pPr algn="l"/>
            <a:r>
              <a:rPr lang="en-US" sz="3200" b="1" dirty="0">
                <a:solidFill>
                  <a:srgbClr val="FF0000"/>
                </a:solidFill>
              </a:rPr>
              <a:t>Step 3: </a:t>
            </a:r>
            <a:r>
              <a:rPr lang="en-US" sz="3200" b="1" dirty="0"/>
              <a:t>Explore the Developer Console</a:t>
            </a:r>
            <a:endParaRPr lang="en-US" sz="4800" dirty="0"/>
          </a:p>
        </p:txBody>
      </p:sp>
      <p:sp>
        <p:nvSpPr>
          <p:cNvPr id="3" name="Content Placeholder 2"/>
          <p:cNvSpPr>
            <a:spLocks noGrp="1"/>
          </p:cNvSpPr>
          <p:nvPr>
            <p:ph idx="1"/>
          </p:nvPr>
        </p:nvSpPr>
        <p:spPr>
          <a:xfrm>
            <a:off x="1293812" y="1676400"/>
            <a:ext cx="9455763" cy="3777622"/>
          </a:xfrm>
        </p:spPr>
        <p:txBody>
          <a:bodyPr>
            <a:normAutofit/>
          </a:bodyPr>
          <a:lstStyle/>
          <a:p>
            <a:r>
              <a:rPr lang="en-US" sz="2000" dirty="0"/>
              <a:t>When your registration is verified, you can sign in to your Developer Console, which is the home for your app publishing operations and tools on Google Play.</a:t>
            </a:r>
          </a:p>
        </p:txBody>
      </p:sp>
      <p:pic>
        <p:nvPicPr>
          <p:cNvPr id="6146" name="Picture 2" descr="http://developer.android.com/images/gp-dc-hom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3812" y="2667000"/>
            <a:ext cx="9836762" cy="33242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6965385"/>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Date Placeholder 3"/>
          <p:cNvSpPr>
            <a:spLocks noGrp="1"/>
          </p:cNvSpPr>
          <p:nvPr>
            <p:ph type="dt" sz="half" idx="10"/>
          </p:nvPr>
        </p:nvSpPr>
        <p:spPr/>
        <p:txBody>
          <a:bodyPr/>
          <a:lstStyle/>
          <a:p>
            <a:fld id="{0E965B19-A2A2-40C2-BC8E-2A76C0B0A200}"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sp>
        <p:nvSpPr>
          <p:cNvPr id="6" name="Slide Number Placeholder 5"/>
          <p:cNvSpPr>
            <a:spLocks noGrp="1"/>
          </p:cNvSpPr>
          <p:nvPr>
            <p:ph type="sldNum" sz="quarter" idx="12"/>
          </p:nvPr>
        </p:nvSpPr>
        <p:spPr/>
        <p:txBody>
          <a:bodyPr/>
          <a:lstStyle/>
          <a:p>
            <a:fld id="{77B036E7-7A1B-4FAB-BF1D-D9CB7B18F1B6}" type="slidenum">
              <a:rPr lang="en-US" smtClean="0"/>
              <a:t>188</a:t>
            </a:fld>
            <a:endParaRPr lang="en-US" dirty="0"/>
          </a:p>
        </p:txBody>
      </p:sp>
      <p:pic>
        <p:nvPicPr>
          <p:cNvPr id="1028" name="Picture 4" descr="https://www.creditwritedowns.com/wp-content/uploads/2012/03/world-currenci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527"/>
            <a:ext cx="12188825" cy="684210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05193" y="2244143"/>
            <a:ext cx="7496422" cy="2800767"/>
          </a:xfrm>
          <a:prstGeom prst="rect">
            <a:avLst/>
          </a:prstGeom>
          <a:solidFill>
            <a:schemeClr val="bg1">
              <a:alpha val="66000"/>
            </a:schemeClr>
          </a:solidFill>
        </p:spPr>
        <p:txBody>
          <a:bodyPr wrap="square">
            <a:spAutoFit/>
          </a:bodyPr>
          <a:lstStyle/>
          <a:p>
            <a:r>
              <a:rPr lang="en-US" sz="8800" b="1" dirty="0">
                <a:solidFill>
                  <a:srgbClr val="FF0000"/>
                </a:solidFill>
              </a:rPr>
              <a:t>App </a:t>
            </a:r>
          </a:p>
          <a:p>
            <a:r>
              <a:rPr lang="en-US" sz="8800" b="1" dirty="0">
                <a:solidFill>
                  <a:srgbClr val="FF0000"/>
                </a:solidFill>
              </a:rPr>
              <a:t>Monetization</a:t>
            </a:r>
          </a:p>
        </p:txBody>
      </p:sp>
      <p:pic>
        <p:nvPicPr>
          <p:cNvPr id="1030" name="Picture 6" descr="http://developer.android.com/images/gp-premium-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926" y="1106113"/>
            <a:ext cx="2856756" cy="507682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hyam.nitk.ac.in/images/NITK-Emblem.gif"/>
          <p:cNvPicPr>
            <a:picLocks noChangeAspect="1" noChangeArrowheads="1"/>
          </p:cNvPicPr>
          <p:nvPr/>
        </p:nvPicPr>
        <p:blipFill>
          <a:blip r:embed="rId4" cstate="print">
            <a:extLst>
              <a:ext uri="{BEBA8EAE-BF5A-486C-A8C5-ECC9F3942E4B}">
                <a14:imgProps xmlns:a14="http://schemas.microsoft.com/office/drawing/2010/main">
                  <a14:imgLayer r:embed="rId5">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10339293" y="589776"/>
            <a:ext cx="847170" cy="847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4309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561884"/>
            <a:ext cx="10896600" cy="1280890"/>
          </a:xfrm>
        </p:spPr>
        <p:txBody>
          <a:bodyPr>
            <a:normAutofit/>
          </a:bodyPr>
          <a:lstStyle/>
          <a:p>
            <a:pPr algn="l"/>
            <a:r>
              <a:rPr lang="en-US" sz="4000" b="1" dirty="0"/>
              <a:t>Ways to earn money from an android app:</a:t>
            </a:r>
          </a:p>
        </p:txBody>
      </p:sp>
      <p:sp>
        <p:nvSpPr>
          <p:cNvPr id="3" name="Content Placeholder 2"/>
          <p:cNvSpPr>
            <a:spLocks noGrp="1"/>
          </p:cNvSpPr>
          <p:nvPr>
            <p:ph idx="1"/>
          </p:nvPr>
        </p:nvSpPr>
        <p:spPr>
          <a:xfrm>
            <a:off x="912812" y="1988720"/>
            <a:ext cx="10703020" cy="3802481"/>
          </a:xfrm>
        </p:spPr>
        <p:txBody>
          <a:bodyPr>
            <a:normAutofit/>
          </a:bodyPr>
          <a:lstStyle/>
          <a:p>
            <a:pPr>
              <a:buFont typeface="+mj-lt"/>
              <a:buAutoNum type="arabicPeriod"/>
            </a:pPr>
            <a:r>
              <a:rPr lang="en-US" sz="2800" b="1" dirty="0">
                <a:solidFill>
                  <a:srgbClr val="FF0000"/>
                </a:solidFill>
              </a:rPr>
              <a:t>Paid App -- </a:t>
            </a:r>
            <a:r>
              <a:rPr lang="en-US" sz="2800" dirty="0"/>
              <a:t>user has to pay a one time pre-defined cost set by the developer to download the app from play store.</a:t>
            </a:r>
          </a:p>
          <a:p>
            <a:pPr>
              <a:buFont typeface="+mj-lt"/>
              <a:buAutoNum type="arabicPeriod"/>
            </a:pPr>
            <a:endParaRPr lang="en-US" sz="2800" b="1" dirty="0">
              <a:solidFill>
                <a:srgbClr val="FF0000"/>
              </a:solidFill>
            </a:endParaRPr>
          </a:p>
          <a:p>
            <a:pPr>
              <a:buFont typeface="+mj-lt"/>
              <a:buAutoNum type="arabicPeriod"/>
            </a:pPr>
            <a:r>
              <a:rPr lang="en-US" sz="2800" b="1" dirty="0">
                <a:solidFill>
                  <a:srgbClr val="FF0000"/>
                </a:solidFill>
              </a:rPr>
              <a:t>In-App-Purchase -- </a:t>
            </a:r>
            <a:r>
              <a:rPr lang="en-US" sz="2800" dirty="0"/>
              <a:t>The app can be both paid or free but you can add special features in the app for which you can charge user. </a:t>
            </a:r>
          </a:p>
          <a:p>
            <a:pPr lvl="1"/>
            <a:r>
              <a:rPr lang="en-US" sz="2400" dirty="0"/>
              <a:t>For example: additional lives in a game or virtual money to buy goods in a game</a:t>
            </a:r>
          </a:p>
          <a:p>
            <a:pPr marL="457200" lvl="1" indent="0">
              <a:buNone/>
            </a:pPr>
            <a:endParaRPr lang="en-US" sz="2000" dirty="0"/>
          </a:p>
          <a:p>
            <a:endParaRPr lang="en-US" dirty="0"/>
          </a:p>
        </p:txBody>
      </p:sp>
    </p:spTree>
    <p:extLst>
      <p:ext uri="{BB962C8B-B14F-4D97-AF65-F5344CB8AC3E}">
        <p14:creationId xmlns:p14="http://schemas.microsoft.com/office/powerpoint/2010/main" val="2371132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Image result for alternat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135702" y="3448050"/>
            <a:ext cx="9917422" cy="914400"/>
          </a:xfrm>
        </p:spPr>
        <p:txBody>
          <a:bodyPr>
            <a:noAutofit/>
          </a:bodyPr>
          <a:lstStyle/>
          <a:p>
            <a:pPr algn="ctr"/>
            <a:r>
              <a:rPr lang="en-US" sz="3600" b="1" dirty="0">
                <a:solidFill>
                  <a:schemeClr val="bg1"/>
                </a:solidFill>
              </a:rPr>
              <a:t>Alternative platforms </a:t>
            </a:r>
          </a:p>
        </p:txBody>
      </p:sp>
    </p:spTree>
    <p:extLst>
      <p:ext uri="{BB962C8B-B14F-4D97-AF65-F5344CB8AC3E}">
        <p14:creationId xmlns:p14="http://schemas.microsoft.com/office/powerpoint/2010/main" val="407185764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5" y="152400"/>
            <a:ext cx="9846720" cy="1280890"/>
          </a:xfrm>
        </p:spPr>
        <p:txBody>
          <a:bodyPr>
            <a:noAutofit/>
          </a:bodyPr>
          <a:lstStyle/>
          <a:p>
            <a:pPr algn="l"/>
            <a:r>
              <a:rPr lang="en-US" sz="4000" b="1" dirty="0"/>
              <a:t>Ways to earn money from an android app:</a:t>
            </a:r>
          </a:p>
        </p:txBody>
      </p:sp>
      <p:sp>
        <p:nvSpPr>
          <p:cNvPr id="3" name="Content Placeholder 2"/>
          <p:cNvSpPr>
            <a:spLocks noGrp="1"/>
          </p:cNvSpPr>
          <p:nvPr>
            <p:ph idx="1"/>
          </p:nvPr>
        </p:nvSpPr>
        <p:spPr>
          <a:xfrm>
            <a:off x="912813" y="1371601"/>
            <a:ext cx="10363199" cy="4375419"/>
          </a:xfrm>
        </p:spPr>
        <p:txBody>
          <a:bodyPr>
            <a:normAutofit/>
          </a:bodyPr>
          <a:lstStyle/>
          <a:p>
            <a:pPr marL="514350" indent="-514350">
              <a:lnSpc>
                <a:spcPct val="150000"/>
              </a:lnSpc>
              <a:buFont typeface="+mj-lt"/>
              <a:buAutoNum type="arabicPeriod" startAt="3"/>
            </a:pPr>
            <a:r>
              <a:rPr lang="en-US" sz="2400" b="1" dirty="0">
                <a:solidFill>
                  <a:srgbClr val="FF0000"/>
                </a:solidFill>
              </a:rPr>
              <a:t>Showing Ads in the app -- </a:t>
            </a:r>
            <a:r>
              <a:rPr lang="en-US" sz="2400" dirty="0"/>
              <a:t>Again your app can be both free/paid and you can show ads in the app via using any ad provider like </a:t>
            </a:r>
            <a:r>
              <a:rPr lang="en-US" sz="2400" dirty="0" err="1"/>
              <a:t>admob</a:t>
            </a:r>
            <a:r>
              <a:rPr lang="en-US" sz="2400" dirty="0"/>
              <a:t> or </a:t>
            </a:r>
            <a:r>
              <a:rPr lang="en-US" sz="2400" dirty="0" err="1"/>
              <a:t>inmobi</a:t>
            </a:r>
            <a:r>
              <a:rPr lang="en-US" sz="2400" dirty="0"/>
              <a:t> etc.</a:t>
            </a:r>
          </a:p>
          <a:p>
            <a:pPr marL="0" indent="0">
              <a:lnSpc>
                <a:spcPct val="150000"/>
              </a:lnSpc>
              <a:buNone/>
            </a:pPr>
            <a:endParaRPr lang="en-US" sz="2400" b="1" dirty="0">
              <a:solidFill>
                <a:srgbClr val="FF0000"/>
              </a:solidFill>
            </a:endParaRPr>
          </a:p>
          <a:p>
            <a:pPr marL="514350" indent="-514350">
              <a:lnSpc>
                <a:spcPct val="150000"/>
              </a:lnSpc>
              <a:buFont typeface="+mj-lt"/>
              <a:buAutoNum type="arabicPeriod" startAt="3"/>
            </a:pPr>
            <a:r>
              <a:rPr lang="en-US" sz="2400" b="1" dirty="0">
                <a:solidFill>
                  <a:srgbClr val="FF0000"/>
                </a:solidFill>
              </a:rPr>
              <a:t>Multiple markets -- </a:t>
            </a:r>
            <a:r>
              <a:rPr lang="en-US" sz="2400" dirty="0"/>
              <a:t>There is a lot to be gained from pursuing multiple app stores, but one thing in common amongst all of the app stores is that every market takes a cut of your sales</a:t>
            </a:r>
            <a:endParaRPr lang="en-US" sz="2400" b="1" dirty="0"/>
          </a:p>
          <a:p>
            <a:endParaRPr lang="en-US" dirty="0"/>
          </a:p>
        </p:txBody>
      </p:sp>
    </p:spTree>
    <p:extLst>
      <p:ext uri="{BB962C8B-B14F-4D97-AF65-F5344CB8AC3E}">
        <p14:creationId xmlns:p14="http://schemas.microsoft.com/office/powerpoint/2010/main" val="115852215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AC72E2BE-B3D2-4CA0-A4C3-BE051E63A268}"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pic>
        <p:nvPicPr>
          <p:cNvPr id="1026" name="Picture 2" descr="CryTranslat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88827"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p:cNvSpPr>
            <a:spLocks noGrp="1"/>
          </p:cNvSpPr>
          <p:nvPr>
            <p:ph type="sldNum" sz="quarter" idx="12"/>
          </p:nvPr>
        </p:nvSpPr>
        <p:spPr/>
        <p:txBody>
          <a:bodyPr/>
          <a:lstStyle/>
          <a:p>
            <a:fld id="{77B036E7-7A1B-4FAB-BF1D-D9CB7B18F1B6}" type="slidenum">
              <a:rPr lang="en-US" smtClean="0"/>
              <a:t>191</a:t>
            </a:fld>
            <a:endParaRPr lang="en-US"/>
          </a:p>
        </p:txBody>
      </p:sp>
    </p:spTree>
    <p:extLst>
      <p:ext uri="{BB962C8B-B14F-4D97-AF65-F5344CB8AC3E}">
        <p14:creationId xmlns:p14="http://schemas.microsoft.com/office/powerpoint/2010/main" val="21670784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4412" y="666582"/>
            <a:ext cx="6665514" cy="727763"/>
          </a:xfrm>
        </p:spPr>
        <p:txBody>
          <a:bodyPr>
            <a:noAutofit/>
          </a:bodyPr>
          <a:lstStyle/>
          <a:p>
            <a:pPr algn="l"/>
            <a:r>
              <a:rPr lang="en-US" sz="4400" b="1" dirty="0"/>
              <a:t>Required Software</a:t>
            </a:r>
          </a:p>
        </p:txBody>
      </p:sp>
      <p:sp>
        <p:nvSpPr>
          <p:cNvPr id="3" name="Content Placeholder 2"/>
          <p:cNvSpPr>
            <a:spLocks noGrp="1"/>
          </p:cNvSpPr>
          <p:nvPr>
            <p:ph idx="1"/>
          </p:nvPr>
        </p:nvSpPr>
        <p:spPr>
          <a:xfrm>
            <a:off x="2197180" y="1700730"/>
            <a:ext cx="8913078" cy="3777622"/>
          </a:xfrm>
        </p:spPr>
        <p:txBody>
          <a:bodyPr>
            <a:noAutofit/>
          </a:bodyPr>
          <a:lstStyle/>
          <a:p>
            <a:r>
              <a:rPr lang="en-US" sz="2800" dirty="0">
                <a:solidFill>
                  <a:srgbClr val="FF0000"/>
                </a:solidFill>
              </a:rPr>
              <a:t>Option 1: </a:t>
            </a:r>
          </a:p>
          <a:p>
            <a:pPr lvl="1"/>
            <a:r>
              <a:rPr lang="en-US" sz="1800" dirty="0"/>
              <a:t>Eclipse </a:t>
            </a:r>
          </a:p>
          <a:p>
            <a:pPr lvl="1"/>
            <a:r>
              <a:rPr lang="en-US" sz="1800" dirty="0"/>
              <a:t>Android Developer Tools</a:t>
            </a:r>
          </a:p>
          <a:p>
            <a:pPr lvl="1"/>
            <a:r>
              <a:rPr lang="en-US" sz="1800" dirty="0"/>
              <a:t>SDK</a:t>
            </a:r>
          </a:p>
          <a:p>
            <a:pPr lvl="1"/>
            <a:r>
              <a:rPr lang="en-US" sz="1800" dirty="0"/>
              <a:t>JDK</a:t>
            </a:r>
          </a:p>
          <a:p>
            <a:r>
              <a:rPr lang="en-US" sz="2800" dirty="0">
                <a:solidFill>
                  <a:srgbClr val="FF0000"/>
                </a:solidFill>
              </a:rPr>
              <a:t>Option 2:</a:t>
            </a:r>
          </a:p>
          <a:p>
            <a:pPr lvl="1"/>
            <a:r>
              <a:rPr lang="en-US" sz="1800" dirty="0"/>
              <a:t>Android Studio</a:t>
            </a:r>
          </a:p>
          <a:p>
            <a:pPr lvl="1"/>
            <a:r>
              <a:rPr lang="en-US" sz="1800" dirty="0"/>
              <a:t>SDK</a:t>
            </a:r>
          </a:p>
          <a:p>
            <a:pPr lvl="1"/>
            <a:r>
              <a:rPr lang="en-US" sz="1800" dirty="0"/>
              <a:t>JDK</a:t>
            </a:r>
          </a:p>
        </p:txBody>
      </p:sp>
      <p:pic>
        <p:nvPicPr>
          <p:cNvPr id="2050" name="Picture 2" descr="http://www.eclipse.org/xtend/images/eclipse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17380" y="1394345"/>
            <a:ext cx="3124021" cy="219519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www.graptelsolutions.com/img/Android_Studio_icon.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75612" y="3870624"/>
            <a:ext cx="1607309" cy="160772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files.softicons.com/download/system-icons/web0.2ama-icons-by-chrfb/png/256x256/Tool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012" y="261351"/>
            <a:ext cx="1413258" cy="1413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746366"/>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4815" y="1447800"/>
            <a:ext cx="9596794" cy="4994910"/>
          </a:xfrm>
        </p:spPr>
        <p:txBody>
          <a:bodyPr>
            <a:noAutofit/>
          </a:bodyPr>
          <a:lstStyle/>
          <a:p>
            <a:pPr>
              <a:lnSpc>
                <a:spcPct val="150000"/>
              </a:lnSpc>
            </a:pPr>
            <a:r>
              <a:rPr lang="en-US" sz="2400" dirty="0"/>
              <a:t>Microsoft® Windows® 7/8/10 (32- or 64-bit)</a:t>
            </a:r>
          </a:p>
          <a:p>
            <a:pPr>
              <a:lnSpc>
                <a:spcPct val="150000"/>
              </a:lnSpc>
            </a:pPr>
            <a:r>
              <a:rPr lang="en-US" sz="2400" dirty="0"/>
              <a:t>3 GB RAM minimum, 8 GB RAM recommended; plus 1 GB for the Android Emulator</a:t>
            </a:r>
          </a:p>
          <a:p>
            <a:pPr>
              <a:lnSpc>
                <a:spcPct val="150000"/>
              </a:lnSpc>
            </a:pPr>
            <a:r>
              <a:rPr lang="en-US" sz="2400" dirty="0"/>
              <a:t>2 GB of available disk space minimum,4 GB Recommended</a:t>
            </a:r>
          </a:p>
          <a:p>
            <a:pPr marL="0" indent="0">
              <a:lnSpc>
                <a:spcPct val="150000"/>
              </a:lnSpc>
              <a:buNone/>
            </a:pPr>
            <a:r>
              <a:rPr lang="en-US" sz="2400" dirty="0"/>
              <a:t>      (500 MB for IDE + 1.5 GB for Android SDK and emulator system image)</a:t>
            </a:r>
          </a:p>
          <a:p>
            <a:pPr>
              <a:lnSpc>
                <a:spcPct val="150000"/>
              </a:lnSpc>
            </a:pPr>
            <a:r>
              <a:rPr lang="en-US" sz="2400" dirty="0"/>
              <a:t>1280 x 800 minimum screen resolution</a:t>
            </a:r>
          </a:p>
          <a:p>
            <a:pPr>
              <a:lnSpc>
                <a:spcPct val="150000"/>
              </a:lnSpc>
            </a:pPr>
            <a:r>
              <a:rPr lang="en-US" sz="2400" dirty="0"/>
              <a:t>JDK latest version</a:t>
            </a:r>
          </a:p>
        </p:txBody>
      </p:sp>
      <p:pic>
        <p:nvPicPr>
          <p:cNvPr id="27650" name="Picture 2" descr="Image result for needed"/>
          <p:cNvPicPr>
            <a:picLocks noChangeAspect="1" noChangeArrowheads="1"/>
          </p:cNvPicPr>
          <p:nvPr/>
        </p:nvPicPr>
        <p:blipFill>
          <a:blip r:embed="rId2" cstate="print">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1588" y="9525"/>
            <a:ext cx="4343400" cy="129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7862017"/>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descr="http://www.graptelsolutions.com/img/Android_Studio_icon.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8094" y="2437175"/>
            <a:ext cx="1054159" cy="105443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i.ytimg.com/vi/1-uybi-YSSc/maxresdefault.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9737" y="2321634"/>
            <a:ext cx="1885589" cy="106060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333846" y="3576964"/>
            <a:ext cx="1842651" cy="954107"/>
          </a:xfrm>
          <a:prstGeom prst="rect">
            <a:avLst/>
          </a:prstGeom>
          <a:noFill/>
        </p:spPr>
        <p:txBody>
          <a:bodyPr wrap="square" rtlCol="0">
            <a:spAutoFit/>
          </a:bodyPr>
          <a:lstStyle/>
          <a:p>
            <a:pPr algn="ctr"/>
            <a:r>
              <a:rPr lang="en-US" sz="2800" b="1" dirty="0"/>
              <a:t>Android Studio</a:t>
            </a:r>
          </a:p>
        </p:txBody>
      </p:sp>
      <p:sp>
        <p:nvSpPr>
          <p:cNvPr id="10" name="TextBox 9"/>
          <p:cNvSpPr txBox="1"/>
          <p:nvPr/>
        </p:nvSpPr>
        <p:spPr>
          <a:xfrm>
            <a:off x="6547273" y="3522768"/>
            <a:ext cx="1842651" cy="523220"/>
          </a:xfrm>
          <a:prstGeom prst="rect">
            <a:avLst/>
          </a:prstGeom>
          <a:noFill/>
        </p:spPr>
        <p:txBody>
          <a:bodyPr wrap="square" rtlCol="0">
            <a:spAutoFit/>
          </a:bodyPr>
          <a:lstStyle/>
          <a:p>
            <a:pPr algn="ctr"/>
            <a:r>
              <a:rPr lang="en-US" sz="2800" b="1" dirty="0"/>
              <a:t>SDK</a:t>
            </a:r>
          </a:p>
        </p:txBody>
      </p:sp>
      <p:sp>
        <p:nvSpPr>
          <p:cNvPr id="11" name="Rectangle 10"/>
          <p:cNvSpPr/>
          <p:nvPr/>
        </p:nvSpPr>
        <p:spPr>
          <a:xfrm>
            <a:off x="3949184" y="1514415"/>
            <a:ext cx="5617179" cy="400110"/>
          </a:xfrm>
          <a:prstGeom prst="rect">
            <a:avLst/>
          </a:prstGeom>
        </p:spPr>
        <p:txBody>
          <a:bodyPr wrap="none">
            <a:spAutoFit/>
          </a:bodyPr>
          <a:lstStyle/>
          <a:p>
            <a:r>
              <a:rPr lang="en-US" sz="2000" dirty="0"/>
              <a:t>C:\Users\</a:t>
            </a:r>
            <a:r>
              <a:rPr lang="en-US" sz="2000" dirty="0">
                <a:solidFill>
                  <a:srgbClr val="FF0000"/>
                </a:solidFill>
              </a:rPr>
              <a:t>&lt;user_name&gt;</a:t>
            </a:r>
            <a:r>
              <a:rPr lang="en-US" sz="2000" dirty="0"/>
              <a:t>\AppData\Local\Android\sdk</a:t>
            </a:r>
          </a:p>
        </p:txBody>
      </p:sp>
      <p:cxnSp>
        <p:nvCxnSpPr>
          <p:cNvPr id="12" name="Elbow Connector 11"/>
          <p:cNvCxnSpPr>
            <a:stCxn id="7" idx="0"/>
            <a:endCxn id="8" idx="0"/>
          </p:cNvCxnSpPr>
          <p:nvPr/>
        </p:nvCxnSpPr>
        <p:spPr>
          <a:xfrm rot="5400000" flipH="1" flipV="1">
            <a:off x="6276084" y="1300725"/>
            <a:ext cx="115541" cy="2157360"/>
          </a:xfrm>
          <a:prstGeom prst="bentConnector3">
            <a:avLst>
              <a:gd name="adj1" fmla="val 297852"/>
            </a:avLst>
          </a:prstGeom>
          <a:ln w="34925">
            <a:tailEnd type="triangle"/>
          </a:ln>
        </p:spPr>
        <p:style>
          <a:lnRef idx="1">
            <a:schemeClr val="accent1"/>
          </a:lnRef>
          <a:fillRef idx="0">
            <a:schemeClr val="accent1"/>
          </a:fillRef>
          <a:effectRef idx="0">
            <a:schemeClr val="accent1"/>
          </a:effectRef>
          <a:fontRef idx="minor">
            <a:schemeClr val="tx1"/>
          </a:fontRef>
        </p:style>
      </p:cxnSp>
      <p:pic>
        <p:nvPicPr>
          <p:cNvPr id="17" name="Picture 2" descr="Image result for java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8841" y="4769714"/>
            <a:ext cx="2056863" cy="1151782"/>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Connector 18"/>
          <p:cNvCxnSpPr/>
          <p:nvPr/>
        </p:nvCxnSpPr>
        <p:spPr>
          <a:xfrm>
            <a:off x="3216675" y="4531070"/>
            <a:ext cx="5876755" cy="0"/>
          </a:xfrm>
          <a:prstGeom prst="line">
            <a:avLst/>
          </a:prstGeom>
        </p:spPr>
        <p:style>
          <a:lnRef idx="1">
            <a:schemeClr val="dk1"/>
          </a:lnRef>
          <a:fillRef idx="0">
            <a:schemeClr val="dk1"/>
          </a:fillRef>
          <a:effectRef idx="0">
            <a:schemeClr val="dk1"/>
          </a:effectRef>
          <a:fontRef idx="minor">
            <a:schemeClr val="tx1"/>
          </a:fontRef>
        </p:style>
      </p:cxnSp>
      <p:pic>
        <p:nvPicPr>
          <p:cNvPr id="15" name="Picture 2" descr="Image result for needed"/>
          <p:cNvPicPr>
            <a:picLocks noChangeAspect="1" noChangeArrowheads="1"/>
          </p:cNvPicPr>
          <p:nvPr/>
        </p:nvPicPr>
        <p:blipFill>
          <a:blip r:embed="rId5" cstate="print">
            <a:extLst>
              <a:ext uri="{BEBA8EAE-BF5A-486C-A8C5-ECC9F3942E4B}">
                <a14:imgProps xmlns:a14="http://schemas.microsoft.com/office/drawing/2010/main">
                  <a14:imgLayer r:embed="rId6">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0" y="3900"/>
            <a:ext cx="4343400" cy="129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535808"/>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28600"/>
            <a:ext cx="8909366" cy="748960"/>
          </a:xfrm>
        </p:spPr>
        <p:txBody>
          <a:bodyPr>
            <a:noAutofit/>
          </a:bodyPr>
          <a:lstStyle/>
          <a:p>
            <a:pPr algn="l"/>
            <a:r>
              <a:rPr lang="en-US" sz="4800" b="1" dirty="0"/>
              <a:t>Emulator</a:t>
            </a:r>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1026" name="Picture 2" descr="http://3.bp.blogspot.com/-PWyzzgUL_FM/VNXgsmHxWvI/AAAAAAAAt0g/uKTWSLDtI18/s1600/Android_Studio_Logo.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2" y="1398297"/>
            <a:ext cx="1644429" cy="16448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gsmnation.com/blog/wp-content/uploads/2013/02/bluestacks-logo.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03674" y="1716003"/>
            <a:ext cx="3160884" cy="118564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yrilmottier.com/media/2013/06/a-productive-android-development-environment/genymo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8537" y="3668854"/>
            <a:ext cx="4135649" cy="90713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www.andyroid.net/wp-content/uploads/2014/05/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5142" y="1334899"/>
            <a:ext cx="1752144" cy="177165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xn----7sbmatugdkfphym2m9a.xn--p1ai/wp-content/uploads/2015/08/windroy-log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96577" y="3600057"/>
            <a:ext cx="1099622" cy="109990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www.androidemulator.in/files/Droid4x"/>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523412" y="3544879"/>
            <a:ext cx="1154785" cy="115508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https://upload.wikimedia.org/wikipedia/commons/6/68/Xamarin_logo_and_wordmar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23508" y="5164072"/>
            <a:ext cx="3391157" cy="917791"/>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03812" y="5226074"/>
            <a:ext cx="3587152" cy="83746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http://www.cnx-software.com/wp-content/uploads/2015/02/Console_OS_Log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23508" y="3377001"/>
            <a:ext cx="965835" cy="1241422"/>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blog.dino.web.id/wp-content/uploads/2014/06/logo1.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523412" y="5150483"/>
            <a:ext cx="1049008" cy="120939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12"/>
          <a:stretch>
            <a:fillRect/>
          </a:stretch>
        </p:blipFill>
        <p:spPr>
          <a:xfrm>
            <a:off x="8609012" y="1978727"/>
            <a:ext cx="3100094" cy="660192"/>
          </a:xfrm>
          <a:prstGeom prst="rect">
            <a:avLst/>
          </a:prstGeom>
        </p:spPr>
      </p:pic>
    </p:spTree>
    <p:extLst>
      <p:ext uri="{BB962C8B-B14F-4D97-AF65-F5344CB8AC3E}">
        <p14:creationId xmlns:p14="http://schemas.microsoft.com/office/powerpoint/2010/main" val="2205412272"/>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3" y="2819400"/>
            <a:ext cx="4510057" cy="1280890"/>
          </a:xfrm>
        </p:spPr>
        <p:txBody>
          <a:bodyPr>
            <a:noAutofit/>
          </a:bodyPr>
          <a:lstStyle/>
          <a:p>
            <a:r>
              <a:rPr lang="en-US" sz="4000" b="1" dirty="0"/>
              <a:t>Basic Application Components</a:t>
            </a:r>
          </a:p>
        </p:txBody>
      </p:sp>
      <p:pic>
        <p:nvPicPr>
          <p:cNvPr id="1026" name="Picture 2" descr="Image result for android basic compon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8612" y="850901"/>
            <a:ext cx="5694467" cy="5000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4861483"/>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870" y="2900851"/>
            <a:ext cx="2602511" cy="1280890"/>
          </a:xfrm>
        </p:spPr>
        <p:txBody>
          <a:bodyPr>
            <a:normAutofit/>
          </a:bodyPr>
          <a:lstStyle/>
          <a:p>
            <a:r>
              <a:rPr lang="en-US" sz="4400" b="1" dirty="0"/>
              <a:t>Activity</a:t>
            </a:r>
          </a:p>
        </p:txBody>
      </p:sp>
      <p:pic>
        <p:nvPicPr>
          <p:cNvPr id="3074" name="Picture 2" descr="Image result for android activities"/>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87951" y="1676401"/>
            <a:ext cx="6232106" cy="420876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531812" y="457200"/>
            <a:ext cx="7239000" cy="646331"/>
          </a:xfrm>
          <a:prstGeom prst="rect">
            <a:avLst/>
          </a:prstGeom>
        </p:spPr>
        <p:txBody>
          <a:bodyPr wrap="square">
            <a:spAutoFit/>
          </a:bodyPr>
          <a:lstStyle/>
          <a:p>
            <a:r>
              <a:rPr lang="en-US" sz="3600" b="1" dirty="0"/>
              <a:t>Basic Application Components</a:t>
            </a:r>
            <a:endParaRPr lang="en-US" sz="3600" dirty="0"/>
          </a:p>
        </p:txBody>
      </p:sp>
    </p:spTree>
    <p:extLst>
      <p:ext uri="{BB962C8B-B14F-4D97-AF65-F5344CB8AC3E}">
        <p14:creationId xmlns:p14="http://schemas.microsoft.com/office/powerpoint/2010/main" val="416784909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870" y="2900851"/>
            <a:ext cx="2602511" cy="1280890"/>
          </a:xfrm>
        </p:spPr>
        <p:txBody>
          <a:bodyPr>
            <a:normAutofit/>
          </a:bodyPr>
          <a:lstStyle/>
          <a:p>
            <a:r>
              <a:rPr lang="en-US" sz="4400" b="1" dirty="0"/>
              <a:t>Activity</a:t>
            </a:r>
          </a:p>
        </p:txBody>
      </p:sp>
      <p:sp>
        <p:nvSpPr>
          <p:cNvPr id="3" name="Rectangle 2"/>
          <p:cNvSpPr/>
          <p:nvPr/>
        </p:nvSpPr>
        <p:spPr>
          <a:xfrm>
            <a:off x="531812" y="457200"/>
            <a:ext cx="7239000" cy="646331"/>
          </a:xfrm>
          <a:prstGeom prst="rect">
            <a:avLst/>
          </a:prstGeom>
        </p:spPr>
        <p:txBody>
          <a:bodyPr wrap="square">
            <a:spAutoFit/>
          </a:bodyPr>
          <a:lstStyle/>
          <a:p>
            <a:r>
              <a:rPr lang="en-US" sz="3600" b="1" dirty="0"/>
              <a:t>Basic Application Components</a:t>
            </a:r>
            <a:endParaRPr lang="en-US" sz="3600" dirty="0"/>
          </a:p>
        </p:txBody>
      </p:sp>
      <p:pic>
        <p:nvPicPr>
          <p:cNvPr id="35842" name="Picture 2" descr="Related image"/>
          <p:cNvPicPr>
            <a:picLocks noChangeAspect="1" noChangeArrowheads="1"/>
          </p:cNvPicPr>
          <p:nvPr/>
        </p:nvPicPr>
        <p:blipFill>
          <a:blip r:embed="rId2">
            <a:extLst>
              <a:ext uri="{BEBA8EAE-BF5A-486C-A8C5-ECC9F3942E4B}">
                <a14:imgProps xmlns:a14="http://schemas.microsoft.com/office/drawing/2010/main">
                  <a14:imgLayer r:embed="rId3">
                    <a14:imgEffect>
                      <a14:saturation sat="200000"/>
                    </a14:imgEffect>
                  </a14:imgLayer>
                </a14:imgProps>
              </a:ext>
              <a:ext uri="{28A0092B-C50C-407E-A947-70E740481C1C}">
                <a14:useLocalDpi xmlns:a14="http://schemas.microsoft.com/office/drawing/2010/main" val="0"/>
              </a:ext>
            </a:extLst>
          </a:blip>
          <a:srcRect/>
          <a:stretch>
            <a:fillRect/>
          </a:stretch>
        </p:blipFill>
        <p:spPr bwMode="auto">
          <a:xfrm>
            <a:off x="5256211" y="1752600"/>
            <a:ext cx="4572000" cy="3521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770348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870" y="2900851"/>
            <a:ext cx="2602511" cy="1280890"/>
          </a:xfrm>
        </p:spPr>
        <p:txBody>
          <a:bodyPr>
            <a:normAutofit/>
          </a:bodyPr>
          <a:lstStyle/>
          <a:p>
            <a:r>
              <a:rPr lang="en-US" sz="4800" b="1" dirty="0"/>
              <a:t>Intent</a:t>
            </a:r>
          </a:p>
        </p:txBody>
      </p:sp>
      <p:pic>
        <p:nvPicPr>
          <p:cNvPr id="4098" name="Picture 2" descr="Image result for android int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613" y="1143000"/>
            <a:ext cx="6780548" cy="328518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1812" y="457200"/>
            <a:ext cx="7239000" cy="646331"/>
          </a:xfrm>
          <a:prstGeom prst="rect">
            <a:avLst/>
          </a:prstGeom>
        </p:spPr>
        <p:txBody>
          <a:bodyPr wrap="square">
            <a:spAutoFit/>
          </a:bodyPr>
          <a:lstStyle/>
          <a:p>
            <a:r>
              <a:rPr lang="en-US" sz="3600" b="1" dirty="0"/>
              <a:t>Basic Application Components</a:t>
            </a:r>
            <a:endParaRPr lang="en-US" sz="3600" dirty="0"/>
          </a:p>
        </p:txBody>
      </p:sp>
      <p:pic>
        <p:nvPicPr>
          <p:cNvPr id="36866" name="Picture 2" descr="Image result for android inte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8012" y="5124450"/>
            <a:ext cx="6628147" cy="1393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8539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ctrTitle"/>
          </p:nvPr>
        </p:nvSpPr>
        <p:spPr>
          <a:xfrm>
            <a:off x="684212" y="2438400"/>
            <a:ext cx="11125200" cy="1880534"/>
          </a:xfrm>
        </p:spPr>
        <p:txBody>
          <a:bodyPr>
            <a:normAutofit/>
          </a:bodyPr>
          <a:lstStyle/>
          <a:p>
            <a:pPr algn="ctr"/>
            <a:r>
              <a:rPr lang="en-US" sz="2800" b="1" dirty="0">
                <a:solidFill>
                  <a:srgbClr val="002060"/>
                </a:solidFill>
              </a:rPr>
              <a:t>Workshop on</a:t>
            </a:r>
            <a:br>
              <a:rPr lang="en-US" sz="4800" b="1" dirty="0">
                <a:solidFill>
                  <a:srgbClr val="002060"/>
                </a:solidFill>
              </a:rPr>
            </a:br>
            <a:r>
              <a:rPr lang="en-US" sz="4800" b="1" dirty="0">
                <a:solidFill>
                  <a:srgbClr val="002060"/>
                </a:solidFill>
              </a:rPr>
              <a:t>Hybrid Application Development</a:t>
            </a:r>
            <a:endParaRPr lang="en-US" sz="4800" b="1" dirty="0"/>
          </a:p>
        </p:txBody>
      </p:sp>
      <p:sp>
        <p:nvSpPr>
          <p:cNvPr id="6" name="TextBox 5"/>
          <p:cNvSpPr txBox="1"/>
          <p:nvPr/>
        </p:nvSpPr>
        <p:spPr>
          <a:xfrm>
            <a:off x="304720" y="4851402"/>
            <a:ext cx="7414869" cy="1846631"/>
          </a:xfrm>
          <a:prstGeom prst="rect">
            <a:avLst/>
          </a:prstGeom>
          <a:noFill/>
        </p:spPr>
        <p:txBody>
          <a:bodyPr wrap="square" lIns="121892" tIns="60946" rIns="121892" bIns="60946" rtlCol="0">
            <a:spAutoFit/>
          </a:bodyPr>
          <a:lstStyle/>
          <a:p>
            <a:endParaRPr lang="en-US" sz="1600" dirty="0"/>
          </a:p>
          <a:p>
            <a:r>
              <a:rPr lang="en-US" sz="1600" b="1" dirty="0"/>
              <a:t>Dr. Manoj Kumar M V</a:t>
            </a:r>
            <a:r>
              <a:rPr lang="en-US" sz="1600" dirty="0"/>
              <a:t> </a:t>
            </a:r>
          </a:p>
          <a:p>
            <a:r>
              <a:rPr lang="en-US" sz="1600" dirty="0"/>
              <a:t>Assoc. Professor,</a:t>
            </a:r>
          </a:p>
          <a:p>
            <a:r>
              <a:rPr lang="en-US" sz="1600" dirty="0"/>
              <a:t>Department of Information Science and Engineering,</a:t>
            </a:r>
          </a:p>
          <a:p>
            <a:r>
              <a:rPr lang="en-US" sz="1600" dirty="0"/>
              <a:t>Nitte Meenakshi Institute of Technology, Bengaluru</a:t>
            </a:r>
          </a:p>
          <a:p>
            <a:r>
              <a:rPr lang="en-US" sz="1600" dirty="0">
                <a:hlinkClick r:id="rId2"/>
              </a:rPr>
              <a:t>http://www.reactopage.com/manoj</a:t>
            </a:r>
            <a:endParaRPr lang="en-US" sz="1600" dirty="0"/>
          </a:p>
          <a:p>
            <a:r>
              <a:rPr lang="en-US" sz="1600" dirty="0">
                <a:hlinkClick r:id="rId3"/>
              </a:rPr>
              <a:t>manojmv24@gmail.com</a:t>
            </a:r>
            <a:r>
              <a:rPr lang="en-US" sz="1600" dirty="0"/>
              <a:t>, </a:t>
            </a:r>
            <a:r>
              <a:rPr lang="en-US" sz="1600" dirty="0">
                <a:hlinkClick r:id="rId4"/>
              </a:rPr>
              <a:t>manoj.kumar@nmit.ac.in</a:t>
            </a:r>
            <a:r>
              <a:rPr lang="en-US" sz="1600" dirty="0"/>
              <a:t> </a:t>
            </a:r>
          </a:p>
        </p:txBody>
      </p:sp>
      <p:pic>
        <p:nvPicPr>
          <p:cNvPr id="3379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a:off x="9904412" y="0"/>
            <a:ext cx="1954212" cy="112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Flutter – Medium">
            <a:extLst>
              <a:ext uri="{FF2B5EF4-FFF2-40B4-BE49-F238E27FC236}">
                <a16:creationId xmlns:a16="http://schemas.microsoft.com/office/drawing/2014/main" id="{DF1C9DBA-91D7-40F6-B4A0-7315714134F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54947" y="-914400"/>
            <a:ext cx="1880534" cy="1880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87278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http://dragly.org/wp-content/uploads/2012/03/Qt_logostrap_CMYK.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03021" y="838207"/>
            <a:ext cx="2439740" cy="12192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www.cloudcms.com/images/quickstarts/titanium/titanium.0397b7d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3812" y="799131"/>
            <a:ext cx="1447801" cy="1448177"/>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xamarin.com/content/images/pages/branding/assets/xamarin-logo.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07531" y="746709"/>
            <a:ext cx="3124200" cy="1310698"/>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descr="http://www.gaggl.com/wp-content/uploads/2014/04/Apache_Cordova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39199" y="2829418"/>
            <a:ext cx="3466852" cy="1032070"/>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http://infinitemonkeys.fuzzie.sg/img/logo.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2531" y="2831683"/>
            <a:ext cx="2831362" cy="1037697"/>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http://developer.dolby.com/uploadedImages/Tour_the_Lab/ProductGraphic_XDK_NAME.png?n=925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28776" y="2764704"/>
            <a:ext cx="2791843" cy="1171653"/>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http://mobilewebamerica.com/dist/src/press/mobile-web-america-logo-1561x288.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65213" y="4856718"/>
            <a:ext cx="3340838" cy="616536"/>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descr="https://upload.wikimedia.org/wikipedia/commons/thumb/d/d1/Ionic_Logo.svg/2000px-Ionic_Logo.svg.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799011" y="4659453"/>
            <a:ext cx="2831362" cy="868060"/>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http://www.dzone.com/sites/all/files/rhomobile.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7532" y="4154258"/>
            <a:ext cx="1877961" cy="187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10360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22870" y="2900851"/>
            <a:ext cx="2602511" cy="1280890"/>
          </a:xfrm>
        </p:spPr>
        <p:txBody>
          <a:bodyPr>
            <a:normAutofit/>
          </a:bodyPr>
          <a:lstStyle/>
          <a:p>
            <a:r>
              <a:rPr lang="en-US" sz="4800" b="1" dirty="0"/>
              <a:t>Service</a:t>
            </a:r>
          </a:p>
        </p:txBody>
      </p:sp>
      <p:sp>
        <p:nvSpPr>
          <p:cNvPr id="7" name="Rectangle 6"/>
          <p:cNvSpPr/>
          <p:nvPr/>
        </p:nvSpPr>
        <p:spPr>
          <a:xfrm>
            <a:off x="531812" y="457200"/>
            <a:ext cx="7239000" cy="646331"/>
          </a:xfrm>
          <a:prstGeom prst="rect">
            <a:avLst/>
          </a:prstGeom>
        </p:spPr>
        <p:txBody>
          <a:bodyPr wrap="square">
            <a:spAutoFit/>
          </a:bodyPr>
          <a:lstStyle/>
          <a:p>
            <a:r>
              <a:rPr lang="en-US" sz="3600" b="1" dirty="0"/>
              <a:t>Basic Application Components</a:t>
            </a:r>
            <a:endParaRPr lang="en-US" sz="3600" dirty="0"/>
          </a:p>
        </p:txBody>
      </p:sp>
      <p:pic>
        <p:nvPicPr>
          <p:cNvPr id="34818" name="Picture 2" descr="Image result for android servic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4826" y="1752601"/>
            <a:ext cx="9451975" cy="400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592010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2900851"/>
            <a:ext cx="5791201" cy="1280890"/>
          </a:xfrm>
        </p:spPr>
        <p:txBody>
          <a:bodyPr>
            <a:noAutofit/>
          </a:bodyPr>
          <a:lstStyle/>
          <a:p>
            <a:pPr algn="l"/>
            <a:r>
              <a:rPr lang="en-US" sz="3600" b="1" dirty="0"/>
              <a:t>Broadcast Receivers</a:t>
            </a:r>
          </a:p>
        </p:txBody>
      </p:sp>
      <p:pic>
        <p:nvPicPr>
          <p:cNvPr id="6146" name="Picture 2" descr="Image result for android broadcast recei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2012" y="1994390"/>
            <a:ext cx="5134682" cy="313867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531812" y="457200"/>
            <a:ext cx="7239000" cy="646331"/>
          </a:xfrm>
          <a:prstGeom prst="rect">
            <a:avLst/>
          </a:prstGeom>
        </p:spPr>
        <p:txBody>
          <a:bodyPr wrap="square">
            <a:spAutoFit/>
          </a:bodyPr>
          <a:lstStyle/>
          <a:p>
            <a:r>
              <a:rPr lang="en-US" sz="3600" b="1" dirty="0"/>
              <a:t>Basic Application Components</a:t>
            </a:r>
            <a:endParaRPr lang="en-US" sz="3600" dirty="0"/>
          </a:p>
        </p:txBody>
      </p:sp>
    </p:spTree>
    <p:extLst>
      <p:ext uri="{BB962C8B-B14F-4D97-AF65-F5344CB8AC3E}">
        <p14:creationId xmlns:p14="http://schemas.microsoft.com/office/powerpoint/2010/main" val="47790216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4" y="2900851"/>
            <a:ext cx="5791201" cy="1280890"/>
          </a:xfrm>
        </p:spPr>
        <p:txBody>
          <a:bodyPr>
            <a:noAutofit/>
          </a:bodyPr>
          <a:lstStyle/>
          <a:p>
            <a:pPr algn="l"/>
            <a:r>
              <a:rPr lang="en-US" sz="3600" b="1" dirty="0"/>
              <a:t>Broadcast Receivers</a:t>
            </a:r>
          </a:p>
        </p:txBody>
      </p:sp>
      <p:sp>
        <p:nvSpPr>
          <p:cNvPr id="7" name="Rectangle 6"/>
          <p:cNvSpPr/>
          <p:nvPr/>
        </p:nvSpPr>
        <p:spPr>
          <a:xfrm>
            <a:off x="531812" y="457200"/>
            <a:ext cx="7239000" cy="646331"/>
          </a:xfrm>
          <a:prstGeom prst="rect">
            <a:avLst/>
          </a:prstGeom>
        </p:spPr>
        <p:txBody>
          <a:bodyPr wrap="square">
            <a:spAutoFit/>
          </a:bodyPr>
          <a:lstStyle/>
          <a:p>
            <a:r>
              <a:rPr lang="en-US" sz="3600" b="1" dirty="0"/>
              <a:t>Basic Application Components</a:t>
            </a:r>
            <a:endParaRPr lang="en-US" sz="3600" dirty="0"/>
          </a:p>
        </p:txBody>
      </p:sp>
      <p:pic>
        <p:nvPicPr>
          <p:cNvPr id="32770" name="Picture 2" descr="Image result for Broadcast Receiv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9454" y="1524001"/>
            <a:ext cx="6141197" cy="46062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8974491"/>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android content prov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013" y="1676400"/>
            <a:ext cx="6854574" cy="43173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549276" y="2895600"/>
            <a:ext cx="4995342" cy="1280890"/>
          </a:xfrm>
        </p:spPr>
        <p:txBody>
          <a:bodyPr>
            <a:noAutofit/>
          </a:bodyPr>
          <a:lstStyle/>
          <a:p>
            <a:pPr algn="l"/>
            <a:r>
              <a:rPr lang="en-US" sz="4000" b="1" dirty="0"/>
              <a:t>Content Providers</a:t>
            </a:r>
          </a:p>
        </p:txBody>
      </p:sp>
      <p:sp>
        <p:nvSpPr>
          <p:cNvPr id="7" name="Rectangle 6"/>
          <p:cNvSpPr/>
          <p:nvPr/>
        </p:nvSpPr>
        <p:spPr>
          <a:xfrm>
            <a:off x="531812" y="457200"/>
            <a:ext cx="7239000" cy="646331"/>
          </a:xfrm>
          <a:prstGeom prst="rect">
            <a:avLst/>
          </a:prstGeom>
        </p:spPr>
        <p:txBody>
          <a:bodyPr wrap="square">
            <a:spAutoFit/>
          </a:bodyPr>
          <a:lstStyle/>
          <a:p>
            <a:r>
              <a:rPr lang="en-US" sz="3600" b="1" dirty="0"/>
              <a:t>Basic Application Components</a:t>
            </a:r>
            <a:endParaRPr lang="en-US" sz="3600" dirty="0"/>
          </a:p>
        </p:txBody>
      </p:sp>
    </p:spTree>
    <p:extLst>
      <p:ext uri="{BB962C8B-B14F-4D97-AF65-F5344CB8AC3E}">
        <p14:creationId xmlns:p14="http://schemas.microsoft.com/office/powerpoint/2010/main" val="448175302"/>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9276" y="2895600"/>
            <a:ext cx="4995342" cy="1280890"/>
          </a:xfrm>
        </p:spPr>
        <p:txBody>
          <a:bodyPr>
            <a:noAutofit/>
          </a:bodyPr>
          <a:lstStyle/>
          <a:p>
            <a:pPr algn="l"/>
            <a:r>
              <a:rPr lang="en-US" sz="4000" b="1" dirty="0"/>
              <a:t>Content Providers</a:t>
            </a:r>
          </a:p>
        </p:txBody>
      </p:sp>
      <p:sp>
        <p:nvSpPr>
          <p:cNvPr id="7" name="Rectangle 6"/>
          <p:cNvSpPr/>
          <p:nvPr/>
        </p:nvSpPr>
        <p:spPr>
          <a:xfrm>
            <a:off x="531812" y="457200"/>
            <a:ext cx="7239000" cy="646331"/>
          </a:xfrm>
          <a:prstGeom prst="rect">
            <a:avLst/>
          </a:prstGeom>
        </p:spPr>
        <p:txBody>
          <a:bodyPr wrap="square">
            <a:spAutoFit/>
          </a:bodyPr>
          <a:lstStyle/>
          <a:p>
            <a:r>
              <a:rPr lang="en-US" sz="3600" b="1" dirty="0"/>
              <a:t>Basic Application Components</a:t>
            </a:r>
            <a:endParaRPr lang="en-US" sz="3600" dirty="0"/>
          </a:p>
        </p:txBody>
      </p:sp>
      <p:pic>
        <p:nvPicPr>
          <p:cNvPr id="31746" name="Picture 2" descr="Image result for content provi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7237" y="1524001"/>
            <a:ext cx="7600950" cy="42419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78165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7790" y="2741521"/>
            <a:ext cx="2268771" cy="1280890"/>
          </a:xfrm>
        </p:spPr>
        <p:txBody>
          <a:bodyPr>
            <a:normAutofit fontScale="90000"/>
          </a:bodyPr>
          <a:lstStyle/>
          <a:p>
            <a:r>
              <a:rPr lang="en-US" dirty="0"/>
              <a:t>Project structure</a:t>
            </a:r>
          </a:p>
        </p:txBody>
      </p:sp>
      <p:sp>
        <p:nvSpPr>
          <p:cNvPr id="4" name="Date Placeholder 3"/>
          <p:cNvSpPr>
            <a:spLocks noGrp="1"/>
          </p:cNvSpPr>
          <p:nvPr>
            <p:ph type="dt" sz="half" idx="10"/>
          </p:nvPr>
        </p:nvSpPr>
        <p:spPr/>
        <p:txBody>
          <a:bodyPr/>
          <a:lstStyle/>
          <a:p>
            <a:fld id="{0E965B19-A2A2-40C2-BC8E-2A76C0B0A200}" type="datetime1">
              <a:rPr lang="en-US" smtClean="0"/>
              <a:t>4/22/2020</a:t>
            </a:fld>
            <a:endParaRPr lang="en-US"/>
          </a:p>
        </p:txBody>
      </p:sp>
      <p:sp>
        <p:nvSpPr>
          <p:cNvPr id="5" name="Footer Placeholder 4"/>
          <p:cNvSpPr>
            <a:spLocks noGrp="1"/>
          </p:cNvSpPr>
          <p:nvPr>
            <p:ph type="ftr" sz="quarter" idx="11"/>
          </p:nvPr>
        </p:nvSpPr>
        <p:spPr/>
        <p:txBody>
          <a:bodyPr/>
          <a:lstStyle/>
          <a:p>
            <a:r>
              <a:rPr lang="en-US"/>
              <a:t>Annappa and Manoj M V | Dept of CSE | NITK Surathkal</a:t>
            </a:r>
          </a:p>
        </p:txBody>
      </p:sp>
      <p:sp>
        <p:nvSpPr>
          <p:cNvPr id="6" name="Slide Number Placeholder 5"/>
          <p:cNvSpPr>
            <a:spLocks noGrp="1"/>
          </p:cNvSpPr>
          <p:nvPr>
            <p:ph type="sldNum" sz="quarter" idx="12"/>
          </p:nvPr>
        </p:nvSpPr>
        <p:spPr/>
        <p:txBody>
          <a:bodyPr/>
          <a:lstStyle/>
          <a:p>
            <a:fld id="{77B036E7-7A1B-4FAB-BF1D-D9CB7B18F1B6}" type="slidenum">
              <a:rPr lang="en-US" smtClean="0"/>
              <a:t>205</a:t>
            </a:fld>
            <a:endParaRPr lang="en-US" dirty="0"/>
          </a:p>
        </p:txBody>
      </p:sp>
      <p:pic>
        <p:nvPicPr>
          <p:cNvPr id="7" name="Picture 6"/>
          <p:cNvPicPr>
            <a:picLocks noChangeAspect="1"/>
          </p:cNvPicPr>
          <p:nvPr/>
        </p:nvPicPr>
        <p:blipFill>
          <a:blip r:embed="rId2"/>
          <a:stretch>
            <a:fillRect/>
          </a:stretch>
        </p:blipFill>
        <p:spPr>
          <a:xfrm>
            <a:off x="2" y="0"/>
            <a:ext cx="5799058" cy="6858000"/>
          </a:xfrm>
          <a:prstGeom prst="rect">
            <a:avLst/>
          </a:prstGeom>
        </p:spPr>
      </p:pic>
      <p:sp>
        <p:nvSpPr>
          <p:cNvPr id="8" name="Rectangle 7"/>
          <p:cNvSpPr/>
          <p:nvPr/>
        </p:nvSpPr>
        <p:spPr>
          <a:xfrm>
            <a:off x="696505" y="3951515"/>
            <a:ext cx="4418677" cy="827314"/>
          </a:xfrm>
          <a:prstGeom prst="rect">
            <a:avLst/>
          </a:prstGeom>
          <a:solidFill>
            <a:schemeClr val="accent1">
              <a:alpha val="0"/>
            </a:schemeClr>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96504" y="1344108"/>
            <a:ext cx="4418677" cy="1263300"/>
          </a:xfrm>
          <a:prstGeom prst="rect">
            <a:avLst/>
          </a:prstGeom>
          <a:solidFill>
            <a:schemeClr val="accent1">
              <a:alpha val="0"/>
            </a:schemeClr>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Elbow Connector 9"/>
          <p:cNvCxnSpPr>
            <a:stCxn id="9" idx="3"/>
            <a:endCxn id="8" idx="3"/>
          </p:cNvCxnSpPr>
          <p:nvPr/>
        </p:nvCxnSpPr>
        <p:spPr>
          <a:xfrm>
            <a:off x="5115180" y="1975758"/>
            <a:ext cx="2" cy="2389414"/>
          </a:xfrm>
          <a:prstGeom prst="bentConnector3">
            <a:avLst>
              <a:gd name="adj1" fmla="val 2286010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354829" y="2718104"/>
            <a:ext cx="1294610" cy="872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649439" y="2554701"/>
            <a:ext cx="5539386" cy="400110"/>
          </a:xfrm>
          <a:prstGeom prst="rect">
            <a:avLst/>
          </a:prstGeom>
          <a:noFill/>
        </p:spPr>
        <p:txBody>
          <a:bodyPr wrap="square" rtlCol="0">
            <a:spAutoFit/>
          </a:bodyPr>
          <a:lstStyle/>
          <a:p>
            <a:r>
              <a:rPr lang="en-US" sz="2000" dirty="0" err="1">
                <a:solidFill>
                  <a:srgbClr val="FF0000"/>
                </a:solidFill>
              </a:rPr>
              <a:t>setContentView</a:t>
            </a:r>
            <a:r>
              <a:rPr lang="en-US" sz="2000" dirty="0">
                <a:solidFill>
                  <a:srgbClr val="FF0000"/>
                </a:solidFill>
              </a:rPr>
              <a:t>(</a:t>
            </a:r>
            <a:r>
              <a:rPr lang="en-US" sz="2000" dirty="0" err="1">
                <a:solidFill>
                  <a:srgbClr val="FF0000"/>
                </a:solidFill>
              </a:rPr>
              <a:t>R.layout.activity_main</a:t>
            </a:r>
            <a:r>
              <a:rPr lang="en-US" sz="2000" dirty="0">
                <a:solidFill>
                  <a:srgbClr val="FF0000"/>
                </a:solidFill>
              </a:rPr>
              <a:t>);</a:t>
            </a:r>
          </a:p>
        </p:txBody>
      </p:sp>
    </p:spTree>
    <p:extLst>
      <p:ext uri="{BB962C8B-B14F-4D97-AF65-F5344CB8AC3E}">
        <p14:creationId xmlns:p14="http://schemas.microsoft.com/office/powerpoint/2010/main" val="330791700"/>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849" y="76201"/>
            <a:ext cx="8909366" cy="838200"/>
          </a:xfrm>
        </p:spPr>
        <p:txBody>
          <a:bodyPr>
            <a:normAutofit/>
          </a:bodyPr>
          <a:lstStyle/>
          <a:p>
            <a:pPr algn="l"/>
            <a:r>
              <a:rPr lang="en-US" sz="4000" b="1" dirty="0"/>
              <a:t>Some useful Online Resources</a:t>
            </a:r>
          </a:p>
        </p:txBody>
      </p:sp>
      <p:sp>
        <p:nvSpPr>
          <p:cNvPr id="6" name="Slide Number Placeholder 5"/>
          <p:cNvSpPr>
            <a:spLocks noGrp="1"/>
          </p:cNvSpPr>
          <p:nvPr>
            <p:ph type="sldNum" sz="quarter" idx="12"/>
          </p:nvPr>
        </p:nvSpPr>
        <p:spPr/>
        <p:txBody>
          <a:bodyPr/>
          <a:lstStyle/>
          <a:p>
            <a:fld id="{77B036E7-7A1B-4FAB-BF1D-D9CB7B18F1B6}" type="slidenum">
              <a:rPr lang="en-US" smtClean="0"/>
              <a:t>206</a:t>
            </a:fld>
            <a:endParaRPr lang="en-US" dirty="0"/>
          </a:p>
        </p:txBody>
      </p:sp>
      <p:sp>
        <p:nvSpPr>
          <p:cNvPr id="7" name="Content Placeholder 2"/>
          <p:cNvSpPr>
            <a:spLocks noGrp="1"/>
          </p:cNvSpPr>
          <p:nvPr>
            <p:ph idx="1"/>
          </p:nvPr>
        </p:nvSpPr>
        <p:spPr>
          <a:xfrm>
            <a:off x="2129762" y="1193779"/>
            <a:ext cx="9625285" cy="5456729"/>
          </a:xfrm>
        </p:spPr>
        <p:txBody>
          <a:bodyPr>
            <a:normAutofit fontScale="85000" lnSpcReduction="20000"/>
          </a:bodyPr>
          <a:lstStyle/>
          <a:p>
            <a:pPr marL="0" indent="0">
              <a:buNone/>
            </a:pPr>
            <a:r>
              <a:rPr lang="en-US" sz="2400" b="1" dirty="0"/>
              <a:t>Android Developer website</a:t>
            </a:r>
          </a:p>
          <a:p>
            <a:r>
              <a:rPr lang="en-US" sz="2400" dirty="0">
                <a:hlinkClick r:id="rId2"/>
              </a:rPr>
              <a:t>http://developer.android.com/index</a:t>
            </a:r>
            <a:endParaRPr lang="en-US" sz="2400" dirty="0"/>
          </a:p>
          <a:p>
            <a:pPr marL="0" indent="0">
              <a:buNone/>
            </a:pPr>
            <a:endParaRPr lang="en-US" dirty="0"/>
          </a:p>
          <a:p>
            <a:pPr marL="0" indent="0">
              <a:buNone/>
            </a:pPr>
            <a:r>
              <a:rPr lang="en-US" sz="2400" b="1" dirty="0"/>
              <a:t>Stackoverflow</a:t>
            </a:r>
            <a:endParaRPr lang="en-US" sz="2400" b="1" dirty="0">
              <a:hlinkClick r:id="" action="ppaction://noaction"/>
            </a:endParaRPr>
          </a:p>
          <a:p>
            <a:r>
              <a:rPr lang="en-US" sz="2400" dirty="0">
                <a:hlinkClick r:id="" action="ppaction://noaction"/>
              </a:rPr>
              <a:t>http</a:t>
            </a:r>
            <a:r>
              <a:rPr lang="en-US" sz="2400" dirty="0">
                <a:hlinkClick r:id="rId3"/>
              </a:rPr>
              <a:t>://stackoverflow.com/</a:t>
            </a:r>
            <a:endParaRPr lang="en-US" sz="2400" dirty="0"/>
          </a:p>
          <a:p>
            <a:pPr marL="0" indent="0">
              <a:buNone/>
            </a:pPr>
            <a:endParaRPr lang="en-US" dirty="0">
              <a:hlinkClick r:id="" action="ppaction://noaction"/>
            </a:endParaRPr>
          </a:p>
          <a:p>
            <a:r>
              <a:rPr lang="en-US" sz="2400" b="1" dirty="0"/>
              <a:t>Tutorials point</a:t>
            </a:r>
            <a:endParaRPr lang="en-US" sz="2400" b="1" dirty="0">
              <a:hlinkClick r:id="" action="ppaction://noaction"/>
            </a:endParaRPr>
          </a:p>
          <a:p>
            <a:pPr marL="0" indent="0">
              <a:buNone/>
            </a:pPr>
            <a:r>
              <a:rPr lang="en-US" sz="2400" dirty="0">
                <a:hlinkClick r:id="" action="ppaction://noaction"/>
              </a:rPr>
              <a:t>http</a:t>
            </a:r>
            <a:r>
              <a:rPr lang="en-US" sz="2400" dirty="0">
                <a:hlinkClick r:id="rId4"/>
              </a:rPr>
              <a:t>://www.tutorialspoint.com/android/</a:t>
            </a:r>
            <a:endParaRPr lang="en-US" sz="2400" dirty="0"/>
          </a:p>
          <a:p>
            <a:endParaRPr lang="en-US" dirty="0"/>
          </a:p>
          <a:p>
            <a:pPr marL="0" indent="0">
              <a:buNone/>
            </a:pPr>
            <a:r>
              <a:rPr lang="en-US" sz="2400" b="1" dirty="0"/>
              <a:t>Courseera</a:t>
            </a:r>
          </a:p>
          <a:p>
            <a:r>
              <a:rPr lang="en-US" sz="2400" dirty="0">
                <a:hlinkClick r:id="rId5"/>
              </a:rPr>
              <a:t>http://www.courseera.com</a:t>
            </a:r>
            <a:endParaRPr lang="en-US" sz="2400" dirty="0"/>
          </a:p>
          <a:p>
            <a:endParaRPr lang="en-US" dirty="0"/>
          </a:p>
          <a:p>
            <a:pPr marL="0" indent="0">
              <a:buNone/>
            </a:pPr>
            <a:r>
              <a:rPr lang="en-US" sz="2400" b="1" dirty="0"/>
              <a:t>Android Official Website</a:t>
            </a:r>
          </a:p>
          <a:p>
            <a:r>
              <a:rPr lang="en-US" sz="2400" dirty="0">
                <a:hlinkClick r:id="rId6"/>
              </a:rPr>
              <a:t>http://www.android.com/</a:t>
            </a:r>
            <a:endParaRPr lang="en-US" sz="2400" dirty="0"/>
          </a:p>
          <a:p>
            <a:endParaRPr lang="en-US" dirty="0"/>
          </a:p>
          <a:p>
            <a:pPr marL="0" indent="0">
              <a:buNone/>
            </a:pPr>
            <a:endParaRPr lang="en-US" dirty="0"/>
          </a:p>
          <a:p>
            <a:endParaRPr lang="en-US" dirty="0"/>
          </a:p>
          <a:p>
            <a:endParaRPr lang="en-US" dirty="0"/>
          </a:p>
          <a:p>
            <a:endParaRPr lang="en-US" dirty="0"/>
          </a:p>
          <a:p>
            <a:endParaRPr lang="en-US" dirty="0"/>
          </a:p>
        </p:txBody>
      </p:sp>
      <p:pic>
        <p:nvPicPr>
          <p:cNvPr id="8" name="Picture 2" descr="https://cdn1.iconfinder.com/data/icons/simple-icons/4096/coursera-4096-black.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770813" y="4267201"/>
            <a:ext cx="1487509" cy="14878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http://files.tested.com/photos/2014/06/29/62232-android-adt-mechanic-development-tool-icon-logo-1833x2081.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206795" y="1168983"/>
            <a:ext cx="878486" cy="9976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http://www.tutorialspoint.com/images/logo.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80487" y="3682337"/>
            <a:ext cx="2961504" cy="7810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https://appharbor.com/assets/images/stackoverflow-logo.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980488" y="2166583"/>
            <a:ext cx="3156957" cy="94101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http://newsgaze.com/wp-content/uploads/2015/04/android-Logo.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22929" y="5011148"/>
            <a:ext cx="2670787" cy="2003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15439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Android Developers Bl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6460" y="697948"/>
            <a:ext cx="6424716" cy="129866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473616" y="1627282"/>
            <a:ext cx="6067559" cy="467558"/>
          </a:xfrm>
          <a:prstGeom prst="rect">
            <a:avLst/>
          </a:prstGeom>
        </p:spPr>
        <p:txBody>
          <a:bodyPr wrap="square">
            <a:spAutoFit/>
          </a:bodyPr>
          <a:lstStyle/>
          <a:p>
            <a:pPr algn="ctr"/>
            <a:r>
              <a:rPr lang="en-US" dirty="0">
                <a:hlinkClick r:id="rId3"/>
              </a:rPr>
              <a:t>http://android-developers.blogspot.in/</a:t>
            </a:r>
            <a:endParaRPr lang="en-US" dirty="0"/>
          </a:p>
        </p:txBody>
      </p:sp>
    </p:spTree>
    <p:extLst>
      <p:ext uri="{BB962C8B-B14F-4D97-AF65-F5344CB8AC3E}">
        <p14:creationId xmlns:p14="http://schemas.microsoft.com/office/powerpoint/2010/main" val="304967903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04800"/>
            <a:ext cx="8909366" cy="1280890"/>
          </a:xfrm>
        </p:spPr>
        <p:txBody>
          <a:bodyPr>
            <a:normAutofit/>
          </a:bodyPr>
          <a:lstStyle/>
          <a:p>
            <a:pPr algn="l"/>
            <a:r>
              <a:rPr lang="en-US" sz="4000" b="1" dirty="0"/>
              <a:t>Books: Novice</a:t>
            </a:r>
          </a:p>
        </p:txBody>
      </p:sp>
      <p:pic>
        <p:nvPicPr>
          <p:cNvPr id="4098" name="Picture 2" descr="https://qph.is.quoracdn.net/main-qimg-bce83a7d570088f02e0bb71f65fbe3b1?convert_to_webp=tr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943" y="1714950"/>
            <a:ext cx="3595657" cy="416018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qph.is.quoracdn.net/main-qimg-b0b47666b251ec315fbe0e8a1ba9d6bd?convert_to_webp=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8795" y="1714950"/>
            <a:ext cx="3350544" cy="4160185"/>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https://imagery.pragprog.com/products/200/eband3.jpg?1328059410"/>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99537" y="1714950"/>
            <a:ext cx="3447333" cy="41601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1755508"/>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3" y="152400"/>
            <a:ext cx="11094266" cy="1280890"/>
          </a:xfrm>
        </p:spPr>
        <p:txBody>
          <a:bodyPr>
            <a:normAutofit/>
          </a:bodyPr>
          <a:lstStyle/>
          <a:p>
            <a:pPr algn="l"/>
            <a:r>
              <a:rPr lang="en-US" sz="4000" b="1" dirty="0"/>
              <a:t>Books: Intermediate &amp; Advanced</a:t>
            </a:r>
          </a:p>
        </p:txBody>
      </p:sp>
      <p:pic>
        <p:nvPicPr>
          <p:cNvPr id="5124" name="Picture 4" descr="http://ecx.images-amazon.com/images/I/51xAQts9JfL._SX258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9439" y="1646821"/>
            <a:ext cx="2860714" cy="369973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ecx.images-amazon.com/images/I/51PTaZE%2BsIL._SX387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02871" y="1646821"/>
            <a:ext cx="2939345" cy="3699733"/>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http://ecx.images-amazon.com/images/I/41XVIr1cOkL._SX348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30" y="1646821"/>
            <a:ext cx="2749090" cy="3699733"/>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http://ecx.images-amazon.com/images/I/51Ddti0sw%2BL._SX399_BO1,204,203,200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4932" y="1646820"/>
            <a:ext cx="2945571" cy="3699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35202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aptuz.com/static/media/uploads/blog/phoneg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405" y="1316392"/>
            <a:ext cx="4132406" cy="428368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d2ae6i1c2fz1s5.cloudfront.net/sites/default/files/phone_gap_dev.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5212" y="1849547"/>
            <a:ext cx="4697162" cy="3217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99339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12" y="28575"/>
            <a:ext cx="8909366" cy="1280890"/>
          </a:xfrm>
        </p:spPr>
        <p:txBody>
          <a:bodyPr>
            <a:normAutofit/>
          </a:bodyPr>
          <a:lstStyle/>
          <a:p>
            <a:r>
              <a:rPr lang="en-US" sz="4000" b="1" dirty="0"/>
              <a:t>Books: Intermediate &amp; Advanced</a:t>
            </a:r>
          </a:p>
        </p:txBody>
      </p:sp>
      <p:pic>
        <p:nvPicPr>
          <p:cNvPr id="8194" name="Picture 2" descr="Android Co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2506" y="1647387"/>
            <a:ext cx="3366807" cy="4442144"/>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ecx.images-amazon.com/images/I/51ikbvUUmHL._SX384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6553" y="1647387"/>
            <a:ext cx="3418233" cy="442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2823121"/>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738" y="76200"/>
            <a:ext cx="8909366" cy="1280890"/>
          </a:xfrm>
        </p:spPr>
        <p:txBody>
          <a:bodyPr>
            <a:normAutofit/>
          </a:bodyPr>
          <a:lstStyle/>
          <a:p>
            <a:pPr algn="l"/>
            <a:r>
              <a:rPr lang="en-US" sz="3600" b="1" dirty="0"/>
              <a:t>Books: Intermediate &amp; Advanced</a:t>
            </a:r>
          </a:p>
        </p:txBody>
      </p:sp>
      <p:pic>
        <p:nvPicPr>
          <p:cNvPr id="6146" name="Picture 2" descr="http://ecx.images-amazon.com/images/I/51IaL7z74lL._SX364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9" y="1905000"/>
            <a:ext cx="2606493" cy="3441532"/>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ecx.images-amazon.com/images/I/51KlYU1AeML._SX396_BO1,204,203,200_.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87678" y="1905000"/>
            <a:ext cx="2611837" cy="344153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http://ecx.images-amazon.com/images/I/51slKc-rqJL._SX394_BO1,204,203,200_.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4540" y="1905000"/>
            <a:ext cx="2761926" cy="3441532"/>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http://ecx.images-amazon.com/images/I/51IN38B-f3L._SX397_BO1,204,203,200_.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12171" y="1880211"/>
            <a:ext cx="2770946" cy="3466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2899209"/>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1" y="304800"/>
            <a:ext cx="8909366" cy="1280890"/>
          </a:xfrm>
        </p:spPr>
        <p:txBody>
          <a:bodyPr>
            <a:normAutofit/>
          </a:bodyPr>
          <a:lstStyle/>
          <a:p>
            <a:pPr algn="l"/>
            <a:r>
              <a:rPr lang="en-US" sz="4400" b="1" dirty="0"/>
              <a:t>References</a:t>
            </a:r>
          </a:p>
        </p:txBody>
      </p:sp>
      <p:sp>
        <p:nvSpPr>
          <p:cNvPr id="3" name="Content Placeholder 2"/>
          <p:cNvSpPr>
            <a:spLocks noGrp="1"/>
          </p:cNvSpPr>
          <p:nvPr>
            <p:ph idx="1"/>
          </p:nvPr>
        </p:nvSpPr>
        <p:spPr>
          <a:xfrm>
            <a:off x="2584827" y="1757083"/>
            <a:ext cx="8913077" cy="3777622"/>
          </a:xfrm>
        </p:spPr>
        <p:txBody>
          <a:bodyPr>
            <a:normAutofit lnSpcReduction="10000"/>
          </a:bodyPr>
          <a:lstStyle/>
          <a:p>
            <a:pPr>
              <a:lnSpc>
                <a:spcPct val="150000"/>
              </a:lnSpc>
            </a:pPr>
            <a:r>
              <a:rPr lang="en-US" sz="1600" b="1" dirty="0">
                <a:hlinkClick r:id="rId2"/>
              </a:rPr>
              <a:t>http://developer.android.com/index.html</a:t>
            </a:r>
            <a:endParaRPr lang="en-US" sz="1600" b="1" dirty="0"/>
          </a:p>
          <a:p>
            <a:pPr>
              <a:lnSpc>
                <a:spcPct val="150000"/>
              </a:lnSpc>
            </a:pPr>
            <a:r>
              <a:rPr lang="en-US" sz="1600" b="1" dirty="0">
                <a:hlinkClick r:id="rId3"/>
              </a:rPr>
              <a:t>http://www.tutorialspoint.com/android/index.htm</a:t>
            </a:r>
            <a:endParaRPr lang="en-US" sz="1600" b="1" dirty="0"/>
          </a:p>
          <a:p>
            <a:pPr>
              <a:lnSpc>
                <a:spcPct val="150000"/>
              </a:lnSpc>
            </a:pPr>
            <a:r>
              <a:rPr lang="en-US" sz="1600" b="1" dirty="0">
                <a:hlinkClick r:id="rId4"/>
              </a:rPr>
              <a:t>http://www.tutorialspoint.com/phonegap/index.htm</a:t>
            </a:r>
            <a:endParaRPr lang="en-US" sz="1600" b="1" dirty="0"/>
          </a:p>
          <a:p>
            <a:pPr>
              <a:lnSpc>
                <a:spcPct val="150000"/>
              </a:lnSpc>
            </a:pPr>
            <a:r>
              <a:rPr lang="en-US" sz="1600" b="1" dirty="0">
                <a:hlinkClick r:id="rId5"/>
              </a:rPr>
              <a:t>http://www.android.com/</a:t>
            </a:r>
            <a:endParaRPr lang="en-US" sz="1600" b="1" dirty="0"/>
          </a:p>
          <a:p>
            <a:pPr>
              <a:lnSpc>
                <a:spcPct val="150000"/>
              </a:lnSpc>
            </a:pPr>
            <a:r>
              <a:rPr lang="en-US" sz="1600" b="1" dirty="0">
                <a:hlinkClick r:id="rId6"/>
              </a:rPr>
              <a:t>https://play.google.com/store?hl=en</a:t>
            </a:r>
            <a:endParaRPr lang="en-US" sz="1600" b="1" dirty="0"/>
          </a:p>
          <a:p>
            <a:pPr>
              <a:lnSpc>
                <a:spcPct val="150000"/>
              </a:lnSpc>
            </a:pPr>
            <a:r>
              <a:rPr lang="en-US" sz="1600" b="1" dirty="0">
                <a:hlinkClick r:id="rId7"/>
              </a:rPr>
              <a:t>http://www.amazon.com/gp/mas/get-appstore/android/ref=mas_rw_ldg</a:t>
            </a:r>
            <a:endParaRPr lang="en-US" sz="1600" b="1" dirty="0"/>
          </a:p>
          <a:p>
            <a:pPr>
              <a:lnSpc>
                <a:spcPct val="150000"/>
              </a:lnSpc>
            </a:pPr>
            <a:r>
              <a:rPr lang="en-US" sz="1600" b="1" dirty="0">
                <a:hlinkClick r:id="rId8"/>
              </a:rPr>
              <a:t>http://gizmodo.com/how-much-happens-on-the-internet-every-60-seconds-950463150</a:t>
            </a:r>
            <a:endParaRPr lang="en-US" sz="1600" b="1" dirty="0"/>
          </a:p>
          <a:p>
            <a:pPr>
              <a:lnSpc>
                <a:spcPct val="150000"/>
              </a:lnSpc>
            </a:pPr>
            <a:r>
              <a:rPr lang="en-US" sz="1600" b="1" dirty="0">
                <a:hlinkClick r:id="rId9"/>
              </a:rPr>
              <a:t>https://en.wikipedia.org/wiki/Android_(operating_system)</a:t>
            </a:r>
            <a:endParaRPr lang="en-US" sz="1600" b="1" dirty="0"/>
          </a:p>
          <a:p>
            <a:pPr>
              <a:lnSpc>
                <a:spcPct val="150000"/>
              </a:lnSpc>
            </a:pPr>
            <a:r>
              <a:rPr lang="en-US" sz="1600" b="1" dirty="0">
                <a:hlinkClick r:id="rId10"/>
              </a:rPr>
              <a:t>https://en.wikipedia.org/wiki/Android_version_history</a:t>
            </a:r>
            <a:endParaRPr lang="en-US" sz="1600" b="1" dirty="0"/>
          </a:p>
          <a:p>
            <a:pPr marL="0" indent="0">
              <a:buNone/>
            </a:pPr>
            <a:endParaRPr lang="en-US" dirty="0"/>
          </a:p>
          <a:p>
            <a:endParaRPr lang="en-US" dirty="0"/>
          </a:p>
          <a:p>
            <a:endParaRPr lang="en-US" dirty="0"/>
          </a:p>
          <a:p>
            <a:endParaRPr lang="en-US" dirty="0"/>
          </a:p>
          <a:p>
            <a:pPr marL="0" indent="0">
              <a:buNone/>
            </a:pP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189154182"/>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ttp://managementscience.biz/wp-content/uploads/2014/09/java-logo-transpar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8412" y="2133600"/>
            <a:ext cx="4802867" cy="2939506"/>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9616626"/>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198439"/>
            <a:ext cx="4419600" cy="1143000"/>
          </a:xfrm>
        </p:spPr>
        <p:txBody>
          <a:bodyPr>
            <a:normAutofit/>
          </a:bodyPr>
          <a:lstStyle/>
          <a:p>
            <a:r>
              <a:rPr lang="en-US" sz="4400" dirty="0"/>
              <a:t>JAVA</a:t>
            </a:r>
          </a:p>
        </p:txBody>
      </p:sp>
      <p:sp>
        <p:nvSpPr>
          <p:cNvPr id="3" name="Content Placeholder 2"/>
          <p:cNvSpPr>
            <a:spLocks noGrp="1"/>
          </p:cNvSpPr>
          <p:nvPr>
            <p:ph idx="1"/>
          </p:nvPr>
        </p:nvSpPr>
        <p:spPr>
          <a:xfrm>
            <a:off x="1293812" y="1664759"/>
            <a:ext cx="10287000" cy="4506062"/>
          </a:xfrm>
        </p:spPr>
        <p:txBody>
          <a:bodyPr>
            <a:normAutofit/>
          </a:bodyPr>
          <a:lstStyle/>
          <a:p>
            <a:pPr>
              <a:lnSpc>
                <a:spcPct val="150000"/>
              </a:lnSpc>
            </a:pPr>
            <a:r>
              <a:rPr lang="en-US" sz="2800" dirty="0">
                <a:solidFill>
                  <a:schemeClr val="tx1"/>
                </a:solidFill>
              </a:rPr>
              <a:t>Truly platform-independent (that is, architecture-neutral)</a:t>
            </a:r>
          </a:p>
          <a:p>
            <a:pPr>
              <a:lnSpc>
                <a:spcPct val="150000"/>
              </a:lnSpc>
            </a:pPr>
            <a:r>
              <a:rPr lang="en-US" sz="2800" dirty="0">
                <a:solidFill>
                  <a:schemeClr val="tx1"/>
                </a:solidFill>
              </a:rPr>
              <a:t>Emergence of the World Wide Web, Java was propelled to the forefront of computer language design</a:t>
            </a:r>
          </a:p>
          <a:p>
            <a:pPr>
              <a:lnSpc>
                <a:spcPct val="150000"/>
              </a:lnSpc>
            </a:pPr>
            <a:r>
              <a:rPr lang="en-US" sz="2800" dirty="0">
                <a:solidFill>
                  <a:schemeClr val="tx1"/>
                </a:solidFill>
              </a:rPr>
              <a:t>Internet version of C++.</a:t>
            </a:r>
          </a:p>
          <a:p>
            <a:pPr>
              <a:lnSpc>
                <a:spcPct val="150000"/>
              </a:lnSpc>
            </a:pPr>
            <a:r>
              <a:rPr lang="en-US" sz="2800" dirty="0">
                <a:solidFill>
                  <a:schemeClr val="tx1"/>
                </a:solidFill>
              </a:rPr>
              <a:t>Java was influenced by C++, it is not an enhanced version of C++</a:t>
            </a:r>
          </a:p>
        </p:txBody>
      </p:sp>
      <p:pic>
        <p:nvPicPr>
          <p:cNvPr id="9220" name="Picture 4" descr="https://cdn4.iconfinder.com/data/icons/bright-food-products/512/coffee_bean-51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6212" y="381000"/>
            <a:ext cx="780847" cy="781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84640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JVM</a:t>
            </a:r>
            <a:br>
              <a:rPr lang="en-US" dirty="0"/>
            </a:br>
            <a:endParaRPr lang="en-US" dirty="0"/>
          </a:p>
        </p:txBody>
      </p:sp>
      <p:sp>
        <p:nvSpPr>
          <p:cNvPr id="3" name="Content Placeholder 2"/>
          <p:cNvSpPr>
            <a:spLocks noGrp="1"/>
          </p:cNvSpPr>
          <p:nvPr>
            <p:ph idx="1"/>
          </p:nvPr>
        </p:nvSpPr>
        <p:spPr>
          <a:xfrm>
            <a:off x="2588538" y="1465730"/>
            <a:ext cx="8913078" cy="4854389"/>
          </a:xfrm>
        </p:spPr>
        <p:txBody>
          <a:bodyPr>
            <a:normAutofit/>
          </a:bodyPr>
          <a:lstStyle/>
          <a:p>
            <a:r>
              <a:rPr lang="en-US" sz="2400" dirty="0"/>
              <a:t>JVM (Java Virtual Machine) is an abstract machine. </a:t>
            </a:r>
          </a:p>
          <a:p>
            <a:pPr marL="0" indent="0">
              <a:buNone/>
            </a:pPr>
            <a:endParaRPr lang="en-US" sz="2400" dirty="0"/>
          </a:p>
          <a:p>
            <a:r>
              <a:rPr lang="en-US" sz="2400" dirty="0"/>
              <a:t>It is a specification that provides runtime environment in which java </a:t>
            </a:r>
            <a:r>
              <a:rPr lang="en-US" sz="2400" dirty="0" err="1"/>
              <a:t>bytecode</a:t>
            </a:r>
            <a:r>
              <a:rPr lang="en-US" sz="2400" dirty="0"/>
              <a:t> can be executed.</a:t>
            </a:r>
          </a:p>
          <a:p>
            <a:endParaRPr lang="en-US" sz="2400" dirty="0"/>
          </a:p>
          <a:p>
            <a:r>
              <a:rPr lang="en-US" sz="2400" dirty="0"/>
              <a:t>The JVM performs following main tasks</a:t>
            </a:r>
          </a:p>
          <a:p>
            <a:pPr lvl="1"/>
            <a:r>
              <a:rPr lang="en-US" sz="2000" dirty="0"/>
              <a:t>Loads code</a:t>
            </a:r>
          </a:p>
          <a:p>
            <a:pPr lvl="1"/>
            <a:r>
              <a:rPr lang="en-US" sz="2000" dirty="0"/>
              <a:t>Verifies code</a:t>
            </a:r>
          </a:p>
          <a:p>
            <a:pPr lvl="1"/>
            <a:r>
              <a:rPr lang="en-US" sz="2000" dirty="0"/>
              <a:t>Executes code</a:t>
            </a:r>
          </a:p>
          <a:p>
            <a:pPr lvl="1"/>
            <a:r>
              <a:rPr lang="en-US" sz="2000" dirty="0"/>
              <a:t>Provides runtime environment</a:t>
            </a:r>
          </a:p>
          <a:p>
            <a:endParaRPr lang="en-US" dirty="0"/>
          </a:p>
        </p:txBody>
      </p:sp>
    </p:spTree>
    <p:extLst>
      <p:ext uri="{BB962C8B-B14F-4D97-AF65-F5344CB8AC3E}">
        <p14:creationId xmlns:p14="http://schemas.microsoft.com/office/powerpoint/2010/main" val="29025624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862" y="582066"/>
            <a:ext cx="8909366" cy="1280890"/>
          </a:xfrm>
        </p:spPr>
        <p:txBody>
          <a:bodyPr/>
          <a:lstStyle/>
          <a:p>
            <a:r>
              <a:rPr lang="en-US" dirty="0"/>
              <a:t>JRE</a:t>
            </a:r>
          </a:p>
        </p:txBody>
      </p:sp>
      <p:sp>
        <p:nvSpPr>
          <p:cNvPr id="3" name="Content Placeholder 2"/>
          <p:cNvSpPr>
            <a:spLocks noGrp="1"/>
          </p:cNvSpPr>
          <p:nvPr>
            <p:ph idx="1"/>
          </p:nvPr>
        </p:nvSpPr>
        <p:spPr>
          <a:xfrm>
            <a:off x="1123645" y="3884075"/>
            <a:ext cx="10841121" cy="3777622"/>
          </a:xfrm>
        </p:spPr>
        <p:txBody>
          <a:bodyPr>
            <a:normAutofit/>
          </a:bodyPr>
          <a:lstStyle/>
          <a:p>
            <a:r>
              <a:rPr lang="en-US" sz="2800" dirty="0"/>
              <a:t>It is the implementation of JVM.</a:t>
            </a:r>
          </a:p>
          <a:p>
            <a:r>
              <a:rPr lang="en-US" sz="2800" dirty="0"/>
              <a:t>It physically exists.</a:t>
            </a:r>
          </a:p>
          <a:p>
            <a:r>
              <a:rPr lang="en-US" sz="2800" dirty="0"/>
              <a:t>It contains set of libraries + other files that JVM uses at runtime.</a:t>
            </a:r>
          </a:p>
        </p:txBody>
      </p:sp>
      <p:pic>
        <p:nvPicPr>
          <p:cNvPr id="5122" name="Picture 2" descr="j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418" y="398932"/>
            <a:ext cx="3685215" cy="360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500348"/>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05377" y="715036"/>
            <a:ext cx="8909366" cy="640445"/>
          </a:xfrm>
        </p:spPr>
        <p:txBody>
          <a:bodyPr>
            <a:normAutofit fontScale="90000"/>
          </a:bodyPr>
          <a:lstStyle/>
          <a:p>
            <a:r>
              <a:rPr lang="en-US" dirty="0"/>
              <a:t>JVM JRE JDK</a:t>
            </a:r>
          </a:p>
        </p:txBody>
      </p:sp>
      <p:pic>
        <p:nvPicPr>
          <p:cNvPr id="3074" name="Picture 2" descr="jd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1529" y="1421668"/>
            <a:ext cx="7557060" cy="46425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746152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4098" name="Picture 2" descr="http://3.bp.blogspot.com/-X91CEt3otME/UvT8g6zRU8I/AAAAAAAAAnI/ZpfLarelfG8/s1600/Program+Execu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220684"/>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304800"/>
            <a:ext cx="8909366" cy="685800"/>
          </a:xfrm>
        </p:spPr>
        <p:txBody>
          <a:bodyPr>
            <a:normAutofit fontScale="90000"/>
          </a:bodyPr>
          <a:lstStyle/>
          <a:p>
            <a:pPr algn="l"/>
            <a:r>
              <a:rPr lang="en-US" sz="4000" b="1" dirty="0"/>
              <a:t>JVM, JRE and JDK</a:t>
            </a:r>
          </a:p>
        </p:txBody>
      </p:sp>
      <p:pic>
        <p:nvPicPr>
          <p:cNvPr id="7" name="Picture 2" descr="j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412" y="1682695"/>
            <a:ext cx="4126062" cy="403115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jd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3012" y="1956680"/>
            <a:ext cx="4950004" cy="3757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86995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Mobile OSI"/>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065212" y="597337"/>
            <a:ext cx="9982200" cy="55976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57056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170924"/>
            <a:ext cx="10055644" cy="1280890"/>
          </a:xfrm>
        </p:spPr>
        <p:txBody>
          <a:bodyPr>
            <a:normAutofit/>
          </a:bodyPr>
          <a:lstStyle/>
          <a:p>
            <a:pPr algn="l"/>
            <a:r>
              <a:rPr lang="en-US" sz="4400" b="1" dirty="0"/>
              <a:t>Environment variables</a:t>
            </a:r>
          </a:p>
        </p:txBody>
      </p:sp>
      <p:sp>
        <p:nvSpPr>
          <p:cNvPr id="3" name="Content Placeholder 2"/>
          <p:cNvSpPr>
            <a:spLocks noGrp="1"/>
          </p:cNvSpPr>
          <p:nvPr>
            <p:ph idx="1"/>
          </p:nvPr>
        </p:nvSpPr>
        <p:spPr>
          <a:xfrm>
            <a:off x="1370014" y="1219200"/>
            <a:ext cx="9843820" cy="1209052"/>
          </a:xfrm>
        </p:spPr>
        <p:txBody>
          <a:bodyPr>
            <a:noAutofit/>
          </a:bodyPr>
          <a:lstStyle/>
          <a:p>
            <a:pPr marL="0" indent="0" algn="ctr">
              <a:buNone/>
            </a:pPr>
            <a:r>
              <a:rPr lang="en-US" sz="2000" b="1" i="1" dirty="0">
                <a:solidFill>
                  <a:schemeClr val="tx1"/>
                </a:solidFill>
              </a:rPr>
              <a:t>Environment variables</a:t>
            </a:r>
            <a:r>
              <a:rPr lang="en-US" sz="2000" b="1" dirty="0">
                <a:solidFill>
                  <a:schemeClr val="tx1"/>
                </a:solidFill>
              </a:rPr>
              <a:t> are </a:t>
            </a:r>
            <a:r>
              <a:rPr lang="en-US" sz="2000" b="1" i="1" dirty="0">
                <a:solidFill>
                  <a:schemeClr val="tx1"/>
                </a:solidFill>
              </a:rPr>
              <a:t>global system variables</a:t>
            </a:r>
            <a:r>
              <a:rPr lang="en-US" sz="2000" b="1" dirty="0">
                <a:solidFill>
                  <a:schemeClr val="tx1"/>
                </a:solidFill>
              </a:rPr>
              <a:t> accessible by all the </a:t>
            </a:r>
          </a:p>
          <a:p>
            <a:pPr marL="0" indent="0" algn="ctr">
              <a:buNone/>
            </a:pPr>
            <a:r>
              <a:rPr lang="en-US" sz="2000" b="1" dirty="0">
                <a:solidFill>
                  <a:schemeClr val="tx1"/>
                </a:solidFill>
              </a:rPr>
              <a:t>processes running under the Operating System</a:t>
            </a:r>
          </a:p>
          <a:p>
            <a:pPr lvl="3">
              <a:lnSpc>
                <a:spcPct val="150000"/>
              </a:lnSpc>
            </a:pPr>
            <a:endParaRPr lang="en-US" sz="1800" dirty="0">
              <a:solidFill>
                <a:schemeClr val="tx1"/>
              </a:solidFill>
            </a:endParaRPr>
          </a:p>
          <a:p>
            <a:pPr lvl="3">
              <a:lnSpc>
                <a:spcPct val="150000"/>
              </a:lnSpc>
            </a:pPr>
            <a:endParaRPr lang="en-US" sz="1800" dirty="0">
              <a:solidFill>
                <a:schemeClr val="tx1"/>
              </a:solidFill>
            </a:endParaRPr>
          </a:p>
        </p:txBody>
      </p:sp>
      <p:sp>
        <p:nvSpPr>
          <p:cNvPr id="6" name="Rectangle 5"/>
          <p:cNvSpPr/>
          <p:nvPr/>
        </p:nvSpPr>
        <p:spPr>
          <a:xfrm>
            <a:off x="1259214" y="2519204"/>
            <a:ext cx="8947339" cy="3099732"/>
          </a:xfrm>
          <a:prstGeom prst="rect">
            <a:avLst/>
          </a:prstGeom>
        </p:spPr>
        <p:txBody>
          <a:bodyPr wrap="square">
            <a:spAutoFit/>
          </a:bodyPr>
          <a:lstStyle/>
          <a:p>
            <a:pPr lvl="2">
              <a:lnSpc>
                <a:spcPct val="200000"/>
              </a:lnSpc>
            </a:pPr>
            <a:r>
              <a:rPr lang="en-US" sz="2400" dirty="0">
                <a:solidFill>
                  <a:srgbClr val="FF0000"/>
                </a:solidFill>
              </a:rPr>
              <a:t>PATH</a:t>
            </a:r>
            <a:r>
              <a:rPr lang="en-US" sz="2400" dirty="0"/>
              <a:t> </a:t>
            </a:r>
            <a:r>
              <a:rPr lang="en-US" sz="2000" dirty="0"/>
              <a:t>=“C:\Program Files\Java\jdk1.7.0_67\bin”</a:t>
            </a:r>
          </a:p>
          <a:p>
            <a:pPr lvl="2">
              <a:lnSpc>
                <a:spcPct val="200000"/>
              </a:lnSpc>
            </a:pPr>
            <a:r>
              <a:rPr lang="en-US" sz="2400" dirty="0">
                <a:solidFill>
                  <a:srgbClr val="FF0000"/>
                </a:solidFill>
              </a:rPr>
              <a:t>CLASSPATH</a:t>
            </a:r>
            <a:r>
              <a:rPr lang="en-US" sz="2400" dirty="0"/>
              <a:t> </a:t>
            </a:r>
            <a:r>
              <a:rPr lang="en-US" sz="2000" dirty="0"/>
              <a:t>=“C:\Program Files\Java\jdk1.7.0_67\lib”</a:t>
            </a:r>
          </a:p>
          <a:p>
            <a:pPr lvl="2">
              <a:lnSpc>
                <a:spcPct val="200000"/>
              </a:lnSpc>
            </a:pPr>
            <a:r>
              <a:rPr lang="en-US" sz="2400" dirty="0">
                <a:solidFill>
                  <a:srgbClr val="FF0000"/>
                </a:solidFill>
              </a:rPr>
              <a:t>JAVA_HOME</a:t>
            </a:r>
            <a:r>
              <a:rPr lang="en-US" sz="2400" dirty="0"/>
              <a:t> </a:t>
            </a:r>
            <a:r>
              <a:rPr lang="en-US" sz="2000" dirty="0"/>
              <a:t>=“C:\Program Files\Java\jdk1.7.0_67”</a:t>
            </a:r>
          </a:p>
          <a:p>
            <a:pPr lvl="2">
              <a:lnSpc>
                <a:spcPct val="200000"/>
              </a:lnSpc>
            </a:pPr>
            <a:r>
              <a:rPr lang="en-US" sz="2400" dirty="0">
                <a:solidFill>
                  <a:srgbClr val="FF0000"/>
                </a:solidFill>
              </a:rPr>
              <a:t>JRE_HOME</a:t>
            </a:r>
            <a:r>
              <a:rPr lang="en-US" sz="2000" dirty="0"/>
              <a:t>= “C:\Program Files\Java\jre7”</a:t>
            </a:r>
          </a:p>
        </p:txBody>
      </p:sp>
    </p:spTree>
    <p:extLst>
      <p:ext uri="{BB962C8B-B14F-4D97-AF65-F5344CB8AC3E}">
        <p14:creationId xmlns:p14="http://schemas.microsoft.com/office/powerpoint/2010/main" val="2926012208"/>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1" y="152400"/>
            <a:ext cx="8909366" cy="1280890"/>
          </a:xfrm>
        </p:spPr>
        <p:txBody>
          <a:bodyPr>
            <a:normAutofit/>
          </a:bodyPr>
          <a:lstStyle/>
          <a:p>
            <a:pPr algn="l"/>
            <a:r>
              <a:rPr lang="en-US" sz="4000" b="1" dirty="0"/>
              <a:t>Verification of JAVA installation </a:t>
            </a: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03412" y="1447800"/>
            <a:ext cx="9556273" cy="4926069"/>
          </a:xfrm>
        </p:spPr>
      </p:pic>
    </p:spTree>
    <p:extLst>
      <p:ext uri="{BB962C8B-B14F-4D97-AF65-F5344CB8AC3E}">
        <p14:creationId xmlns:p14="http://schemas.microsoft.com/office/powerpoint/2010/main" val="254511063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76200"/>
            <a:ext cx="8909366" cy="1280890"/>
          </a:xfrm>
        </p:spPr>
        <p:txBody>
          <a:bodyPr>
            <a:normAutofit/>
          </a:bodyPr>
          <a:lstStyle/>
          <a:p>
            <a:pPr algn="l"/>
            <a:r>
              <a:rPr lang="en-US" sz="4000" b="1" dirty="0"/>
              <a:t>Verification of JAVA installation </a:t>
            </a:r>
          </a:p>
        </p:txBody>
      </p:sp>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37157" y="1268569"/>
            <a:ext cx="9867742" cy="4861868"/>
          </a:xfrm>
          <a:prstGeom prst="rect">
            <a:avLst/>
          </a:prstGeom>
        </p:spPr>
      </p:pic>
    </p:spTree>
    <p:extLst>
      <p:ext uri="{BB962C8B-B14F-4D97-AF65-F5344CB8AC3E}">
        <p14:creationId xmlns:p14="http://schemas.microsoft.com/office/powerpoint/2010/main" val="3824095237"/>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farm8.staticflickr.com/7203/6974680007_5aa442edb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92363" y="1977186"/>
            <a:ext cx="4073029" cy="304742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blogs.phoenixnewtimes.com/bella/Dark%20Chocolate%20Creme%20Egg%20Cross-sectio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412" y="1981200"/>
            <a:ext cx="3950567" cy="30439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418902"/>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0412" y="304800"/>
            <a:ext cx="8909366" cy="1280890"/>
          </a:xfrm>
        </p:spPr>
        <p:txBody>
          <a:bodyPr>
            <a:normAutofit/>
          </a:bodyPr>
          <a:lstStyle/>
          <a:p>
            <a:pPr algn="l"/>
            <a:r>
              <a:rPr lang="en-US" sz="4400" b="1" dirty="0"/>
              <a:t>OOP</a:t>
            </a:r>
          </a:p>
        </p:txBody>
      </p:sp>
      <p:pic>
        <p:nvPicPr>
          <p:cNvPr id="4098" name="Picture 2" descr="http://aventalearning.com/content168staging/2008Programming2/unit1/resources/images/1.1.6.a_pill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4412" y="1108710"/>
            <a:ext cx="8512132" cy="4937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40937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381000"/>
            <a:ext cx="8909366" cy="1280890"/>
          </a:xfrm>
        </p:spPr>
        <p:txBody>
          <a:bodyPr>
            <a:normAutofit/>
          </a:bodyPr>
          <a:lstStyle/>
          <a:p>
            <a:pPr algn="l"/>
            <a:r>
              <a:rPr lang="en-US" sz="4000" b="1" dirty="0"/>
              <a:t>Introducing Classes and objects</a:t>
            </a:r>
          </a:p>
        </p:txBody>
      </p:sp>
      <p:sp>
        <p:nvSpPr>
          <p:cNvPr id="3" name="Content Placeholder 2"/>
          <p:cNvSpPr>
            <a:spLocks noGrp="1"/>
          </p:cNvSpPr>
          <p:nvPr>
            <p:ph idx="1"/>
          </p:nvPr>
        </p:nvSpPr>
        <p:spPr>
          <a:xfrm>
            <a:off x="608012" y="1676400"/>
            <a:ext cx="8913078" cy="3834449"/>
          </a:xfrm>
        </p:spPr>
        <p:txBody>
          <a:bodyPr>
            <a:normAutofit/>
          </a:bodyPr>
          <a:lstStyle/>
          <a:p>
            <a:pPr>
              <a:lnSpc>
                <a:spcPct val="150000"/>
              </a:lnSpc>
            </a:pPr>
            <a:r>
              <a:rPr lang="en-US" sz="2400" dirty="0">
                <a:solidFill>
                  <a:schemeClr val="tx1"/>
                </a:solidFill>
              </a:rPr>
              <a:t>Class is an template for an object</a:t>
            </a:r>
          </a:p>
          <a:p>
            <a:pPr>
              <a:lnSpc>
                <a:spcPct val="150000"/>
              </a:lnSpc>
            </a:pPr>
            <a:r>
              <a:rPr lang="en-US" sz="2400" dirty="0">
                <a:solidFill>
                  <a:schemeClr val="tx1"/>
                </a:solidFill>
              </a:rPr>
              <a:t>Object is an instance of a class.</a:t>
            </a:r>
          </a:p>
          <a:p>
            <a:pPr>
              <a:lnSpc>
                <a:spcPct val="150000"/>
              </a:lnSpc>
            </a:pPr>
            <a:r>
              <a:rPr lang="en-US" sz="2400" dirty="0">
                <a:solidFill>
                  <a:schemeClr val="tx1"/>
                </a:solidFill>
              </a:rPr>
              <a:t>Class is declared by use of the </a:t>
            </a:r>
            <a:r>
              <a:rPr lang="en-US" sz="2400" b="1" i="1" dirty="0">
                <a:solidFill>
                  <a:srgbClr val="FF0000"/>
                </a:solidFill>
              </a:rPr>
              <a:t>class</a:t>
            </a:r>
            <a:r>
              <a:rPr lang="en-US" sz="2400" dirty="0">
                <a:solidFill>
                  <a:srgbClr val="FF0000"/>
                </a:solidFill>
              </a:rPr>
              <a:t> </a:t>
            </a:r>
            <a:r>
              <a:rPr lang="en-US" sz="2400" dirty="0">
                <a:solidFill>
                  <a:schemeClr val="tx1"/>
                </a:solidFill>
              </a:rPr>
              <a:t>keyword</a:t>
            </a:r>
          </a:p>
          <a:p>
            <a:pPr>
              <a:lnSpc>
                <a:spcPct val="150000"/>
              </a:lnSpc>
            </a:pPr>
            <a:r>
              <a:rPr lang="en-US" sz="2400" dirty="0">
                <a:solidFill>
                  <a:schemeClr val="tx1"/>
                </a:solidFill>
              </a:rPr>
              <a:t>The data, or variables, defined within a class are called </a:t>
            </a:r>
            <a:r>
              <a:rPr lang="en-US" sz="2400" i="1" dirty="0">
                <a:solidFill>
                  <a:schemeClr val="tx1"/>
                </a:solidFill>
              </a:rPr>
              <a:t>instance variables</a:t>
            </a:r>
          </a:p>
          <a:p>
            <a:endParaRPr lang="en-US" dirty="0"/>
          </a:p>
        </p:txBody>
      </p:sp>
    </p:spTree>
    <p:extLst>
      <p:ext uri="{BB962C8B-B14F-4D97-AF65-F5344CB8AC3E}">
        <p14:creationId xmlns:p14="http://schemas.microsoft.com/office/powerpoint/2010/main" val="1811132802"/>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2050" name="Picture 2" descr="http://www.freecodesource.com/wallpaper/batmobileblueprintstop-558218.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7629895"/>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3074" name="Picture 2" descr="http://ceramicartsdaily.org/wp-content/uploads/2009/01/cavitymoldsfortile_larg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6664" y="2465073"/>
            <a:ext cx="3809008" cy="31146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hq-cooperation.de/galerie/hq_modular/gussform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17107" y="2488690"/>
            <a:ext cx="3809008" cy="3114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07633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987826" y="1"/>
            <a:ext cx="7777454" cy="6555641"/>
          </a:xfrm>
          <a:prstGeom prst="rect">
            <a:avLst/>
          </a:prstGeom>
        </p:spPr>
        <p:txBody>
          <a:bodyPr wrap="square">
            <a:spAutoFit/>
          </a:bodyPr>
          <a:lstStyle/>
          <a:p>
            <a:endParaRPr lang="en-US" sz="2000" dirty="0"/>
          </a:p>
          <a:p>
            <a:r>
              <a:rPr lang="en-US" sz="2000" dirty="0"/>
              <a:t>class classname{</a:t>
            </a:r>
          </a:p>
          <a:p>
            <a:pPr lvl="1"/>
            <a:r>
              <a:rPr lang="en-US" sz="2000" i="1" dirty="0"/>
              <a:t>type</a:t>
            </a:r>
            <a:r>
              <a:rPr lang="en-US" sz="2000" dirty="0"/>
              <a:t> instance_variable_1;</a:t>
            </a:r>
          </a:p>
          <a:p>
            <a:pPr lvl="1"/>
            <a:r>
              <a:rPr lang="en-US" sz="2000" i="1" dirty="0"/>
              <a:t>type</a:t>
            </a:r>
            <a:r>
              <a:rPr lang="en-US" sz="2000" dirty="0"/>
              <a:t> instance_variable_2;</a:t>
            </a:r>
          </a:p>
          <a:p>
            <a:pPr lvl="1"/>
            <a:r>
              <a:rPr lang="en-US" sz="2000" dirty="0"/>
              <a:t>.</a:t>
            </a:r>
          </a:p>
          <a:p>
            <a:pPr lvl="1"/>
            <a:r>
              <a:rPr lang="en-US" sz="2000" dirty="0"/>
              <a:t>.</a:t>
            </a:r>
          </a:p>
          <a:p>
            <a:pPr lvl="1"/>
            <a:r>
              <a:rPr lang="en-US" sz="2000" dirty="0"/>
              <a:t>type instance_variable_n;</a:t>
            </a:r>
          </a:p>
          <a:p>
            <a:pPr lvl="2"/>
            <a:endParaRPr lang="en-US" sz="2000" dirty="0"/>
          </a:p>
          <a:p>
            <a:pPr lvl="2"/>
            <a:r>
              <a:rPr lang="en-US" sz="2000" dirty="0"/>
              <a:t>type methodname1(parameter-list){</a:t>
            </a:r>
          </a:p>
          <a:p>
            <a:pPr lvl="3"/>
            <a:r>
              <a:rPr lang="en-US" sz="2000" dirty="0"/>
              <a:t>//body of the method</a:t>
            </a:r>
          </a:p>
          <a:p>
            <a:pPr lvl="2"/>
            <a:r>
              <a:rPr lang="en-US" sz="2000" dirty="0"/>
              <a:t>}</a:t>
            </a:r>
          </a:p>
          <a:p>
            <a:endParaRPr lang="en-US" sz="2000" dirty="0"/>
          </a:p>
          <a:p>
            <a:pPr lvl="2"/>
            <a:r>
              <a:rPr lang="en-US" sz="2000" dirty="0"/>
              <a:t>type methodname2(parameter-list){</a:t>
            </a:r>
          </a:p>
          <a:p>
            <a:pPr lvl="4"/>
            <a:r>
              <a:rPr lang="en-US" sz="2000" dirty="0"/>
              <a:t>//body of the method</a:t>
            </a:r>
          </a:p>
          <a:p>
            <a:pPr lvl="2"/>
            <a:r>
              <a:rPr lang="en-US" sz="2000" dirty="0"/>
              <a:t>}</a:t>
            </a:r>
          </a:p>
          <a:p>
            <a:pPr lvl="1"/>
            <a:r>
              <a:rPr lang="en-US" sz="2000" dirty="0"/>
              <a:t>//…</a:t>
            </a:r>
          </a:p>
          <a:p>
            <a:pPr lvl="2"/>
            <a:r>
              <a:rPr lang="en-US" sz="2000" dirty="0"/>
              <a:t>type methodnamen(parameter-list){</a:t>
            </a:r>
          </a:p>
          <a:p>
            <a:pPr lvl="4"/>
            <a:r>
              <a:rPr lang="en-US" sz="2000" dirty="0"/>
              <a:t>//body of the method</a:t>
            </a:r>
          </a:p>
          <a:p>
            <a:pPr lvl="2"/>
            <a:r>
              <a:rPr lang="en-US" sz="2000" dirty="0"/>
              <a:t>}</a:t>
            </a:r>
          </a:p>
          <a:p>
            <a:endParaRPr lang="en-US" sz="2000" dirty="0"/>
          </a:p>
          <a:p>
            <a:r>
              <a:rPr lang="en-US" sz="2000" dirty="0"/>
              <a:t>}</a:t>
            </a:r>
          </a:p>
        </p:txBody>
      </p:sp>
    </p:spTree>
    <p:extLst>
      <p:ext uri="{BB962C8B-B14F-4D97-AF65-F5344CB8AC3E}">
        <p14:creationId xmlns:p14="http://schemas.microsoft.com/office/powerpoint/2010/main" val="420777195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42862" y="501037"/>
            <a:ext cx="8909366" cy="1280890"/>
          </a:xfrm>
        </p:spPr>
        <p:txBody>
          <a:bodyPr/>
          <a:lstStyle/>
          <a:p>
            <a:r>
              <a:rPr lang="en-US" dirty="0"/>
              <a:t>Simple class</a:t>
            </a:r>
          </a:p>
        </p:txBody>
      </p:sp>
      <p:sp>
        <p:nvSpPr>
          <p:cNvPr id="3" name="Content Placeholder 2"/>
          <p:cNvSpPr>
            <a:spLocks noGrp="1"/>
          </p:cNvSpPr>
          <p:nvPr>
            <p:ph idx="1"/>
          </p:nvPr>
        </p:nvSpPr>
        <p:spPr>
          <a:xfrm>
            <a:off x="2436177" y="1437565"/>
            <a:ext cx="3458121" cy="3421039"/>
          </a:xfrm>
        </p:spPr>
        <p:txBody>
          <a:bodyPr>
            <a:normAutofit/>
          </a:bodyPr>
          <a:lstStyle/>
          <a:p>
            <a:pPr marL="0" indent="0">
              <a:buNone/>
            </a:pPr>
            <a:r>
              <a:rPr lang="en-US" sz="2400" dirty="0">
                <a:solidFill>
                  <a:schemeClr val="tx1"/>
                </a:solidFill>
              </a:rPr>
              <a:t>Class add{</a:t>
            </a:r>
          </a:p>
          <a:p>
            <a:pPr marL="400050" lvl="1" indent="0">
              <a:buNone/>
            </a:pPr>
            <a:r>
              <a:rPr lang="en-US" sz="2000" dirty="0">
                <a:solidFill>
                  <a:schemeClr val="tx1"/>
                </a:solidFill>
              </a:rPr>
              <a:t>Int Num1;</a:t>
            </a:r>
          </a:p>
          <a:p>
            <a:pPr marL="400050" lvl="1" indent="0">
              <a:buNone/>
            </a:pPr>
            <a:r>
              <a:rPr lang="en-US" sz="2000" dirty="0">
                <a:solidFill>
                  <a:schemeClr val="tx1"/>
                </a:solidFill>
              </a:rPr>
              <a:t>Int Num2;</a:t>
            </a:r>
          </a:p>
          <a:p>
            <a:pPr marL="400050" lvl="1" indent="0">
              <a:buNone/>
            </a:pPr>
            <a:r>
              <a:rPr lang="en-US" sz="2000" dirty="0">
                <a:solidFill>
                  <a:schemeClr val="tx1"/>
                </a:solidFill>
              </a:rPr>
              <a:t>Int Result;</a:t>
            </a:r>
          </a:p>
          <a:p>
            <a:pPr marL="0" indent="0">
              <a:buNone/>
            </a:pPr>
            <a:r>
              <a:rPr lang="en-US" sz="2400" dirty="0">
                <a:solidFill>
                  <a:schemeClr val="tx1"/>
                </a:solidFill>
              </a:rPr>
              <a:t>}</a:t>
            </a:r>
          </a:p>
        </p:txBody>
      </p:sp>
      <p:sp>
        <p:nvSpPr>
          <p:cNvPr id="6" name="TextBox 5"/>
          <p:cNvSpPr txBox="1"/>
          <p:nvPr/>
        </p:nvSpPr>
        <p:spPr>
          <a:xfrm>
            <a:off x="2436177" y="4396938"/>
            <a:ext cx="4707409" cy="1569660"/>
          </a:xfrm>
          <a:prstGeom prst="rect">
            <a:avLst/>
          </a:prstGeom>
          <a:noFill/>
        </p:spPr>
        <p:txBody>
          <a:bodyPr wrap="square" rtlCol="0">
            <a:spAutoFit/>
          </a:bodyPr>
          <a:lstStyle/>
          <a:p>
            <a:r>
              <a:rPr lang="en-US" dirty="0"/>
              <a:t>Class name - Add</a:t>
            </a:r>
          </a:p>
          <a:p>
            <a:r>
              <a:rPr lang="en-US" dirty="0"/>
              <a:t>Variable names – Num1, Num2, Result</a:t>
            </a:r>
          </a:p>
          <a:p>
            <a:r>
              <a:rPr lang="en-US" dirty="0"/>
              <a:t>Data type - Integer</a:t>
            </a:r>
          </a:p>
        </p:txBody>
      </p:sp>
      <p:sp>
        <p:nvSpPr>
          <p:cNvPr id="7" name="TextBox 6"/>
          <p:cNvSpPr txBox="1"/>
          <p:nvPr/>
        </p:nvSpPr>
        <p:spPr>
          <a:xfrm>
            <a:off x="6777406" y="2133601"/>
            <a:ext cx="4876571" cy="1200329"/>
          </a:xfrm>
          <a:prstGeom prst="rect">
            <a:avLst/>
          </a:prstGeom>
          <a:noFill/>
        </p:spPr>
        <p:txBody>
          <a:bodyPr wrap="square" rtlCol="0">
            <a:spAutoFit/>
          </a:bodyPr>
          <a:lstStyle/>
          <a:p>
            <a:r>
              <a:rPr lang="en-US" dirty="0"/>
              <a:t>Class defines new type of data</a:t>
            </a:r>
          </a:p>
          <a:p>
            <a:r>
              <a:rPr lang="en-US" dirty="0"/>
              <a:t>In this case, new data type is called Add</a:t>
            </a:r>
          </a:p>
        </p:txBody>
      </p:sp>
    </p:spTree>
    <p:extLst>
      <p:ext uri="{BB962C8B-B14F-4D97-AF65-F5344CB8AC3E}">
        <p14:creationId xmlns:p14="http://schemas.microsoft.com/office/powerpoint/2010/main" val="18959820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p:cNvSpPr/>
          <p:nvPr/>
        </p:nvSpPr>
        <p:spPr>
          <a:xfrm>
            <a:off x="2853909" y="1871585"/>
            <a:ext cx="7008574" cy="1354189"/>
          </a:xfrm>
          <a:prstGeom prst="rect">
            <a:avLst/>
          </a:prstGeom>
        </p:spPr>
        <p:txBody>
          <a:bodyPr wrap="square" lIns="121892" tIns="60946" rIns="121892" bIns="60946">
            <a:spAutoFit/>
          </a:bodyPr>
          <a:lstStyle/>
          <a:p>
            <a:pPr algn="ctr"/>
            <a:r>
              <a:rPr lang="en-US" sz="8000" b="1" dirty="0">
                <a:solidFill>
                  <a:schemeClr val="tx1">
                    <a:lumMod val="65000"/>
                    <a:lumOff val="35000"/>
                  </a:schemeClr>
                </a:solidFill>
              </a:rPr>
              <a:t>build for</a:t>
            </a:r>
          </a:p>
        </p:txBody>
      </p:sp>
      <p:sp>
        <p:nvSpPr>
          <p:cNvPr id="48" name="Rectangle 47"/>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people</a:t>
            </a:r>
          </a:p>
        </p:txBody>
      </p:sp>
      <p:sp>
        <p:nvSpPr>
          <p:cNvPr id="49" name="Rectangle 48"/>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loved ones</a:t>
            </a:r>
          </a:p>
        </p:txBody>
      </p:sp>
      <p:sp>
        <p:nvSpPr>
          <p:cNvPr id="50" name="Rectangle 49"/>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teachers</a:t>
            </a:r>
          </a:p>
        </p:txBody>
      </p:sp>
      <p:sp>
        <p:nvSpPr>
          <p:cNvPr id="51" name="Rectangle 50"/>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small business</a:t>
            </a:r>
          </a:p>
        </p:txBody>
      </p:sp>
      <p:sp>
        <p:nvSpPr>
          <p:cNvPr id="52" name="Rectangle 51"/>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artists</a:t>
            </a:r>
          </a:p>
        </p:txBody>
      </p:sp>
      <p:sp>
        <p:nvSpPr>
          <p:cNvPr id="53" name="Rectangle 52"/>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living room</a:t>
            </a:r>
          </a:p>
        </p:txBody>
      </p:sp>
      <p:sp>
        <p:nvSpPr>
          <p:cNvPr id="54" name="Rectangle 53"/>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love</a:t>
            </a:r>
          </a:p>
        </p:txBody>
      </p:sp>
      <p:sp>
        <p:nvSpPr>
          <p:cNvPr id="55" name="Rectangle 54"/>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the road</a:t>
            </a:r>
          </a:p>
        </p:txBody>
      </p:sp>
      <p:sp>
        <p:nvSpPr>
          <p:cNvPr id="56" name="Rectangle 55"/>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future</a:t>
            </a:r>
          </a:p>
        </p:txBody>
      </p:sp>
      <p:sp>
        <p:nvSpPr>
          <p:cNvPr id="57" name="Rectangle 56"/>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environment</a:t>
            </a:r>
          </a:p>
        </p:txBody>
      </p:sp>
      <p:sp>
        <p:nvSpPr>
          <p:cNvPr id="58" name="Rectangle 57"/>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wearables</a:t>
            </a:r>
          </a:p>
        </p:txBody>
      </p:sp>
      <p:sp>
        <p:nvSpPr>
          <p:cNvPr id="59" name="Rectangle 58"/>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students</a:t>
            </a:r>
          </a:p>
        </p:txBody>
      </p:sp>
      <p:sp>
        <p:nvSpPr>
          <p:cNvPr id="60" name="Rectangle 59"/>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watches</a:t>
            </a:r>
          </a:p>
        </p:txBody>
      </p:sp>
      <p:sp>
        <p:nvSpPr>
          <p:cNvPr id="61" name="Rectangle 60"/>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manufacturers</a:t>
            </a:r>
          </a:p>
        </p:txBody>
      </p:sp>
      <p:sp>
        <p:nvSpPr>
          <p:cNvPr id="62" name="Rectangle 61"/>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gamers</a:t>
            </a:r>
          </a:p>
        </p:txBody>
      </p:sp>
      <p:sp>
        <p:nvSpPr>
          <p:cNvPr id="63" name="Rectangle 62"/>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safety</a:t>
            </a:r>
          </a:p>
        </p:txBody>
      </p:sp>
      <p:sp>
        <p:nvSpPr>
          <p:cNvPr id="64" name="Rectangle 63"/>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kids</a:t>
            </a:r>
          </a:p>
        </p:txBody>
      </p:sp>
      <p:sp>
        <p:nvSpPr>
          <p:cNvPr id="65" name="Rectangle 64"/>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fitness</a:t>
            </a:r>
          </a:p>
        </p:txBody>
      </p:sp>
      <p:sp>
        <p:nvSpPr>
          <p:cNvPr id="66" name="Rectangle 65"/>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yourself</a:t>
            </a:r>
          </a:p>
        </p:txBody>
      </p:sp>
      <p:sp>
        <p:nvSpPr>
          <p:cNvPr id="67" name="Rectangle 66"/>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self expression</a:t>
            </a:r>
          </a:p>
        </p:txBody>
      </p:sp>
      <p:sp>
        <p:nvSpPr>
          <p:cNvPr id="68" name="Rectangle 67"/>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communities</a:t>
            </a:r>
          </a:p>
        </p:txBody>
      </p:sp>
      <p:sp>
        <p:nvSpPr>
          <p:cNvPr id="69" name="Rectangle 68"/>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phones</a:t>
            </a:r>
          </a:p>
        </p:txBody>
      </p:sp>
      <p:sp>
        <p:nvSpPr>
          <p:cNvPr id="70" name="Rectangle 69"/>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large screens</a:t>
            </a:r>
          </a:p>
        </p:txBody>
      </p:sp>
      <p:sp>
        <p:nvSpPr>
          <p:cNvPr id="71" name="Rectangle 70"/>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everyone </a:t>
            </a:r>
          </a:p>
        </p:txBody>
      </p:sp>
      <p:sp>
        <p:nvSpPr>
          <p:cNvPr id="72" name="Rectangle 71"/>
          <p:cNvSpPr/>
          <p:nvPr/>
        </p:nvSpPr>
        <p:spPr>
          <a:xfrm>
            <a:off x="-1226693" y="3348911"/>
            <a:ext cx="15169789" cy="1107967"/>
          </a:xfrm>
          <a:prstGeom prst="rect">
            <a:avLst/>
          </a:prstGeom>
          <a:ln>
            <a:noFill/>
          </a:ln>
        </p:spPr>
        <p:txBody>
          <a:bodyPr wrap="square" lIns="121892" tIns="60946" rIns="121892" bIns="60946">
            <a:spAutoFit/>
          </a:bodyPr>
          <a:lstStyle/>
          <a:p>
            <a:pPr algn="ctr"/>
            <a:r>
              <a:rPr lang="en-US" sz="6400" b="1" dirty="0">
                <a:solidFill>
                  <a:srgbClr val="00D25F"/>
                </a:solidFill>
              </a:rPr>
              <a:t>augmented realities</a:t>
            </a:r>
          </a:p>
        </p:txBody>
      </p:sp>
      <p:sp>
        <p:nvSpPr>
          <p:cNvPr id="73" name="Rectangle 72"/>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small screens</a:t>
            </a:r>
          </a:p>
        </p:txBody>
      </p:sp>
      <p:sp>
        <p:nvSpPr>
          <p:cNvPr id="74" name="Rectangle 73"/>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friends</a:t>
            </a:r>
          </a:p>
        </p:txBody>
      </p:sp>
      <p:sp>
        <p:nvSpPr>
          <p:cNvPr id="75" name="Rectangle 74"/>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laptops</a:t>
            </a:r>
          </a:p>
        </p:txBody>
      </p:sp>
      <p:sp>
        <p:nvSpPr>
          <p:cNvPr id="76" name="Rectangle 75"/>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tomorrow</a:t>
            </a:r>
          </a:p>
        </p:txBody>
      </p:sp>
      <p:sp>
        <p:nvSpPr>
          <p:cNvPr id="77" name="Rectangle 76"/>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tablets</a:t>
            </a:r>
          </a:p>
        </p:txBody>
      </p:sp>
      <p:sp>
        <p:nvSpPr>
          <p:cNvPr id="78" name="Rectangle 77"/>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fun</a:t>
            </a:r>
          </a:p>
        </p:txBody>
      </p:sp>
      <p:sp>
        <p:nvSpPr>
          <p:cNvPr id="79" name="Rectangle 78"/>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cars</a:t>
            </a:r>
          </a:p>
        </p:txBody>
      </p:sp>
      <p:sp>
        <p:nvSpPr>
          <p:cNvPr id="80" name="Rectangle 79"/>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TVs</a:t>
            </a:r>
          </a:p>
        </p:txBody>
      </p:sp>
      <p:sp>
        <p:nvSpPr>
          <p:cNvPr id="81" name="Rectangle 80"/>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families</a:t>
            </a:r>
          </a:p>
        </p:txBody>
      </p:sp>
      <p:sp>
        <p:nvSpPr>
          <p:cNvPr id="82" name="Rectangle 81"/>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offices</a:t>
            </a:r>
          </a:p>
        </p:txBody>
      </p:sp>
      <p:sp>
        <p:nvSpPr>
          <p:cNvPr id="83" name="Rectangle 82"/>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mindfulness</a:t>
            </a:r>
          </a:p>
        </p:txBody>
      </p:sp>
      <p:sp>
        <p:nvSpPr>
          <p:cNvPr id="84" name="Rectangle 83"/>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dirty="0">
                <a:solidFill>
                  <a:srgbClr val="00D25F"/>
                </a:solidFill>
              </a:rPr>
              <a:t>shopping</a:t>
            </a:r>
          </a:p>
        </p:txBody>
      </p:sp>
      <p:sp>
        <p:nvSpPr>
          <p:cNvPr id="85" name="Rectangle 84"/>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today</a:t>
            </a:r>
          </a:p>
        </p:txBody>
      </p:sp>
      <p:sp>
        <p:nvSpPr>
          <p:cNvPr id="86" name="Rectangle 85"/>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business</a:t>
            </a:r>
          </a:p>
        </p:txBody>
      </p:sp>
      <p:sp>
        <p:nvSpPr>
          <p:cNvPr id="87" name="Rectangle 86"/>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good</a:t>
            </a:r>
          </a:p>
        </p:txBody>
      </p:sp>
      <p:sp>
        <p:nvSpPr>
          <p:cNvPr id="88" name="Rectangle 87"/>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society</a:t>
            </a:r>
          </a:p>
        </p:txBody>
      </p:sp>
      <p:sp>
        <p:nvSpPr>
          <p:cNvPr id="89" name="Rectangle 88"/>
          <p:cNvSpPr/>
          <p:nvPr/>
        </p:nvSpPr>
        <p:spPr>
          <a:xfrm>
            <a:off x="-1226693" y="3225801"/>
            <a:ext cx="15169789" cy="1354189"/>
          </a:xfrm>
          <a:prstGeom prst="rect">
            <a:avLst/>
          </a:prstGeom>
          <a:ln>
            <a:noFill/>
          </a:ln>
        </p:spPr>
        <p:txBody>
          <a:bodyPr wrap="square" lIns="121892" tIns="60946" rIns="121892" bIns="60946">
            <a:spAutoFit/>
          </a:bodyPr>
          <a:lstStyle/>
          <a:p>
            <a:pPr algn="ctr"/>
            <a:r>
              <a:rPr lang="en-US" sz="8000" b="1" dirty="0">
                <a:solidFill>
                  <a:srgbClr val="00D25F"/>
                </a:solidFill>
              </a:rPr>
              <a:t>enterprise</a:t>
            </a:r>
          </a:p>
        </p:txBody>
      </p:sp>
    </p:spTree>
    <p:extLst>
      <p:ext uri="{BB962C8B-B14F-4D97-AF65-F5344CB8AC3E}">
        <p14:creationId xmlns:p14="http://schemas.microsoft.com/office/powerpoint/2010/main" val="254199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par>
                          <p:cTn id="8" fill="hold">
                            <p:stCondLst>
                              <p:cond delay="750"/>
                            </p:stCondLst>
                            <p:childTnLst>
                              <p:par>
                                <p:cTn id="9" presetID="1" presetClass="exit" presetSubtype="0" fill="hold" grpId="1" nodeType="afterEffect">
                                  <p:stCondLst>
                                    <p:cond delay="250"/>
                                  </p:stCondLst>
                                  <p:childTnLst>
                                    <p:set>
                                      <p:cBhvr>
                                        <p:cTn id="10" dur="1" fill="hold">
                                          <p:stCondLst>
                                            <p:cond delay="499"/>
                                          </p:stCondLst>
                                        </p:cTn>
                                        <p:tgtEl>
                                          <p:spTgt spid="48"/>
                                        </p:tgtEl>
                                        <p:attrNameLst>
                                          <p:attrName>style.visibility</p:attrName>
                                        </p:attrNameLst>
                                      </p:cBhvr>
                                      <p:to>
                                        <p:strVal val="hidden"/>
                                      </p:to>
                                    </p:set>
                                  </p:childTnLst>
                                </p:cTn>
                              </p:par>
                            </p:childTnLst>
                          </p:cTn>
                        </p:par>
                        <p:par>
                          <p:cTn id="11" fill="hold">
                            <p:stCondLst>
                              <p:cond delay="1500"/>
                            </p:stCondLst>
                            <p:childTnLst>
                              <p:par>
                                <p:cTn id="12" presetID="10" presetClass="entr" presetSubtype="0" fill="hold" grpId="0" nodeType="afterEffect">
                                  <p:stCondLst>
                                    <p:cond delay="250"/>
                                  </p:stCondLst>
                                  <p:childTnLst>
                                    <p:set>
                                      <p:cBhvr>
                                        <p:cTn id="13" dur="1" fill="hold">
                                          <p:stCondLst>
                                            <p:cond delay="0"/>
                                          </p:stCondLst>
                                        </p:cTn>
                                        <p:tgtEl>
                                          <p:spTgt spid="49"/>
                                        </p:tgtEl>
                                        <p:attrNameLst>
                                          <p:attrName>style.visibility</p:attrName>
                                        </p:attrNameLst>
                                      </p:cBhvr>
                                      <p:to>
                                        <p:strVal val="visible"/>
                                      </p:to>
                                    </p:set>
                                    <p:animEffect transition="in" filter="fade">
                                      <p:cBhvr>
                                        <p:cTn id="14" dur="500"/>
                                        <p:tgtEl>
                                          <p:spTgt spid="49"/>
                                        </p:tgtEl>
                                      </p:cBhvr>
                                    </p:animEffect>
                                  </p:childTnLst>
                                </p:cTn>
                              </p:par>
                            </p:childTnLst>
                          </p:cTn>
                        </p:par>
                        <p:par>
                          <p:cTn id="15" fill="hold">
                            <p:stCondLst>
                              <p:cond delay="2250"/>
                            </p:stCondLst>
                            <p:childTnLst>
                              <p:par>
                                <p:cTn id="16" presetID="1" presetClass="exit" presetSubtype="0" fill="hold" grpId="1" nodeType="afterEffect">
                                  <p:stCondLst>
                                    <p:cond delay="250"/>
                                  </p:stCondLst>
                                  <p:childTnLst>
                                    <p:set>
                                      <p:cBhvr>
                                        <p:cTn id="17" dur="1" fill="hold">
                                          <p:stCondLst>
                                            <p:cond delay="499"/>
                                          </p:stCondLst>
                                        </p:cTn>
                                        <p:tgtEl>
                                          <p:spTgt spid="49"/>
                                        </p:tgtEl>
                                        <p:attrNameLst>
                                          <p:attrName>style.visibility</p:attrName>
                                        </p:attrNameLst>
                                      </p:cBhvr>
                                      <p:to>
                                        <p:strVal val="hidden"/>
                                      </p:to>
                                    </p:set>
                                  </p:childTnLst>
                                </p:cTn>
                              </p:par>
                            </p:childTnLst>
                          </p:cTn>
                        </p:par>
                        <p:par>
                          <p:cTn id="18" fill="hold">
                            <p:stCondLst>
                              <p:cond delay="3000"/>
                            </p:stCondLst>
                            <p:childTnLst>
                              <p:par>
                                <p:cTn id="19" presetID="10" presetClass="entr" presetSubtype="0" fill="hold" grpId="0" nodeType="afterEffect">
                                  <p:stCondLst>
                                    <p:cond delay="250"/>
                                  </p:stCondLst>
                                  <p:childTnLst>
                                    <p:set>
                                      <p:cBhvr>
                                        <p:cTn id="20" dur="1" fill="hold">
                                          <p:stCondLst>
                                            <p:cond delay="0"/>
                                          </p:stCondLst>
                                        </p:cTn>
                                        <p:tgtEl>
                                          <p:spTgt spid="50"/>
                                        </p:tgtEl>
                                        <p:attrNameLst>
                                          <p:attrName>style.visibility</p:attrName>
                                        </p:attrNameLst>
                                      </p:cBhvr>
                                      <p:to>
                                        <p:strVal val="visible"/>
                                      </p:to>
                                    </p:set>
                                    <p:animEffect transition="in" filter="fade">
                                      <p:cBhvr>
                                        <p:cTn id="21" dur="500"/>
                                        <p:tgtEl>
                                          <p:spTgt spid="50"/>
                                        </p:tgtEl>
                                      </p:cBhvr>
                                    </p:animEffect>
                                  </p:childTnLst>
                                </p:cTn>
                              </p:par>
                            </p:childTnLst>
                          </p:cTn>
                        </p:par>
                        <p:par>
                          <p:cTn id="22" fill="hold">
                            <p:stCondLst>
                              <p:cond delay="3750"/>
                            </p:stCondLst>
                            <p:childTnLst>
                              <p:par>
                                <p:cTn id="23" presetID="1" presetClass="exit" presetSubtype="0" fill="hold" grpId="1" nodeType="afterEffect">
                                  <p:stCondLst>
                                    <p:cond delay="250"/>
                                  </p:stCondLst>
                                  <p:childTnLst>
                                    <p:set>
                                      <p:cBhvr>
                                        <p:cTn id="24" dur="1" fill="hold">
                                          <p:stCondLst>
                                            <p:cond delay="499"/>
                                          </p:stCondLst>
                                        </p:cTn>
                                        <p:tgtEl>
                                          <p:spTgt spid="50"/>
                                        </p:tgtEl>
                                        <p:attrNameLst>
                                          <p:attrName>style.visibility</p:attrName>
                                        </p:attrNameLst>
                                      </p:cBhvr>
                                      <p:to>
                                        <p:strVal val="hidden"/>
                                      </p:to>
                                    </p:set>
                                  </p:childTnLst>
                                </p:cTn>
                              </p:par>
                            </p:childTnLst>
                          </p:cTn>
                        </p:par>
                        <p:par>
                          <p:cTn id="25" fill="hold">
                            <p:stCondLst>
                              <p:cond delay="4500"/>
                            </p:stCondLst>
                            <p:childTnLst>
                              <p:par>
                                <p:cTn id="26" presetID="10" presetClass="entr" presetSubtype="0" fill="hold" grpId="0" nodeType="afterEffect">
                                  <p:stCondLst>
                                    <p:cond delay="250"/>
                                  </p:stCondLst>
                                  <p:childTnLst>
                                    <p:set>
                                      <p:cBhvr>
                                        <p:cTn id="27" dur="1" fill="hold">
                                          <p:stCondLst>
                                            <p:cond delay="0"/>
                                          </p:stCondLst>
                                        </p:cTn>
                                        <p:tgtEl>
                                          <p:spTgt spid="51"/>
                                        </p:tgtEl>
                                        <p:attrNameLst>
                                          <p:attrName>style.visibility</p:attrName>
                                        </p:attrNameLst>
                                      </p:cBhvr>
                                      <p:to>
                                        <p:strVal val="visible"/>
                                      </p:to>
                                    </p:set>
                                    <p:animEffect transition="in" filter="fade">
                                      <p:cBhvr>
                                        <p:cTn id="28" dur="500"/>
                                        <p:tgtEl>
                                          <p:spTgt spid="51"/>
                                        </p:tgtEl>
                                      </p:cBhvr>
                                    </p:animEffect>
                                  </p:childTnLst>
                                </p:cTn>
                              </p:par>
                            </p:childTnLst>
                          </p:cTn>
                        </p:par>
                        <p:par>
                          <p:cTn id="29" fill="hold">
                            <p:stCondLst>
                              <p:cond delay="5250"/>
                            </p:stCondLst>
                            <p:childTnLst>
                              <p:par>
                                <p:cTn id="30" presetID="1" presetClass="exit" presetSubtype="0" fill="hold" grpId="1" nodeType="afterEffect">
                                  <p:stCondLst>
                                    <p:cond delay="250"/>
                                  </p:stCondLst>
                                  <p:childTnLst>
                                    <p:set>
                                      <p:cBhvr>
                                        <p:cTn id="31" dur="1" fill="hold">
                                          <p:stCondLst>
                                            <p:cond delay="499"/>
                                          </p:stCondLst>
                                        </p:cTn>
                                        <p:tgtEl>
                                          <p:spTgt spid="51"/>
                                        </p:tgtEl>
                                        <p:attrNameLst>
                                          <p:attrName>style.visibility</p:attrName>
                                        </p:attrNameLst>
                                      </p:cBhvr>
                                      <p:to>
                                        <p:strVal val="hidden"/>
                                      </p:to>
                                    </p:set>
                                  </p:childTnLst>
                                </p:cTn>
                              </p:par>
                            </p:childTnLst>
                          </p:cTn>
                        </p:par>
                        <p:par>
                          <p:cTn id="32" fill="hold">
                            <p:stCondLst>
                              <p:cond delay="6000"/>
                            </p:stCondLst>
                            <p:childTnLst>
                              <p:par>
                                <p:cTn id="33" presetID="10" presetClass="entr" presetSubtype="0" fill="hold" grpId="0" nodeType="afterEffect">
                                  <p:stCondLst>
                                    <p:cond delay="250"/>
                                  </p:stCondLst>
                                  <p:childTnLst>
                                    <p:set>
                                      <p:cBhvr>
                                        <p:cTn id="34" dur="1" fill="hold">
                                          <p:stCondLst>
                                            <p:cond delay="0"/>
                                          </p:stCondLst>
                                        </p:cTn>
                                        <p:tgtEl>
                                          <p:spTgt spid="52"/>
                                        </p:tgtEl>
                                        <p:attrNameLst>
                                          <p:attrName>style.visibility</p:attrName>
                                        </p:attrNameLst>
                                      </p:cBhvr>
                                      <p:to>
                                        <p:strVal val="visible"/>
                                      </p:to>
                                    </p:set>
                                    <p:animEffect transition="in" filter="fade">
                                      <p:cBhvr>
                                        <p:cTn id="35" dur="500"/>
                                        <p:tgtEl>
                                          <p:spTgt spid="52"/>
                                        </p:tgtEl>
                                      </p:cBhvr>
                                    </p:animEffect>
                                  </p:childTnLst>
                                </p:cTn>
                              </p:par>
                            </p:childTnLst>
                          </p:cTn>
                        </p:par>
                        <p:par>
                          <p:cTn id="36" fill="hold">
                            <p:stCondLst>
                              <p:cond delay="6750"/>
                            </p:stCondLst>
                            <p:childTnLst>
                              <p:par>
                                <p:cTn id="37" presetID="1" presetClass="exit" presetSubtype="0" fill="hold" grpId="1" nodeType="afterEffect">
                                  <p:stCondLst>
                                    <p:cond delay="250"/>
                                  </p:stCondLst>
                                  <p:childTnLst>
                                    <p:set>
                                      <p:cBhvr>
                                        <p:cTn id="38" dur="1" fill="hold">
                                          <p:stCondLst>
                                            <p:cond delay="499"/>
                                          </p:stCondLst>
                                        </p:cTn>
                                        <p:tgtEl>
                                          <p:spTgt spid="52"/>
                                        </p:tgtEl>
                                        <p:attrNameLst>
                                          <p:attrName>style.visibility</p:attrName>
                                        </p:attrNameLst>
                                      </p:cBhvr>
                                      <p:to>
                                        <p:strVal val="hidden"/>
                                      </p:to>
                                    </p:set>
                                  </p:childTnLst>
                                </p:cTn>
                              </p:par>
                            </p:childTnLst>
                          </p:cTn>
                        </p:par>
                        <p:par>
                          <p:cTn id="39" fill="hold">
                            <p:stCondLst>
                              <p:cond delay="7500"/>
                            </p:stCondLst>
                            <p:childTnLst>
                              <p:par>
                                <p:cTn id="40" presetID="10" presetClass="entr" presetSubtype="0" fill="hold" grpId="0" nodeType="afterEffect">
                                  <p:stCondLst>
                                    <p:cond delay="250"/>
                                  </p:stCondLst>
                                  <p:childTnLst>
                                    <p:set>
                                      <p:cBhvr>
                                        <p:cTn id="41" dur="1" fill="hold">
                                          <p:stCondLst>
                                            <p:cond delay="0"/>
                                          </p:stCondLst>
                                        </p:cTn>
                                        <p:tgtEl>
                                          <p:spTgt spid="53"/>
                                        </p:tgtEl>
                                        <p:attrNameLst>
                                          <p:attrName>style.visibility</p:attrName>
                                        </p:attrNameLst>
                                      </p:cBhvr>
                                      <p:to>
                                        <p:strVal val="visible"/>
                                      </p:to>
                                    </p:set>
                                    <p:animEffect transition="in" filter="fade">
                                      <p:cBhvr>
                                        <p:cTn id="42" dur="500"/>
                                        <p:tgtEl>
                                          <p:spTgt spid="53"/>
                                        </p:tgtEl>
                                      </p:cBhvr>
                                    </p:animEffect>
                                  </p:childTnLst>
                                </p:cTn>
                              </p:par>
                            </p:childTnLst>
                          </p:cTn>
                        </p:par>
                        <p:par>
                          <p:cTn id="43" fill="hold">
                            <p:stCondLst>
                              <p:cond delay="8250"/>
                            </p:stCondLst>
                            <p:childTnLst>
                              <p:par>
                                <p:cTn id="44" presetID="1" presetClass="exit" presetSubtype="0" fill="hold" grpId="1" nodeType="afterEffect">
                                  <p:stCondLst>
                                    <p:cond delay="250"/>
                                  </p:stCondLst>
                                  <p:childTnLst>
                                    <p:set>
                                      <p:cBhvr>
                                        <p:cTn id="45" dur="1" fill="hold">
                                          <p:stCondLst>
                                            <p:cond delay="499"/>
                                          </p:stCondLst>
                                        </p:cTn>
                                        <p:tgtEl>
                                          <p:spTgt spid="53"/>
                                        </p:tgtEl>
                                        <p:attrNameLst>
                                          <p:attrName>style.visibility</p:attrName>
                                        </p:attrNameLst>
                                      </p:cBhvr>
                                      <p:to>
                                        <p:strVal val="hidden"/>
                                      </p:to>
                                    </p:set>
                                  </p:childTnLst>
                                </p:cTn>
                              </p:par>
                            </p:childTnLst>
                          </p:cTn>
                        </p:par>
                        <p:par>
                          <p:cTn id="46" fill="hold">
                            <p:stCondLst>
                              <p:cond delay="9000"/>
                            </p:stCondLst>
                            <p:childTnLst>
                              <p:par>
                                <p:cTn id="47" presetID="10" presetClass="entr" presetSubtype="0" fill="hold" grpId="0" nodeType="afterEffect">
                                  <p:stCondLst>
                                    <p:cond delay="25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par>
                          <p:cTn id="50" fill="hold">
                            <p:stCondLst>
                              <p:cond delay="9750"/>
                            </p:stCondLst>
                            <p:childTnLst>
                              <p:par>
                                <p:cTn id="51" presetID="1" presetClass="exit" presetSubtype="0" fill="hold" grpId="1" nodeType="afterEffect">
                                  <p:stCondLst>
                                    <p:cond delay="250"/>
                                  </p:stCondLst>
                                  <p:childTnLst>
                                    <p:set>
                                      <p:cBhvr>
                                        <p:cTn id="52" dur="1" fill="hold">
                                          <p:stCondLst>
                                            <p:cond delay="499"/>
                                          </p:stCondLst>
                                        </p:cTn>
                                        <p:tgtEl>
                                          <p:spTgt spid="54"/>
                                        </p:tgtEl>
                                        <p:attrNameLst>
                                          <p:attrName>style.visibility</p:attrName>
                                        </p:attrNameLst>
                                      </p:cBhvr>
                                      <p:to>
                                        <p:strVal val="hidden"/>
                                      </p:to>
                                    </p:set>
                                  </p:childTnLst>
                                </p:cTn>
                              </p:par>
                            </p:childTnLst>
                          </p:cTn>
                        </p:par>
                        <p:par>
                          <p:cTn id="53" fill="hold">
                            <p:stCondLst>
                              <p:cond delay="10500"/>
                            </p:stCondLst>
                            <p:childTnLst>
                              <p:par>
                                <p:cTn id="54" presetID="10" presetClass="entr" presetSubtype="0" fill="hold" grpId="0" nodeType="afterEffect">
                                  <p:stCondLst>
                                    <p:cond delay="250"/>
                                  </p:stCondLst>
                                  <p:childTnLst>
                                    <p:set>
                                      <p:cBhvr>
                                        <p:cTn id="55" dur="1" fill="hold">
                                          <p:stCondLst>
                                            <p:cond delay="0"/>
                                          </p:stCondLst>
                                        </p:cTn>
                                        <p:tgtEl>
                                          <p:spTgt spid="55"/>
                                        </p:tgtEl>
                                        <p:attrNameLst>
                                          <p:attrName>style.visibility</p:attrName>
                                        </p:attrNameLst>
                                      </p:cBhvr>
                                      <p:to>
                                        <p:strVal val="visible"/>
                                      </p:to>
                                    </p:set>
                                    <p:animEffect transition="in" filter="fade">
                                      <p:cBhvr>
                                        <p:cTn id="56" dur="500"/>
                                        <p:tgtEl>
                                          <p:spTgt spid="55"/>
                                        </p:tgtEl>
                                      </p:cBhvr>
                                    </p:animEffect>
                                  </p:childTnLst>
                                </p:cTn>
                              </p:par>
                            </p:childTnLst>
                          </p:cTn>
                        </p:par>
                        <p:par>
                          <p:cTn id="57" fill="hold">
                            <p:stCondLst>
                              <p:cond delay="11250"/>
                            </p:stCondLst>
                            <p:childTnLst>
                              <p:par>
                                <p:cTn id="58" presetID="1" presetClass="exit" presetSubtype="0" fill="hold" grpId="1" nodeType="afterEffect">
                                  <p:stCondLst>
                                    <p:cond delay="250"/>
                                  </p:stCondLst>
                                  <p:childTnLst>
                                    <p:set>
                                      <p:cBhvr>
                                        <p:cTn id="59" dur="1" fill="hold">
                                          <p:stCondLst>
                                            <p:cond delay="499"/>
                                          </p:stCondLst>
                                        </p:cTn>
                                        <p:tgtEl>
                                          <p:spTgt spid="55"/>
                                        </p:tgtEl>
                                        <p:attrNameLst>
                                          <p:attrName>style.visibility</p:attrName>
                                        </p:attrNameLst>
                                      </p:cBhvr>
                                      <p:to>
                                        <p:strVal val="hidden"/>
                                      </p:to>
                                    </p:set>
                                  </p:childTnLst>
                                </p:cTn>
                              </p:par>
                            </p:childTnLst>
                          </p:cTn>
                        </p:par>
                        <p:par>
                          <p:cTn id="60" fill="hold">
                            <p:stCondLst>
                              <p:cond delay="12000"/>
                            </p:stCondLst>
                            <p:childTnLst>
                              <p:par>
                                <p:cTn id="61" presetID="10" presetClass="entr" presetSubtype="0" fill="hold" grpId="0" nodeType="afterEffect">
                                  <p:stCondLst>
                                    <p:cond delay="25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childTnLst>
                          </p:cTn>
                        </p:par>
                        <p:par>
                          <p:cTn id="64" fill="hold">
                            <p:stCondLst>
                              <p:cond delay="12750"/>
                            </p:stCondLst>
                            <p:childTnLst>
                              <p:par>
                                <p:cTn id="65" presetID="1" presetClass="exit" presetSubtype="0" fill="hold" grpId="1" nodeType="afterEffect">
                                  <p:stCondLst>
                                    <p:cond delay="250"/>
                                  </p:stCondLst>
                                  <p:childTnLst>
                                    <p:set>
                                      <p:cBhvr>
                                        <p:cTn id="66" dur="1" fill="hold">
                                          <p:stCondLst>
                                            <p:cond delay="499"/>
                                          </p:stCondLst>
                                        </p:cTn>
                                        <p:tgtEl>
                                          <p:spTgt spid="56"/>
                                        </p:tgtEl>
                                        <p:attrNameLst>
                                          <p:attrName>style.visibility</p:attrName>
                                        </p:attrNameLst>
                                      </p:cBhvr>
                                      <p:to>
                                        <p:strVal val="hidden"/>
                                      </p:to>
                                    </p:set>
                                  </p:childTnLst>
                                </p:cTn>
                              </p:par>
                            </p:childTnLst>
                          </p:cTn>
                        </p:par>
                        <p:par>
                          <p:cTn id="67" fill="hold">
                            <p:stCondLst>
                              <p:cond delay="13500"/>
                            </p:stCondLst>
                            <p:childTnLst>
                              <p:par>
                                <p:cTn id="68" presetID="10" presetClass="entr" presetSubtype="0" fill="hold" grpId="0" nodeType="afterEffect">
                                  <p:stCondLst>
                                    <p:cond delay="250"/>
                                  </p:stCondLst>
                                  <p:childTnLst>
                                    <p:set>
                                      <p:cBhvr>
                                        <p:cTn id="69" dur="1" fill="hold">
                                          <p:stCondLst>
                                            <p:cond delay="0"/>
                                          </p:stCondLst>
                                        </p:cTn>
                                        <p:tgtEl>
                                          <p:spTgt spid="57"/>
                                        </p:tgtEl>
                                        <p:attrNameLst>
                                          <p:attrName>style.visibility</p:attrName>
                                        </p:attrNameLst>
                                      </p:cBhvr>
                                      <p:to>
                                        <p:strVal val="visible"/>
                                      </p:to>
                                    </p:set>
                                    <p:animEffect transition="in" filter="fade">
                                      <p:cBhvr>
                                        <p:cTn id="70" dur="500"/>
                                        <p:tgtEl>
                                          <p:spTgt spid="57"/>
                                        </p:tgtEl>
                                      </p:cBhvr>
                                    </p:animEffect>
                                  </p:childTnLst>
                                </p:cTn>
                              </p:par>
                            </p:childTnLst>
                          </p:cTn>
                        </p:par>
                        <p:par>
                          <p:cTn id="71" fill="hold">
                            <p:stCondLst>
                              <p:cond delay="14250"/>
                            </p:stCondLst>
                            <p:childTnLst>
                              <p:par>
                                <p:cTn id="72" presetID="1" presetClass="exit" presetSubtype="0" fill="hold" grpId="1" nodeType="afterEffect">
                                  <p:stCondLst>
                                    <p:cond delay="250"/>
                                  </p:stCondLst>
                                  <p:childTnLst>
                                    <p:set>
                                      <p:cBhvr>
                                        <p:cTn id="73" dur="1" fill="hold">
                                          <p:stCondLst>
                                            <p:cond delay="499"/>
                                          </p:stCondLst>
                                        </p:cTn>
                                        <p:tgtEl>
                                          <p:spTgt spid="57"/>
                                        </p:tgtEl>
                                        <p:attrNameLst>
                                          <p:attrName>style.visibility</p:attrName>
                                        </p:attrNameLst>
                                      </p:cBhvr>
                                      <p:to>
                                        <p:strVal val="hidden"/>
                                      </p:to>
                                    </p:set>
                                  </p:childTnLst>
                                </p:cTn>
                              </p:par>
                            </p:childTnLst>
                          </p:cTn>
                        </p:par>
                        <p:par>
                          <p:cTn id="74" fill="hold">
                            <p:stCondLst>
                              <p:cond delay="15000"/>
                            </p:stCondLst>
                            <p:childTnLst>
                              <p:par>
                                <p:cTn id="75" presetID="10" presetClass="entr" presetSubtype="0" fill="hold" grpId="0" nodeType="afterEffect">
                                  <p:stCondLst>
                                    <p:cond delay="250"/>
                                  </p:stCondLst>
                                  <p:childTnLst>
                                    <p:set>
                                      <p:cBhvr>
                                        <p:cTn id="76" dur="1" fill="hold">
                                          <p:stCondLst>
                                            <p:cond delay="0"/>
                                          </p:stCondLst>
                                        </p:cTn>
                                        <p:tgtEl>
                                          <p:spTgt spid="58"/>
                                        </p:tgtEl>
                                        <p:attrNameLst>
                                          <p:attrName>style.visibility</p:attrName>
                                        </p:attrNameLst>
                                      </p:cBhvr>
                                      <p:to>
                                        <p:strVal val="visible"/>
                                      </p:to>
                                    </p:set>
                                    <p:animEffect transition="in" filter="fade">
                                      <p:cBhvr>
                                        <p:cTn id="77" dur="500"/>
                                        <p:tgtEl>
                                          <p:spTgt spid="58"/>
                                        </p:tgtEl>
                                      </p:cBhvr>
                                    </p:animEffect>
                                  </p:childTnLst>
                                </p:cTn>
                              </p:par>
                            </p:childTnLst>
                          </p:cTn>
                        </p:par>
                        <p:par>
                          <p:cTn id="78" fill="hold">
                            <p:stCondLst>
                              <p:cond delay="15750"/>
                            </p:stCondLst>
                            <p:childTnLst>
                              <p:par>
                                <p:cTn id="79" presetID="1" presetClass="exit" presetSubtype="0" fill="hold" grpId="1" nodeType="afterEffect">
                                  <p:stCondLst>
                                    <p:cond delay="250"/>
                                  </p:stCondLst>
                                  <p:childTnLst>
                                    <p:set>
                                      <p:cBhvr>
                                        <p:cTn id="80" dur="1" fill="hold">
                                          <p:stCondLst>
                                            <p:cond delay="499"/>
                                          </p:stCondLst>
                                        </p:cTn>
                                        <p:tgtEl>
                                          <p:spTgt spid="58"/>
                                        </p:tgtEl>
                                        <p:attrNameLst>
                                          <p:attrName>style.visibility</p:attrName>
                                        </p:attrNameLst>
                                      </p:cBhvr>
                                      <p:to>
                                        <p:strVal val="hidden"/>
                                      </p:to>
                                    </p:set>
                                  </p:childTnLst>
                                </p:cTn>
                              </p:par>
                            </p:childTnLst>
                          </p:cTn>
                        </p:par>
                        <p:par>
                          <p:cTn id="81" fill="hold">
                            <p:stCondLst>
                              <p:cond delay="16500"/>
                            </p:stCondLst>
                            <p:childTnLst>
                              <p:par>
                                <p:cTn id="82" presetID="10" presetClass="entr" presetSubtype="0" fill="hold" grpId="0" nodeType="afterEffect">
                                  <p:stCondLst>
                                    <p:cond delay="25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childTnLst>
                          </p:cTn>
                        </p:par>
                        <p:par>
                          <p:cTn id="85" fill="hold">
                            <p:stCondLst>
                              <p:cond delay="17250"/>
                            </p:stCondLst>
                            <p:childTnLst>
                              <p:par>
                                <p:cTn id="86" presetID="1" presetClass="exit" presetSubtype="0" fill="hold" grpId="1" nodeType="afterEffect">
                                  <p:stCondLst>
                                    <p:cond delay="250"/>
                                  </p:stCondLst>
                                  <p:childTnLst>
                                    <p:set>
                                      <p:cBhvr>
                                        <p:cTn id="87" dur="1" fill="hold">
                                          <p:stCondLst>
                                            <p:cond delay="499"/>
                                          </p:stCondLst>
                                        </p:cTn>
                                        <p:tgtEl>
                                          <p:spTgt spid="59"/>
                                        </p:tgtEl>
                                        <p:attrNameLst>
                                          <p:attrName>style.visibility</p:attrName>
                                        </p:attrNameLst>
                                      </p:cBhvr>
                                      <p:to>
                                        <p:strVal val="hidden"/>
                                      </p:to>
                                    </p:set>
                                  </p:childTnLst>
                                </p:cTn>
                              </p:par>
                            </p:childTnLst>
                          </p:cTn>
                        </p:par>
                        <p:par>
                          <p:cTn id="88" fill="hold">
                            <p:stCondLst>
                              <p:cond delay="18000"/>
                            </p:stCondLst>
                            <p:childTnLst>
                              <p:par>
                                <p:cTn id="89" presetID="10" presetClass="entr" presetSubtype="0" fill="hold" grpId="0" nodeType="afterEffect">
                                  <p:stCondLst>
                                    <p:cond delay="250"/>
                                  </p:stCondLst>
                                  <p:childTnLst>
                                    <p:set>
                                      <p:cBhvr>
                                        <p:cTn id="90" dur="1" fill="hold">
                                          <p:stCondLst>
                                            <p:cond delay="0"/>
                                          </p:stCondLst>
                                        </p:cTn>
                                        <p:tgtEl>
                                          <p:spTgt spid="60"/>
                                        </p:tgtEl>
                                        <p:attrNameLst>
                                          <p:attrName>style.visibility</p:attrName>
                                        </p:attrNameLst>
                                      </p:cBhvr>
                                      <p:to>
                                        <p:strVal val="visible"/>
                                      </p:to>
                                    </p:set>
                                    <p:animEffect transition="in" filter="fade">
                                      <p:cBhvr>
                                        <p:cTn id="91" dur="500"/>
                                        <p:tgtEl>
                                          <p:spTgt spid="60"/>
                                        </p:tgtEl>
                                      </p:cBhvr>
                                    </p:animEffect>
                                  </p:childTnLst>
                                </p:cTn>
                              </p:par>
                            </p:childTnLst>
                          </p:cTn>
                        </p:par>
                        <p:par>
                          <p:cTn id="92" fill="hold">
                            <p:stCondLst>
                              <p:cond delay="18750"/>
                            </p:stCondLst>
                            <p:childTnLst>
                              <p:par>
                                <p:cTn id="93" presetID="1" presetClass="exit" presetSubtype="0" fill="hold" grpId="1" nodeType="afterEffect">
                                  <p:stCondLst>
                                    <p:cond delay="250"/>
                                  </p:stCondLst>
                                  <p:childTnLst>
                                    <p:set>
                                      <p:cBhvr>
                                        <p:cTn id="94" dur="1" fill="hold">
                                          <p:stCondLst>
                                            <p:cond delay="499"/>
                                          </p:stCondLst>
                                        </p:cTn>
                                        <p:tgtEl>
                                          <p:spTgt spid="60"/>
                                        </p:tgtEl>
                                        <p:attrNameLst>
                                          <p:attrName>style.visibility</p:attrName>
                                        </p:attrNameLst>
                                      </p:cBhvr>
                                      <p:to>
                                        <p:strVal val="hidden"/>
                                      </p:to>
                                    </p:set>
                                  </p:childTnLst>
                                </p:cTn>
                              </p:par>
                            </p:childTnLst>
                          </p:cTn>
                        </p:par>
                        <p:par>
                          <p:cTn id="95" fill="hold">
                            <p:stCondLst>
                              <p:cond delay="19500"/>
                            </p:stCondLst>
                            <p:childTnLst>
                              <p:par>
                                <p:cTn id="96" presetID="10" presetClass="entr" presetSubtype="0" fill="hold" grpId="0" nodeType="afterEffect">
                                  <p:stCondLst>
                                    <p:cond delay="250"/>
                                  </p:stCondLst>
                                  <p:childTnLst>
                                    <p:set>
                                      <p:cBhvr>
                                        <p:cTn id="97" dur="1" fill="hold">
                                          <p:stCondLst>
                                            <p:cond delay="0"/>
                                          </p:stCondLst>
                                        </p:cTn>
                                        <p:tgtEl>
                                          <p:spTgt spid="61"/>
                                        </p:tgtEl>
                                        <p:attrNameLst>
                                          <p:attrName>style.visibility</p:attrName>
                                        </p:attrNameLst>
                                      </p:cBhvr>
                                      <p:to>
                                        <p:strVal val="visible"/>
                                      </p:to>
                                    </p:set>
                                    <p:animEffect transition="in" filter="fade">
                                      <p:cBhvr>
                                        <p:cTn id="98" dur="500"/>
                                        <p:tgtEl>
                                          <p:spTgt spid="61"/>
                                        </p:tgtEl>
                                      </p:cBhvr>
                                    </p:animEffect>
                                  </p:childTnLst>
                                </p:cTn>
                              </p:par>
                            </p:childTnLst>
                          </p:cTn>
                        </p:par>
                        <p:par>
                          <p:cTn id="99" fill="hold">
                            <p:stCondLst>
                              <p:cond delay="20250"/>
                            </p:stCondLst>
                            <p:childTnLst>
                              <p:par>
                                <p:cTn id="100" presetID="1" presetClass="exit" presetSubtype="0" fill="hold" grpId="1" nodeType="afterEffect">
                                  <p:stCondLst>
                                    <p:cond delay="250"/>
                                  </p:stCondLst>
                                  <p:childTnLst>
                                    <p:set>
                                      <p:cBhvr>
                                        <p:cTn id="101" dur="1" fill="hold">
                                          <p:stCondLst>
                                            <p:cond delay="499"/>
                                          </p:stCondLst>
                                        </p:cTn>
                                        <p:tgtEl>
                                          <p:spTgt spid="61"/>
                                        </p:tgtEl>
                                        <p:attrNameLst>
                                          <p:attrName>style.visibility</p:attrName>
                                        </p:attrNameLst>
                                      </p:cBhvr>
                                      <p:to>
                                        <p:strVal val="hidden"/>
                                      </p:to>
                                    </p:set>
                                  </p:childTnLst>
                                </p:cTn>
                              </p:par>
                            </p:childTnLst>
                          </p:cTn>
                        </p:par>
                        <p:par>
                          <p:cTn id="102" fill="hold">
                            <p:stCondLst>
                              <p:cond delay="21000"/>
                            </p:stCondLst>
                            <p:childTnLst>
                              <p:par>
                                <p:cTn id="103" presetID="10" presetClass="entr" presetSubtype="0" fill="hold" grpId="0" nodeType="afterEffect">
                                  <p:stCondLst>
                                    <p:cond delay="250"/>
                                  </p:stCondLst>
                                  <p:childTnLst>
                                    <p:set>
                                      <p:cBhvr>
                                        <p:cTn id="104" dur="1" fill="hold">
                                          <p:stCondLst>
                                            <p:cond delay="0"/>
                                          </p:stCondLst>
                                        </p:cTn>
                                        <p:tgtEl>
                                          <p:spTgt spid="62"/>
                                        </p:tgtEl>
                                        <p:attrNameLst>
                                          <p:attrName>style.visibility</p:attrName>
                                        </p:attrNameLst>
                                      </p:cBhvr>
                                      <p:to>
                                        <p:strVal val="visible"/>
                                      </p:to>
                                    </p:set>
                                    <p:animEffect transition="in" filter="fade">
                                      <p:cBhvr>
                                        <p:cTn id="105" dur="500"/>
                                        <p:tgtEl>
                                          <p:spTgt spid="62"/>
                                        </p:tgtEl>
                                      </p:cBhvr>
                                    </p:animEffect>
                                  </p:childTnLst>
                                </p:cTn>
                              </p:par>
                            </p:childTnLst>
                          </p:cTn>
                        </p:par>
                        <p:par>
                          <p:cTn id="106" fill="hold">
                            <p:stCondLst>
                              <p:cond delay="21750"/>
                            </p:stCondLst>
                            <p:childTnLst>
                              <p:par>
                                <p:cTn id="107" presetID="1" presetClass="exit" presetSubtype="0" fill="hold" grpId="1" nodeType="afterEffect">
                                  <p:stCondLst>
                                    <p:cond delay="250"/>
                                  </p:stCondLst>
                                  <p:childTnLst>
                                    <p:set>
                                      <p:cBhvr>
                                        <p:cTn id="108" dur="1" fill="hold">
                                          <p:stCondLst>
                                            <p:cond delay="499"/>
                                          </p:stCondLst>
                                        </p:cTn>
                                        <p:tgtEl>
                                          <p:spTgt spid="62"/>
                                        </p:tgtEl>
                                        <p:attrNameLst>
                                          <p:attrName>style.visibility</p:attrName>
                                        </p:attrNameLst>
                                      </p:cBhvr>
                                      <p:to>
                                        <p:strVal val="hidden"/>
                                      </p:to>
                                    </p:set>
                                  </p:childTnLst>
                                </p:cTn>
                              </p:par>
                            </p:childTnLst>
                          </p:cTn>
                        </p:par>
                        <p:par>
                          <p:cTn id="109" fill="hold">
                            <p:stCondLst>
                              <p:cond delay="22500"/>
                            </p:stCondLst>
                            <p:childTnLst>
                              <p:par>
                                <p:cTn id="110" presetID="10" presetClass="entr" presetSubtype="0" fill="hold" grpId="0" nodeType="afterEffect">
                                  <p:stCondLst>
                                    <p:cond delay="250"/>
                                  </p:stCondLst>
                                  <p:childTnLst>
                                    <p:set>
                                      <p:cBhvr>
                                        <p:cTn id="111" dur="1" fill="hold">
                                          <p:stCondLst>
                                            <p:cond delay="0"/>
                                          </p:stCondLst>
                                        </p:cTn>
                                        <p:tgtEl>
                                          <p:spTgt spid="63"/>
                                        </p:tgtEl>
                                        <p:attrNameLst>
                                          <p:attrName>style.visibility</p:attrName>
                                        </p:attrNameLst>
                                      </p:cBhvr>
                                      <p:to>
                                        <p:strVal val="visible"/>
                                      </p:to>
                                    </p:set>
                                    <p:animEffect transition="in" filter="fade">
                                      <p:cBhvr>
                                        <p:cTn id="112" dur="500"/>
                                        <p:tgtEl>
                                          <p:spTgt spid="63"/>
                                        </p:tgtEl>
                                      </p:cBhvr>
                                    </p:animEffect>
                                  </p:childTnLst>
                                </p:cTn>
                              </p:par>
                            </p:childTnLst>
                          </p:cTn>
                        </p:par>
                        <p:par>
                          <p:cTn id="113" fill="hold">
                            <p:stCondLst>
                              <p:cond delay="23250"/>
                            </p:stCondLst>
                            <p:childTnLst>
                              <p:par>
                                <p:cTn id="114" presetID="1" presetClass="exit" presetSubtype="0" fill="hold" grpId="1" nodeType="afterEffect">
                                  <p:stCondLst>
                                    <p:cond delay="250"/>
                                  </p:stCondLst>
                                  <p:childTnLst>
                                    <p:set>
                                      <p:cBhvr>
                                        <p:cTn id="115" dur="1" fill="hold">
                                          <p:stCondLst>
                                            <p:cond delay="499"/>
                                          </p:stCondLst>
                                        </p:cTn>
                                        <p:tgtEl>
                                          <p:spTgt spid="63"/>
                                        </p:tgtEl>
                                        <p:attrNameLst>
                                          <p:attrName>style.visibility</p:attrName>
                                        </p:attrNameLst>
                                      </p:cBhvr>
                                      <p:to>
                                        <p:strVal val="hidden"/>
                                      </p:to>
                                    </p:set>
                                  </p:childTnLst>
                                </p:cTn>
                              </p:par>
                            </p:childTnLst>
                          </p:cTn>
                        </p:par>
                        <p:par>
                          <p:cTn id="116" fill="hold">
                            <p:stCondLst>
                              <p:cond delay="24000"/>
                            </p:stCondLst>
                            <p:childTnLst>
                              <p:par>
                                <p:cTn id="117" presetID="10" presetClass="entr" presetSubtype="0" fill="hold" grpId="0" nodeType="afterEffect">
                                  <p:stCondLst>
                                    <p:cond delay="250"/>
                                  </p:stCondLst>
                                  <p:childTnLst>
                                    <p:set>
                                      <p:cBhvr>
                                        <p:cTn id="118" dur="1" fill="hold">
                                          <p:stCondLst>
                                            <p:cond delay="0"/>
                                          </p:stCondLst>
                                        </p:cTn>
                                        <p:tgtEl>
                                          <p:spTgt spid="64"/>
                                        </p:tgtEl>
                                        <p:attrNameLst>
                                          <p:attrName>style.visibility</p:attrName>
                                        </p:attrNameLst>
                                      </p:cBhvr>
                                      <p:to>
                                        <p:strVal val="visible"/>
                                      </p:to>
                                    </p:set>
                                    <p:animEffect transition="in" filter="fade">
                                      <p:cBhvr>
                                        <p:cTn id="119" dur="500"/>
                                        <p:tgtEl>
                                          <p:spTgt spid="64"/>
                                        </p:tgtEl>
                                      </p:cBhvr>
                                    </p:animEffect>
                                  </p:childTnLst>
                                </p:cTn>
                              </p:par>
                            </p:childTnLst>
                          </p:cTn>
                        </p:par>
                        <p:par>
                          <p:cTn id="120" fill="hold">
                            <p:stCondLst>
                              <p:cond delay="24750"/>
                            </p:stCondLst>
                            <p:childTnLst>
                              <p:par>
                                <p:cTn id="121" presetID="1" presetClass="exit" presetSubtype="0" fill="hold" grpId="1" nodeType="afterEffect">
                                  <p:stCondLst>
                                    <p:cond delay="250"/>
                                  </p:stCondLst>
                                  <p:childTnLst>
                                    <p:set>
                                      <p:cBhvr>
                                        <p:cTn id="122" dur="1" fill="hold">
                                          <p:stCondLst>
                                            <p:cond delay="499"/>
                                          </p:stCondLst>
                                        </p:cTn>
                                        <p:tgtEl>
                                          <p:spTgt spid="64"/>
                                        </p:tgtEl>
                                        <p:attrNameLst>
                                          <p:attrName>style.visibility</p:attrName>
                                        </p:attrNameLst>
                                      </p:cBhvr>
                                      <p:to>
                                        <p:strVal val="hidden"/>
                                      </p:to>
                                    </p:set>
                                  </p:childTnLst>
                                </p:cTn>
                              </p:par>
                            </p:childTnLst>
                          </p:cTn>
                        </p:par>
                        <p:par>
                          <p:cTn id="123" fill="hold">
                            <p:stCondLst>
                              <p:cond delay="25500"/>
                            </p:stCondLst>
                            <p:childTnLst>
                              <p:par>
                                <p:cTn id="124" presetID="10" presetClass="entr" presetSubtype="0" fill="hold" grpId="0" nodeType="afterEffect">
                                  <p:stCondLst>
                                    <p:cond delay="250"/>
                                  </p:stCondLst>
                                  <p:childTnLst>
                                    <p:set>
                                      <p:cBhvr>
                                        <p:cTn id="125" dur="1" fill="hold">
                                          <p:stCondLst>
                                            <p:cond delay="0"/>
                                          </p:stCondLst>
                                        </p:cTn>
                                        <p:tgtEl>
                                          <p:spTgt spid="65"/>
                                        </p:tgtEl>
                                        <p:attrNameLst>
                                          <p:attrName>style.visibility</p:attrName>
                                        </p:attrNameLst>
                                      </p:cBhvr>
                                      <p:to>
                                        <p:strVal val="visible"/>
                                      </p:to>
                                    </p:set>
                                    <p:animEffect transition="in" filter="fade">
                                      <p:cBhvr>
                                        <p:cTn id="126" dur="500"/>
                                        <p:tgtEl>
                                          <p:spTgt spid="65"/>
                                        </p:tgtEl>
                                      </p:cBhvr>
                                    </p:animEffect>
                                  </p:childTnLst>
                                </p:cTn>
                              </p:par>
                            </p:childTnLst>
                          </p:cTn>
                        </p:par>
                        <p:par>
                          <p:cTn id="127" fill="hold">
                            <p:stCondLst>
                              <p:cond delay="26250"/>
                            </p:stCondLst>
                            <p:childTnLst>
                              <p:par>
                                <p:cTn id="128" presetID="1" presetClass="exit" presetSubtype="0" fill="hold" grpId="1" nodeType="afterEffect">
                                  <p:stCondLst>
                                    <p:cond delay="250"/>
                                  </p:stCondLst>
                                  <p:childTnLst>
                                    <p:set>
                                      <p:cBhvr>
                                        <p:cTn id="129" dur="1" fill="hold">
                                          <p:stCondLst>
                                            <p:cond delay="499"/>
                                          </p:stCondLst>
                                        </p:cTn>
                                        <p:tgtEl>
                                          <p:spTgt spid="65"/>
                                        </p:tgtEl>
                                        <p:attrNameLst>
                                          <p:attrName>style.visibility</p:attrName>
                                        </p:attrNameLst>
                                      </p:cBhvr>
                                      <p:to>
                                        <p:strVal val="hidden"/>
                                      </p:to>
                                    </p:set>
                                  </p:childTnLst>
                                </p:cTn>
                              </p:par>
                            </p:childTnLst>
                          </p:cTn>
                        </p:par>
                        <p:par>
                          <p:cTn id="130" fill="hold">
                            <p:stCondLst>
                              <p:cond delay="27000"/>
                            </p:stCondLst>
                            <p:childTnLst>
                              <p:par>
                                <p:cTn id="131" presetID="10" presetClass="entr" presetSubtype="0" fill="hold" grpId="0" nodeType="afterEffect">
                                  <p:stCondLst>
                                    <p:cond delay="250"/>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500"/>
                                        <p:tgtEl>
                                          <p:spTgt spid="66"/>
                                        </p:tgtEl>
                                      </p:cBhvr>
                                    </p:animEffect>
                                  </p:childTnLst>
                                </p:cTn>
                              </p:par>
                            </p:childTnLst>
                          </p:cTn>
                        </p:par>
                        <p:par>
                          <p:cTn id="134" fill="hold">
                            <p:stCondLst>
                              <p:cond delay="27750"/>
                            </p:stCondLst>
                            <p:childTnLst>
                              <p:par>
                                <p:cTn id="135" presetID="1" presetClass="exit" presetSubtype="0" fill="hold" grpId="1" nodeType="afterEffect">
                                  <p:stCondLst>
                                    <p:cond delay="250"/>
                                  </p:stCondLst>
                                  <p:childTnLst>
                                    <p:set>
                                      <p:cBhvr>
                                        <p:cTn id="136" dur="1" fill="hold">
                                          <p:stCondLst>
                                            <p:cond delay="499"/>
                                          </p:stCondLst>
                                        </p:cTn>
                                        <p:tgtEl>
                                          <p:spTgt spid="66"/>
                                        </p:tgtEl>
                                        <p:attrNameLst>
                                          <p:attrName>style.visibility</p:attrName>
                                        </p:attrNameLst>
                                      </p:cBhvr>
                                      <p:to>
                                        <p:strVal val="hidden"/>
                                      </p:to>
                                    </p:set>
                                  </p:childTnLst>
                                </p:cTn>
                              </p:par>
                            </p:childTnLst>
                          </p:cTn>
                        </p:par>
                        <p:par>
                          <p:cTn id="137" fill="hold">
                            <p:stCondLst>
                              <p:cond delay="28500"/>
                            </p:stCondLst>
                            <p:childTnLst>
                              <p:par>
                                <p:cTn id="138" presetID="10" presetClass="entr" presetSubtype="0" fill="hold" grpId="0" nodeType="afterEffect">
                                  <p:stCondLst>
                                    <p:cond delay="250"/>
                                  </p:stCondLst>
                                  <p:childTnLst>
                                    <p:set>
                                      <p:cBhvr>
                                        <p:cTn id="139" dur="1" fill="hold">
                                          <p:stCondLst>
                                            <p:cond delay="0"/>
                                          </p:stCondLst>
                                        </p:cTn>
                                        <p:tgtEl>
                                          <p:spTgt spid="67"/>
                                        </p:tgtEl>
                                        <p:attrNameLst>
                                          <p:attrName>style.visibility</p:attrName>
                                        </p:attrNameLst>
                                      </p:cBhvr>
                                      <p:to>
                                        <p:strVal val="visible"/>
                                      </p:to>
                                    </p:set>
                                    <p:animEffect transition="in" filter="fade">
                                      <p:cBhvr>
                                        <p:cTn id="140" dur="500"/>
                                        <p:tgtEl>
                                          <p:spTgt spid="67"/>
                                        </p:tgtEl>
                                      </p:cBhvr>
                                    </p:animEffect>
                                  </p:childTnLst>
                                </p:cTn>
                              </p:par>
                            </p:childTnLst>
                          </p:cTn>
                        </p:par>
                        <p:par>
                          <p:cTn id="141" fill="hold">
                            <p:stCondLst>
                              <p:cond delay="29250"/>
                            </p:stCondLst>
                            <p:childTnLst>
                              <p:par>
                                <p:cTn id="142" presetID="1" presetClass="exit" presetSubtype="0" fill="hold" grpId="1" nodeType="afterEffect">
                                  <p:stCondLst>
                                    <p:cond delay="250"/>
                                  </p:stCondLst>
                                  <p:childTnLst>
                                    <p:set>
                                      <p:cBhvr>
                                        <p:cTn id="143" dur="1" fill="hold">
                                          <p:stCondLst>
                                            <p:cond delay="499"/>
                                          </p:stCondLst>
                                        </p:cTn>
                                        <p:tgtEl>
                                          <p:spTgt spid="67"/>
                                        </p:tgtEl>
                                        <p:attrNameLst>
                                          <p:attrName>style.visibility</p:attrName>
                                        </p:attrNameLst>
                                      </p:cBhvr>
                                      <p:to>
                                        <p:strVal val="hidden"/>
                                      </p:to>
                                    </p:set>
                                  </p:childTnLst>
                                </p:cTn>
                              </p:par>
                            </p:childTnLst>
                          </p:cTn>
                        </p:par>
                        <p:par>
                          <p:cTn id="144" fill="hold">
                            <p:stCondLst>
                              <p:cond delay="30000"/>
                            </p:stCondLst>
                            <p:childTnLst>
                              <p:par>
                                <p:cTn id="145" presetID="10" presetClass="entr" presetSubtype="0" fill="hold" grpId="0" nodeType="afterEffect">
                                  <p:stCondLst>
                                    <p:cond delay="250"/>
                                  </p:stCondLst>
                                  <p:childTnLst>
                                    <p:set>
                                      <p:cBhvr>
                                        <p:cTn id="146" dur="1" fill="hold">
                                          <p:stCondLst>
                                            <p:cond delay="0"/>
                                          </p:stCondLst>
                                        </p:cTn>
                                        <p:tgtEl>
                                          <p:spTgt spid="68"/>
                                        </p:tgtEl>
                                        <p:attrNameLst>
                                          <p:attrName>style.visibility</p:attrName>
                                        </p:attrNameLst>
                                      </p:cBhvr>
                                      <p:to>
                                        <p:strVal val="visible"/>
                                      </p:to>
                                    </p:set>
                                    <p:animEffect transition="in" filter="fade">
                                      <p:cBhvr>
                                        <p:cTn id="147" dur="500"/>
                                        <p:tgtEl>
                                          <p:spTgt spid="68"/>
                                        </p:tgtEl>
                                      </p:cBhvr>
                                    </p:animEffect>
                                  </p:childTnLst>
                                </p:cTn>
                              </p:par>
                            </p:childTnLst>
                          </p:cTn>
                        </p:par>
                        <p:par>
                          <p:cTn id="148" fill="hold">
                            <p:stCondLst>
                              <p:cond delay="30750"/>
                            </p:stCondLst>
                            <p:childTnLst>
                              <p:par>
                                <p:cTn id="149" presetID="1" presetClass="exit" presetSubtype="0" fill="hold" grpId="1" nodeType="afterEffect">
                                  <p:stCondLst>
                                    <p:cond delay="250"/>
                                  </p:stCondLst>
                                  <p:childTnLst>
                                    <p:set>
                                      <p:cBhvr>
                                        <p:cTn id="150" dur="1" fill="hold">
                                          <p:stCondLst>
                                            <p:cond delay="499"/>
                                          </p:stCondLst>
                                        </p:cTn>
                                        <p:tgtEl>
                                          <p:spTgt spid="68"/>
                                        </p:tgtEl>
                                        <p:attrNameLst>
                                          <p:attrName>style.visibility</p:attrName>
                                        </p:attrNameLst>
                                      </p:cBhvr>
                                      <p:to>
                                        <p:strVal val="hidden"/>
                                      </p:to>
                                    </p:set>
                                  </p:childTnLst>
                                </p:cTn>
                              </p:par>
                            </p:childTnLst>
                          </p:cTn>
                        </p:par>
                        <p:par>
                          <p:cTn id="151" fill="hold">
                            <p:stCondLst>
                              <p:cond delay="31500"/>
                            </p:stCondLst>
                            <p:childTnLst>
                              <p:par>
                                <p:cTn id="152" presetID="10" presetClass="entr" presetSubtype="0" fill="hold" grpId="0" nodeType="afterEffect">
                                  <p:stCondLst>
                                    <p:cond delay="250"/>
                                  </p:stCondLst>
                                  <p:childTnLst>
                                    <p:set>
                                      <p:cBhvr>
                                        <p:cTn id="153" dur="1" fill="hold">
                                          <p:stCondLst>
                                            <p:cond delay="0"/>
                                          </p:stCondLst>
                                        </p:cTn>
                                        <p:tgtEl>
                                          <p:spTgt spid="69"/>
                                        </p:tgtEl>
                                        <p:attrNameLst>
                                          <p:attrName>style.visibility</p:attrName>
                                        </p:attrNameLst>
                                      </p:cBhvr>
                                      <p:to>
                                        <p:strVal val="visible"/>
                                      </p:to>
                                    </p:set>
                                    <p:animEffect transition="in" filter="fade">
                                      <p:cBhvr>
                                        <p:cTn id="154" dur="500"/>
                                        <p:tgtEl>
                                          <p:spTgt spid="69"/>
                                        </p:tgtEl>
                                      </p:cBhvr>
                                    </p:animEffect>
                                  </p:childTnLst>
                                </p:cTn>
                              </p:par>
                            </p:childTnLst>
                          </p:cTn>
                        </p:par>
                        <p:par>
                          <p:cTn id="155" fill="hold">
                            <p:stCondLst>
                              <p:cond delay="32250"/>
                            </p:stCondLst>
                            <p:childTnLst>
                              <p:par>
                                <p:cTn id="156" presetID="1" presetClass="exit" presetSubtype="0" fill="hold" grpId="1" nodeType="afterEffect">
                                  <p:stCondLst>
                                    <p:cond delay="250"/>
                                  </p:stCondLst>
                                  <p:childTnLst>
                                    <p:set>
                                      <p:cBhvr>
                                        <p:cTn id="157" dur="1" fill="hold">
                                          <p:stCondLst>
                                            <p:cond delay="499"/>
                                          </p:stCondLst>
                                        </p:cTn>
                                        <p:tgtEl>
                                          <p:spTgt spid="69"/>
                                        </p:tgtEl>
                                        <p:attrNameLst>
                                          <p:attrName>style.visibility</p:attrName>
                                        </p:attrNameLst>
                                      </p:cBhvr>
                                      <p:to>
                                        <p:strVal val="hidden"/>
                                      </p:to>
                                    </p:set>
                                  </p:childTnLst>
                                </p:cTn>
                              </p:par>
                            </p:childTnLst>
                          </p:cTn>
                        </p:par>
                        <p:par>
                          <p:cTn id="158" fill="hold">
                            <p:stCondLst>
                              <p:cond delay="33000"/>
                            </p:stCondLst>
                            <p:childTnLst>
                              <p:par>
                                <p:cTn id="159" presetID="10" presetClass="entr" presetSubtype="0" fill="hold" grpId="0" nodeType="afterEffect">
                                  <p:stCondLst>
                                    <p:cond delay="250"/>
                                  </p:stCondLst>
                                  <p:childTnLst>
                                    <p:set>
                                      <p:cBhvr>
                                        <p:cTn id="160" dur="1" fill="hold">
                                          <p:stCondLst>
                                            <p:cond delay="0"/>
                                          </p:stCondLst>
                                        </p:cTn>
                                        <p:tgtEl>
                                          <p:spTgt spid="70"/>
                                        </p:tgtEl>
                                        <p:attrNameLst>
                                          <p:attrName>style.visibility</p:attrName>
                                        </p:attrNameLst>
                                      </p:cBhvr>
                                      <p:to>
                                        <p:strVal val="visible"/>
                                      </p:to>
                                    </p:set>
                                    <p:animEffect transition="in" filter="fade">
                                      <p:cBhvr>
                                        <p:cTn id="161" dur="500"/>
                                        <p:tgtEl>
                                          <p:spTgt spid="70"/>
                                        </p:tgtEl>
                                      </p:cBhvr>
                                    </p:animEffect>
                                  </p:childTnLst>
                                </p:cTn>
                              </p:par>
                            </p:childTnLst>
                          </p:cTn>
                        </p:par>
                        <p:par>
                          <p:cTn id="162" fill="hold">
                            <p:stCondLst>
                              <p:cond delay="33750"/>
                            </p:stCondLst>
                            <p:childTnLst>
                              <p:par>
                                <p:cTn id="163" presetID="1" presetClass="exit" presetSubtype="0" fill="hold" grpId="1" nodeType="afterEffect">
                                  <p:stCondLst>
                                    <p:cond delay="250"/>
                                  </p:stCondLst>
                                  <p:childTnLst>
                                    <p:set>
                                      <p:cBhvr>
                                        <p:cTn id="164" dur="1" fill="hold">
                                          <p:stCondLst>
                                            <p:cond delay="499"/>
                                          </p:stCondLst>
                                        </p:cTn>
                                        <p:tgtEl>
                                          <p:spTgt spid="70"/>
                                        </p:tgtEl>
                                        <p:attrNameLst>
                                          <p:attrName>style.visibility</p:attrName>
                                        </p:attrNameLst>
                                      </p:cBhvr>
                                      <p:to>
                                        <p:strVal val="hidden"/>
                                      </p:to>
                                    </p:set>
                                  </p:childTnLst>
                                </p:cTn>
                              </p:par>
                            </p:childTnLst>
                          </p:cTn>
                        </p:par>
                        <p:par>
                          <p:cTn id="165" fill="hold">
                            <p:stCondLst>
                              <p:cond delay="34500"/>
                            </p:stCondLst>
                            <p:childTnLst>
                              <p:par>
                                <p:cTn id="166" presetID="10" presetClass="entr" presetSubtype="0" fill="hold" grpId="0" nodeType="afterEffect">
                                  <p:stCondLst>
                                    <p:cond delay="250"/>
                                  </p:stCondLst>
                                  <p:childTnLst>
                                    <p:set>
                                      <p:cBhvr>
                                        <p:cTn id="167" dur="1" fill="hold">
                                          <p:stCondLst>
                                            <p:cond delay="0"/>
                                          </p:stCondLst>
                                        </p:cTn>
                                        <p:tgtEl>
                                          <p:spTgt spid="71"/>
                                        </p:tgtEl>
                                        <p:attrNameLst>
                                          <p:attrName>style.visibility</p:attrName>
                                        </p:attrNameLst>
                                      </p:cBhvr>
                                      <p:to>
                                        <p:strVal val="visible"/>
                                      </p:to>
                                    </p:set>
                                    <p:animEffect transition="in" filter="fade">
                                      <p:cBhvr>
                                        <p:cTn id="168" dur="500"/>
                                        <p:tgtEl>
                                          <p:spTgt spid="71"/>
                                        </p:tgtEl>
                                      </p:cBhvr>
                                    </p:animEffect>
                                  </p:childTnLst>
                                </p:cTn>
                              </p:par>
                            </p:childTnLst>
                          </p:cTn>
                        </p:par>
                        <p:par>
                          <p:cTn id="169" fill="hold">
                            <p:stCondLst>
                              <p:cond delay="35250"/>
                            </p:stCondLst>
                            <p:childTnLst>
                              <p:par>
                                <p:cTn id="170" presetID="1" presetClass="exit" presetSubtype="0" fill="hold" grpId="1" nodeType="afterEffect">
                                  <p:stCondLst>
                                    <p:cond delay="250"/>
                                  </p:stCondLst>
                                  <p:childTnLst>
                                    <p:set>
                                      <p:cBhvr>
                                        <p:cTn id="171" dur="1" fill="hold">
                                          <p:stCondLst>
                                            <p:cond delay="499"/>
                                          </p:stCondLst>
                                        </p:cTn>
                                        <p:tgtEl>
                                          <p:spTgt spid="71"/>
                                        </p:tgtEl>
                                        <p:attrNameLst>
                                          <p:attrName>style.visibility</p:attrName>
                                        </p:attrNameLst>
                                      </p:cBhvr>
                                      <p:to>
                                        <p:strVal val="hidden"/>
                                      </p:to>
                                    </p:set>
                                  </p:childTnLst>
                                </p:cTn>
                              </p:par>
                            </p:childTnLst>
                          </p:cTn>
                        </p:par>
                        <p:par>
                          <p:cTn id="172" fill="hold">
                            <p:stCondLst>
                              <p:cond delay="36000"/>
                            </p:stCondLst>
                            <p:childTnLst>
                              <p:par>
                                <p:cTn id="173" presetID="10" presetClass="entr" presetSubtype="0" fill="hold" grpId="0" nodeType="afterEffect">
                                  <p:stCondLst>
                                    <p:cond delay="250"/>
                                  </p:stCondLst>
                                  <p:childTnLst>
                                    <p:set>
                                      <p:cBhvr>
                                        <p:cTn id="174" dur="1" fill="hold">
                                          <p:stCondLst>
                                            <p:cond delay="0"/>
                                          </p:stCondLst>
                                        </p:cTn>
                                        <p:tgtEl>
                                          <p:spTgt spid="72"/>
                                        </p:tgtEl>
                                        <p:attrNameLst>
                                          <p:attrName>style.visibility</p:attrName>
                                        </p:attrNameLst>
                                      </p:cBhvr>
                                      <p:to>
                                        <p:strVal val="visible"/>
                                      </p:to>
                                    </p:set>
                                    <p:animEffect transition="in" filter="fade">
                                      <p:cBhvr>
                                        <p:cTn id="175" dur="500"/>
                                        <p:tgtEl>
                                          <p:spTgt spid="72"/>
                                        </p:tgtEl>
                                      </p:cBhvr>
                                    </p:animEffect>
                                  </p:childTnLst>
                                </p:cTn>
                              </p:par>
                            </p:childTnLst>
                          </p:cTn>
                        </p:par>
                        <p:par>
                          <p:cTn id="176" fill="hold">
                            <p:stCondLst>
                              <p:cond delay="36750"/>
                            </p:stCondLst>
                            <p:childTnLst>
                              <p:par>
                                <p:cTn id="177" presetID="1" presetClass="exit" presetSubtype="0" fill="hold" grpId="1" nodeType="afterEffect">
                                  <p:stCondLst>
                                    <p:cond delay="250"/>
                                  </p:stCondLst>
                                  <p:childTnLst>
                                    <p:set>
                                      <p:cBhvr>
                                        <p:cTn id="178" dur="1" fill="hold">
                                          <p:stCondLst>
                                            <p:cond delay="499"/>
                                          </p:stCondLst>
                                        </p:cTn>
                                        <p:tgtEl>
                                          <p:spTgt spid="72"/>
                                        </p:tgtEl>
                                        <p:attrNameLst>
                                          <p:attrName>style.visibility</p:attrName>
                                        </p:attrNameLst>
                                      </p:cBhvr>
                                      <p:to>
                                        <p:strVal val="hidden"/>
                                      </p:to>
                                    </p:set>
                                  </p:childTnLst>
                                </p:cTn>
                              </p:par>
                            </p:childTnLst>
                          </p:cTn>
                        </p:par>
                        <p:par>
                          <p:cTn id="179" fill="hold">
                            <p:stCondLst>
                              <p:cond delay="37500"/>
                            </p:stCondLst>
                            <p:childTnLst>
                              <p:par>
                                <p:cTn id="180" presetID="10" presetClass="entr" presetSubtype="0" fill="hold" grpId="0" nodeType="afterEffect">
                                  <p:stCondLst>
                                    <p:cond delay="250"/>
                                  </p:stCondLst>
                                  <p:childTnLst>
                                    <p:set>
                                      <p:cBhvr>
                                        <p:cTn id="181" dur="1" fill="hold">
                                          <p:stCondLst>
                                            <p:cond delay="0"/>
                                          </p:stCondLst>
                                        </p:cTn>
                                        <p:tgtEl>
                                          <p:spTgt spid="73"/>
                                        </p:tgtEl>
                                        <p:attrNameLst>
                                          <p:attrName>style.visibility</p:attrName>
                                        </p:attrNameLst>
                                      </p:cBhvr>
                                      <p:to>
                                        <p:strVal val="visible"/>
                                      </p:to>
                                    </p:set>
                                    <p:animEffect transition="in" filter="fade">
                                      <p:cBhvr>
                                        <p:cTn id="182" dur="500"/>
                                        <p:tgtEl>
                                          <p:spTgt spid="73"/>
                                        </p:tgtEl>
                                      </p:cBhvr>
                                    </p:animEffect>
                                  </p:childTnLst>
                                </p:cTn>
                              </p:par>
                            </p:childTnLst>
                          </p:cTn>
                        </p:par>
                        <p:par>
                          <p:cTn id="183" fill="hold">
                            <p:stCondLst>
                              <p:cond delay="38250"/>
                            </p:stCondLst>
                            <p:childTnLst>
                              <p:par>
                                <p:cTn id="184" presetID="1" presetClass="exit" presetSubtype="0" fill="hold" grpId="1" nodeType="afterEffect">
                                  <p:stCondLst>
                                    <p:cond delay="250"/>
                                  </p:stCondLst>
                                  <p:childTnLst>
                                    <p:set>
                                      <p:cBhvr>
                                        <p:cTn id="185" dur="1" fill="hold">
                                          <p:stCondLst>
                                            <p:cond delay="499"/>
                                          </p:stCondLst>
                                        </p:cTn>
                                        <p:tgtEl>
                                          <p:spTgt spid="73"/>
                                        </p:tgtEl>
                                        <p:attrNameLst>
                                          <p:attrName>style.visibility</p:attrName>
                                        </p:attrNameLst>
                                      </p:cBhvr>
                                      <p:to>
                                        <p:strVal val="hidden"/>
                                      </p:to>
                                    </p:set>
                                  </p:childTnLst>
                                </p:cTn>
                              </p:par>
                            </p:childTnLst>
                          </p:cTn>
                        </p:par>
                        <p:par>
                          <p:cTn id="186" fill="hold">
                            <p:stCondLst>
                              <p:cond delay="39000"/>
                            </p:stCondLst>
                            <p:childTnLst>
                              <p:par>
                                <p:cTn id="187" presetID="10" presetClass="entr" presetSubtype="0" fill="hold" grpId="0" nodeType="afterEffect">
                                  <p:stCondLst>
                                    <p:cond delay="250"/>
                                  </p:stCondLst>
                                  <p:childTnLst>
                                    <p:set>
                                      <p:cBhvr>
                                        <p:cTn id="188" dur="1" fill="hold">
                                          <p:stCondLst>
                                            <p:cond delay="0"/>
                                          </p:stCondLst>
                                        </p:cTn>
                                        <p:tgtEl>
                                          <p:spTgt spid="74"/>
                                        </p:tgtEl>
                                        <p:attrNameLst>
                                          <p:attrName>style.visibility</p:attrName>
                                        </p:attrNameLst>
                                      </p:cBhvr>
                                      <p:to>
                                        <p:strVal val="visible"/>
                                      </p:to>
                                    </p:set>
                                    <p:animEffect transition="in" filter="fade">
                                      <p:cBhvr>
                                        <p:cTn id="189" dur="500"/>
                                        <p:tgtEl>
                                          <p:spTgt spid="74"/>
                                        </p:tgtEl>
                                      </p:cBhvr>
                                    </p:animEffect>
                                  </p:childTnLst>
                                </p:cTn>
                              </p:par>
                            </p:childTnLst>
                          </p:cTn>
                        </p:par>
                        <p:par>
                          <p:cTn id="190" fill="hold">
                            <p:stCondLst>
                              <p:cond delay="39750"/>
                            </p:stCondLst>
                            <p:childTnLst>
                              <p:par>
                                <p:cTn id="191" presetID="1" presetClass="exit" presetSubtype="0" fill="hold" grpId="1" nodeType="afterEffect">
                                  <p:stCondLst>
                                    <p:cond delay="250"/>
                                  </p:stCondLst>
                                  <p:childTnLst>
                                    <p:set>
                                      <p:cBhvr>
                                        <p:cTn id="192" dur="1" fill="hold">
                                          <p:stCondLst>
                                            <p:cond delay="499"/>
                                          </p:stCondLst>
                                        </p:cTn>
                                        <p:tgtEl>
                                          <p:spTgt spid="74"/>
                                        </p:tgtEl>
                                        <p:attrNameLst>
                                          <p:attrName>style.visibility</p:attrName>
                                        </p:attrNameLst>
                                      </p:cBhvr>
                                      <p:to>
                                        <p:strVal val="hidden"/>
                                      </p:to>
                                    </p:set>
                                  </p:childTnLst>
                                </p:cTn>
                              </p:par>
                            </p:childTnLst>
                          </p:cTn>
                        </p:par>
                        <p:par>
                          <p:cTn id="193" fill="hold">
                            <p:stCondLst>
                              <p:cond delay="40500"/>
                            </p:stCondLst>
                            <p:childTnLst>
                              <p:par>
                                <p:cTn id="194" presetID="10" presetClass="entr" presetSubtype="0" fill="hold" grpId="0" nodeType="afterEffect">
                                  <p:stCondLst>
                                    <p:cond delay="250"/>
                                  </p:stCondLst>
                                  <p:childTnLst>
                                    <p:set>
                                      <p:cBhvr>
                                        <p:cTn id="195" dur="1" fill="hold">
                                          <p:stCondLst>
                                            <p:cond delay="0"/>
                                          </p:stCondLst>
                                        </p:cTn>
                                        <p:tgtEl>
                                          <p:spTgt spid="75"/>
                                        </p:tgtEl>
                                        <p:attrNameLst>
                                          <p:attrName>style.visibility</p:attrName>
                                        </p:attrNameLst>
                                      </p:cBhvr>
                                      <p:to>
                                        <p:strVal val="visible"/>
                                      </p:to>
                                    </p:set>
                                    <p:animEffect transition="in" filter="fade">
                                      <p:cBhvr>
                                        <p:cTn id="196" dur="500"/>
                                        <p:tgtEl>
                                          <p:spTgt spid="75"/>
                                        </p:tgtEl>
                                      </p:cBhvr>
                                    </p:animEffect>
                                  </p:childTnLst>
                                </p:cTn>
                              </p:par>
                            </p:childTnLst>
                          </p:cTn>
                        </p:par>
                        <p:par>
                          <p:cTn id="197" fill="hold">
                            <p:stCondLst>
                              <p:cond delay="41250"/>
                            </p:stCondLst>
                            <p:childTnLst>
                              <p:par>
                                <p:cTn id="198" presetID="1" presetClass="exit" presetSubtype="0" fill="hold" grpId="1" nodeType="afterEffect">
                                  <p:stCondLst>
                                    <p:cond delay="250"/>
                                  </p:stCondLst>
                                  <p:childTnLst>
                                    <p:set>
                                      <p:cBhvr>
                                        <p:cTn id="199" dur="1" fill="hold">
                                          <p:stCondLst>
                                            <p:cond delay="499"/>
                                          </p:stCondLst>
                                        </p:cTn>
                                        <p:tgtEl>
                                          <p:spTgt spid="75"/>
                                        </p:tgtEl>
                                        <p:attrNameLst>
                                          <p:attrName>style.visibility</p:attrName>
                                        </p:attrNameLst>
                                      </p:cBhvr>
                                      <p:to>
                                        <p:strVal val="hidden"/>
                                      </p:to>
                                    </p:set>
                                  </p:childTnLst>
                                </p:cTn>
                              </p:par>
                            </p:childTnLst>
                          </p:cTn>
                        </p:par>
                        <p:par>
                          <p:cTn id="200" fill="hold">
                            <p:stCondLst>
                              <p:cond delay="42000"/>
                            </p:stCondLst>
                            <p:childTnLst>
                              <p:par>
                                <p:cTn id="201" presetID="10" presetClass="entr" presetSubtype="0" fill="hold" grpId="0" nodeType="afterEffect">
                                  <p:stCondLst>
                                    <p:cond delay="250"/>
                                  </p:stCondLst>
                                  <p:childTnLst>
                                    <p:set>
                                      <p:cBhvr>
                                        <p:cTn id="202" dur="1" fill="hold">
                                          <p:stCondLst>
                                            <p:cond delay="0"/>
                                          </p:stCondLst>
                                        </p:cTn>
                                        <p:tgtEl>
                                          <p:spTgt spid="76"/>
                                        </p:tgtEl>
                                        <p:attrNameLst>
                                          <p:attrName>style.visibility</p:attrName>
                                        </p:attrNameLst>
                                      </p:cBhvr>
                                      <p:to>
                                        <p:strVal val="visible"/>
                                      </p:to>
                                    </p:set>
                                    <p:animEffect transition="in" filter="fade">
                                      <p:cBhvr>
                                        <p:cTn id="203" dur="500"/>
                                        <p:tgtEl>
                                          <p:spTgt spid="76"/>
                                        </p:tgtEl>
                                      </p:cBhvr>
                                    </p:animEffect>
                                  </p:childTnLst>
                                </p:cTn>
                              </p:par>
                            </p:childTnLst>
                          </p:cTn>
                        </p:par>
                        <p:par>
                          <p:cTn id="204" fill="hold">
                            <p:stCondLst>
                              <p:cond delay="42750"/>
                            </p:stCondLst>
                            <p:childTnLst>
                              <p:par>
                                <p:cTn id="205" presetID="1" presetClass="exit" presetSubtype="0" fill="hold" grpId="1" nodeType="afterEffect">
                                  <p:stCondLst>
                                    <p:cond delay="250"/>
                                  </p:stCondLst>
                                  <p:childTnLst>
                                    <p:set>
                                      <p:cBhvr>
                                        <p:cTn id="206" dur="1" fill="hold">
                                          <p:stCondLst>
                                            <p:cond delay="499"/>
                                          </p:stCondLst>
                                        </p:cTn>
                                        <p:tgtEl>
                                          <p:spTgt spid="76"/>
                                        </p:tgtEl>
                                        <p:attrNameLst>
                                          <p:attrName>style.visibility</p:attrName>
                                        </p:attrNameLst>
                                      </p:cBhvr>
                                      <p:to>
                                        <p:strVal val="hidden"/>
                                      </p:to>
                                    </p:set>
                                  </p:childTnLst>
                                </p:cTn>
                              </p:par>
                            </p:childTnLst>
                          </p:cTn>
                        </p:par>
                        <p:par>
                          <p:cTn id="207" fill="hold">
                            <p:stCondLst>
                              <p:cond delay="43500"/>
                            </p:stCondLst>
                            <p:childTnLst>
                              <p:par>
                                <p:cTn id="208" presetID="10" presetClass="entr" presetSubtype="0" fill="hold" grpId="0" nodeType="afterEffect">
                                  <p:stCondLst>
                                    <p:cond delay="250"/>
                                  </p:stCondLst>
                                  <p:childTnLst>
                                    <p:set>
                                      <p:cBhvr>
                                        <p:cTn id="209" dur="1" fill="hold">
                                          <p:stCondLst>
                                            <p:cond delay="0"/>
                                          </p:stCondLst>
                                        </p:cTn>
                                        <p:tgtEl>
                                          <p:spTgt spid="77"/>
                                        </p:tgtEl>
                                        <p:attrNameLst>
                                          <p:attrName>style.visibility</p:attrName>
                                        </p:attrNameLst>
                                      </p:cBhvr>
                                      <p:to>
                                        <p:strVal val="visible"/>
                                      </p:to>
                                    </p:set>
                                    <p:animEffect transition="in" filter="fade">
                                      <p:cBhvr>
                                        <p:cTn id="210" dur="500"/>
                                        <p:tgtEl>
                                          <p:spTgt spid="77"/>
                                        </p:tgtEl>
                                      </p:cBhvr>
                                    </p:animEffect>
                                  </p:childTnLst>
                                </p:cTn>
                              </p:par>
                            </p:childTnLst>
                          </p:cTn>
                        </p:par>
                        <p:par>
                          <p:cTn id="211" fill="hold">
                            <p:stCondLst>
                              <p:cond delay="44250"/>
                            </p:stCondLst>
                            <p:childTnLst>
                              <p:par>
                                <p:cTn id="212" presetID="1" presetClass="exit" presetSubtype="0" fill="hold" grpId="1" nodeType="afterEffect">
                                  <p:stCondLst>
                                    <p:cond delay="250"/>
                                  </p:stCondLst>
                                  <p:childTnLst>
                                    <p:set>
                                      <p:cBhvr>
                                        <p:cTn id="213" dur="1" fill="hold">
                                          <p:stCondLst>
                                            <p:cond delay="499"/>
                                          </p:stCondLst>
                                        </p:cTn>
                                        <p:tgtEl>
                                          <p:spTgt spid="77"/>
                                        </p:tgtEl>
                                        <p:attrNameLst>
                                          <p:attrName>style.visibility</p:attrName>
                                        </p:attrNameLst>
                                      </p:cBhvr>
                                      <p:to>
                                        <p:strVal val="hidden"/>
                                      </p:to>
                                    </p:set>
                                  </p:childTnLst>
                                </p:cTn>
                              </p:par>
                            </p:childTnLst>
                          </p:cTn>
                        </p:par>
                        <p:par>
                          <p:cTn id="214" fill="hold">
                            <p:stCondLst>
                              <p:cond delay="45000"/>
                            </p:stCondLst>
                            <p:childTnLst>
                              <p:par>
                                <p:cTn id="215" presetID="10" presetClass="entr" presetSubtype="0" fill="hold" grpId="0" nodeType="afterEffect">
                                  <p:stCondLst>
                                    <p:cond delay="250"/>
                                  </p:stCondLst>
                                  <p:childTnLst>
                                    <p:set>
                                      <p:cBhvr>
                                        <p:cTn id="216" dur="1" fill="hold">
                                          <p:stCondLst>
                                            <p:cond delay="0"/>
                                          </p:stCondLst>
                                        </p:cTn>
                                        <p:tgtEl>
                                          <p:spTgt spid="78"/>
                                        </p:tgtEl>
                                        <p:attrNameLst>
                                          <p:attrName>style.visibility</p:attrName>
                                        </p:attrNameLst>
                                      </p:cBhvr>
                                      <p:to>
                                        <p:strVal val="visible"/>
                                      </p:to>
                                    </p:set>
                                    <p:animEffect transition="in" filter="fade">
                                      <p:cBhvr>
                                        <p:cTn id="217" dur="500"/>
                                        <p:tgtEl>
                                          <p:spTgt spid="78"/>
                                        </p:tgtEl>
                                      </p:cBhvr>
                                    </p:animEffect>
                                  </p:childTnLst>
                                </p:cTn>
                              </p:par>
                            </p:childTnLst>
                          </p:cTn>
                        </p:par>
                        <p:par>
                          <p:cTn id="218" fill="hold">
                            <p:stCondLst>
                              <p:cond delay="45750"/>
                            </p:stCondLst>
                            <p:childTnLst>
                              <p:par>
                                <p:cTn id="219" presetID="1" presetClass="exit" presetSubtype="0" fill="hold" grpId="1" nodeType="afterEffect">
                                  <p:stCondLst>
                                    <p:cond delay="250"/>
                                  </p:stCondLst>
                                  <p:childTnLst>
                                    <p:set>
                                      <p:cBhvr>
                                        <p:cTn id="220" dur="1" fill="hold">
                                          <p:stCondLst>
                                            <p:cond delay="499"/>
                                          </p:stCondLst>
                                        </p:cTn>
                                        <p:tgtEl>
                                          <p:spTgt spid="78"/>
                                        </p:tgtEl>
                                        <p:attrNameLst>
                                          <p:attrName>style.visibility</p:attrName>
                                        </p:attrNameLst>
                                      </p:cBhvr>
                                      <p:to>
                                        <p:strVal val="hidden"/>
                                      </p:to>
                                    </p:set>
                                  </p:childTnLst>
                                </p:cTn>
                              </p:par>
                            </p:childTnLst>
                          </p:cTn>
                        </p:par>
                        <p:par>
                          <p:cTn id="221" fill="hold">
                            <p:stCondLst>
                              <p:cond delay="46500"/>
                            </p:stCondLst>
                            <p:childTnLst>
                              <p:par>
                                <p:cTn id="222" presetID="10" presetClass="entr" presetSubtype="0" fill="hold" grpId="0" nodeType="afterEffect">
                                  <p:stCondLst>
                                    <p:cond delay="250"/>
                                  </p:stCondLst>
                                  <p:childTnLst>
                                    <p:set>
                                      <p:cBhvr>
                                        <p:cTn id="223" dur="1" fill="hold">
                                          <p:stCondLst>
                                            <p:cond delay="0"/>
                                          </p:stCondLst>
                                        </p:cTn>
                                        <p:tgtEl>
                                          <p:spTgt spid="79"/>
                                        </p:tgtEl>
                                        <p:attrNameLst>
                                          <p:attrName>style.visibility</p:attrName>
                                        </p:attrNameLst>
                                      </p:cBhvr>
                                      <p:to>
                                        <p:strVal val="visible"/>
                                      </p:to>
                                    </p:set>
                                    <p:animEffect transition="in" filter="fade">
                                      <p:cBhvr>
                                        <p:cTn id="224" dur="500"/>
                                        <p:tgtEl>
                                          <p:spTgt spid="79"/>
                                        </p:tgtEl>
                                      </p:cBhvr>
                                    </p:animEffect>
                                  </p:childTnLst>
                                </p:cTn>
                              </p:par>
                            </p:childTnLst>
                          </p:cTn>
                        </p:par>
                        <p:par>
                          <p:cTn id="225" fill="hold">
                            <p:stCondLst>
                              <p:cond delay="47250"/>
                            </p:stCondLst>
                            <p:childTnLst>
                              <p:par>
                                <p:cTn id="226" presetID="1" presetClass="exit" presetSubtype="0" fill="hold" grpId="1" nodeType="afterEffect">
                                  <p:stCondLst>
                                    <p:cond delay="250"/>
                                  </p:stCondLst>
                                  <p:childTnLst>
                                    <p:set>
                                      <p:cBhvr>
                                        <p:cTn id="227" dur="1" fill="hold">
                                          <p:stCondLst>
                                            <p:cond delay="499"/>
                                          </p:stCondLst>
                                        </p:cTn>
                                        <p:tgtEl>
                                          <p:spTgt spid="79"/>
                                        </p:tgtEl>
                                        <p:attrNameLst>
                                          <p:attrName>style.visibility</p:attrName>
                                        </p:attrNameLst>
                                      </p:cBhvr>
                                      <p:to>
                                        <p:strVal val="hidden"/>
                                      </p:to>
                                    </p:set>
                                  </p:childTnLst>
                                </p:cTn>
                              </p:par>
                            </p:childTnLst>
                          </p:cTn>
                        </p:par>
                        <p:par>
                          <p:cTn id="228" fill="hold">
                            <p:stCondLst>
                              <p:cond delay="48000"/>
                            </p:stCondLst>
                            <p:childTnLst>
                              <p:par>
                                <p:cTn id="229" presetID="10" presetClass="entr" presetSubtype="0" fill="hold" grpId="0" nodeType="afterEffect">
                                  <p:stCondLst>
                                    <p:cond delay="250"/>
                                  </p:stCondLst>
                                  <p:childTnLst>
                                    <p:set>
                                      <p:cBhvr>
                                        <p:cTn id="230" dur="1" fill="hold">
                                          <p:stCondLst>
                                            <p:cond delay="0"/>
                                          </p:stCondLst>
                                        </p:cTn>
                                        <p:tgtEl>
                                          <p:spTgt spid="80"/>
                                        </p:tgtEl>
                                        <p:attrNameLst>
                                          <p:attrName>style.visibility</p:attrName>
                                        </p:attrNameLst>
                                      </p:cBhvr>
                                      <p:to>
                                        <p:strVal val="visible"/>
                                      </p:to>
                                    </p:set>
                                    <p:animEffect transition="in" filter="fade">
                                      <p:cBhvr>
                                        <p:cTn id="231" dur="500"/>
                                        <p:tgtEl>
                                          <p:spTgt spid="80"/>
                                        </p:tgtEl>
                                      </p:cBhvr>
                                    </p:animEffect>
                                  </p:childTnLst>
                                </p:cTn>
                              </p:par>
                            </p:childTnLst>
                          </p:cTn>
                        </p:par>
                        <p:par>
                          <p:cTn id="232" fill="hold">
                            <p:stCondLst>
                              <p:cond delay="48750"/>
                            </p:stCondLst>
                            <p:childTnLst>
                              <p:par>
                                <p:cTn id="233" presetID="1" presetClass="exit" presetSubtype="0" fill="hold" grpId="1" nodeType="afterEffect">
                                  <p:stCondLst>
                                    <p:cond delay="250"/>
                                  </p:stCondLst>
                                  <p:childTnLst>
                                    <p:set>
                                      <p:cBhvr>
                                        <p:cTn id="234" dur="1" fill="hold">
                                          <p:stCondLst>
                                            <p:cond delay="499"/>
                                          </p:stCondLst>
                                        </p:cTn>
                                        <p:tgtEl>
                                          <p:spTgt spid="80"/>
                                        </p:tgtEl>
                                        <p:attrNameLst>
                                          <p:attrName>style.visibility</p:attrName>
                                        </p:attrNameLst>
                                      </p:cBhvr>
                                      <p:to>
                                        <p:strVal val="hidden"/>
                                      </p:to>
                                    </p:set>
                                  </p:childTnLst>
                                </p:cTn>
                              </p:par>
                            </p:childTnLst>
                          </p:cTn>
                        </p:par>
                        <p:par>
                          <p:cTn id="235" fill="hold">
                            <p:stCondLst>
                              <p:cond delay="49500"/>
                            </p:stCondLst>
                            <p:childTnLst>
                              <p:par>
                                <p:cTn id="236" presetID="10" presetClass="entr" presetSubtype="0" fill="hold" grpId="0" nodeType="afterEffect">
                                  <p:stCondLst>
                                    <p:cond delay="250"/>
                                  </p:stCondLst>
                                  <p:childTnLst>
                                    <p:set>
                                      <p:cBhvr>
                                        <p:cTn id="237" dur="1" fill="hold">
                                          <p:stCondLst>
                                            <p:cond delay="0"/>
                                          </p:stCondLst>
                                        </p:cTn>
                                        <p:tgtEl>
                                          <p:spTgt spid="81"/>
                                        </p:tgtEl>
                                        <p:attrNameLst>
                                          <p:attrName>style.visibility</p:attrName>
                                        </p:attrNameLst>
                                      </p:cBhvr>
                                      <p:to>
                                        <p:strVal val="visible"/>
                                      </p:to>
                                    </p:set>
                                    <p:animEffect transition="in" filter="fade">
                                      <p:cBhvr>
                                        <p:cTn id="238" dur="500"/>
                                        <p:tgtEl>
                                          <p:spTgt spid="81"/>
                                        </p:tgtEl>
                                      </p:cBhvr>
                                    </p:animEffect>
                                  </p:childTnLst>
                                </p:cTn>
                              </p:par>
                            </p:childTnLst>
                          </p:cTn>
                        </p:par>
                        <p:par>
                          <p:cTn id="239" fill="hold">
                            <p:stCondLst>
                              <p:cond delay="50250"/>
                            </p:stCondLst>
                            <p:childTnLst>
                              <p:par>
                                <p:cTn id="240" presetID="1" presetClass="exit" presetSubtype="0" fill="hold" grpId="1" nodeType="afterEffect">
                                  <p:stCondLst>
                                    <p:cond delay="250"/>
                                  </p:stCondLst>
                                  <p:childTnLst>
                                    <p:set>
                                      <p:cBhvr>
                                        <p:cTn id="241" dur="1" fill="hold">
                                          <p:stCondLst>
                                            <p:cond delay="499"/>
                                          </p:stCondLst>
                                        </p:cTn>
                                        <p:tgtEl>
                                          <p:spTgt spid="81"/>
                                        </p:tgtEl>
                                        <p:attrNameLst>
                                          <p:attrName>style.visibility</p:attrName>
                                        </p:attrNameLst>
                                      </p:cBhvr>
                                      <p:to>
                                        <p:strVal val="hidden"/>
                                      </p:to>
                                    </p:set>
                                  </p:childTnLst>
                                </p:cTn>
                              </p:par>
                            </p:childTnLst>
                          </p:cTn>
                        </p:par>
                        <p:par>
                          <p:cTn id="242" fill="hold">
                            <p:stCondLst>
                              <p:cond delay="51000"/>
                            </p:stCondLst>
                            <p:childTnLst>
                              <p:par>
                                <p:cTn id="243" presetID="10" presetClass="entr" presetSubtype="0" fill="hold" grpId="0" nodeType="afterEffect">
                                  <p:stCondLst>
                                    <p:cond delay="250"/>
                                  </p:stCondLst>
                                  <p:childTnLst>
                                    <p:set>
                                      <p:cBhvr>
                                        <p:cTn id="244" dur="1" fill="hold">
                                          <p:stCondLst>
                                            <p:cond delay="0"/>
                                          </p:stCondLst>
                                        </p:cTn>
                                        <p:tgtEl>
                                          <p:spTgt spid="82"/>
                                        </p:tgtEl>
                                        <p:attrNameLst>
                                          <p:attrName>style.visibility</p:attrName>
                                        </p:attrNameLst>
                                      </p:cBhvr>
                                      <p:to>
                                        <p:strVal val="visible"/>
                                      </p:to>
                                    </p:set>
                                    <p:animEffect transition="in" filter="fade">
                                      <p:cBhvr>
                                        <p:cTn id="245" dur="500"/>
                                        <p:tgtEl>
                                          <p:spTgt spid="82"/>
                                        </p:tgtEl>
                                      </p:cBhvr>
                                    </p:animEffect>
                                  </p:childTnLst>
                                </p:cTn>
                              </p:par>
                            </p:childTnLst>
                          </p:cTn>
                        </p:par>
                        <p:par>
                          <p:cTn id="246" fill="hold">
                            <p:stCondLst>
                              <p:cond delay="51750"/>
                            </p:stCondLst>
                            <p:childTnLst>
                              <p:par>
                                <p:cTn id="247" presetID="1" presetClass="exit" presetSubtype="0" fill="hold" grpId="1" nodeType="afterEffect">
                                  <p:stCondLst>
                                    <p:cond delay="250"/>
                                  </p:stCondLst>
                                  <p:childTnLst>
                                    <p:set>
                                      <p:cBhvr>
                                        <p:cTn id="248" dur="1" fill="hold">
                                          <p:stCondLst>
                                            <p:cond delay="499"/>
                                          </p:stCondLst>
                                        </p:cTn>
                                        <p:tgtEl>
                                          <p:spTgt spid="82"/>
                                        </p:tgtEl>
                                        <p:attrNameLst>
                                          <p:attrName>style.visibility</p:attrName>
                                        </p:attrNameLst>
                                      </p:cBhvr>
                                      <p:to>
                                        <p:strVal val="hidden"/>
                                      </p:to>
                                    </p:set>
                                  </p:childTnLst>
                                </p:cTn>
                              </p:par>
                            </p:childTnLst>
                          </p:cTn>
                        </p:par>
                        <p:par>
                          <p:cTn id="249" fill="hold">
                            <p:stCondLst>
                              <p:cond delay="52500"/>
                            </p:stCondLst>
                            <p:childTnLst>
                              <p:par>
                                <p:cTn id="250" presetID="10" presetClass="entr" presetSubtype="0" fill="hold" grpId="0" nodeType="afterEffect">
                                  <p:stCondLst>
                                    <p:cond delay="250"/>
                                  </p:stCondLst>
                                  <p:childTnLst>
                                    <p:set>
                                      <p:cBhvr>
                                        <p:cTn id="251" dur="1" fill="hold">
                                          <p:stCondLst>
                                            <p:cond delay="0"/>
                                          </p:stCondLst>
                                        </p:cTn>
                                        <p:tgtEl>
                                          <p:spTgt spid="83"/>
                                        </p:tgtEl>
                                        <p:attrNameLst>
                                          <p:attrName>style.visibility</p:attrName>
                                        </p:attrNameLst>
                                      </p:cBhvr>
                                      <p:to>
                                        <p:strVal val="visible"/>
                                      </p:to>
                                    </p:set>
                                    <p:animEffect transition="in" filter="fade">
                                      <p:cBhvr>
                                        <p:cTn id="252" dur="500"/>
                                        <p:tgtEl>
                                          <p:spTgt spid="83"/>
                                        </p:tgtEl>
                                      </p:cBhvr>
                                    </p:animEffect>
                                  </p:childTnLst>
                                </p:cTn>
                              </p:par>
                            </p:childTnLst>
                          </p:cTn>
                        </p:par>
                        <p:par>
                          <p:cTn id="253" fill="hold">
                            <p:stCondLst>
                              <p:cond delay="53250"/>
                            </p:stCondLst>
                            <p:childTnLst>
                              <p:par>
                                <p:cTn id="254" presetID="1" presetClass="exit" presetSubtype="0" fill="hold" grpId="1" nodeType="afterEffect">
                                  <p:stCondLst>
                                    <p:cond delay="250"/>
                                  </p:stCondLst>
                                  <p:childTnLst>
                                    <p:set>
                                      <p:cBhvr>
                                        <p:cTn id="255" dur="1" fill="hold">
                                          <p:stCondLst>
                                            <p:cond delay="499"/>
                                          </p:stCondLst>
                                        </p:cTn>
                                        <p:tgtEl>
                                          <p:spTgt spid="83"/>
                                        </p:tgtEl>
                                        <p:attrNameLst>
                                          <p:attrName>style.visibility</p:attrName>
                                        </p:attrNameLst>
                                      </p:cBhvr>
                                      <p:to>
                                        <p:strVal val="hidden"/>
                                      </p:to>
                                    </p:set>
                                  </p:childTnLst>
                                </p:cTn>
                              </p:par>
                            </p:childTnLst>
                          </p:cTn>
                        </p:par>
                        <p:par>
                          <p:cTn id="256" fill="hold">
                            <p:stCondLst>
                              <p:cond delay="54000"/>
                            </p:stCondLst>
                            <p:childTnLst>
                              <p:par>
                                <p:cTn id="257" presetID="10" presetClass="entr" presetSubtype="0" fill="hold" grpId="0" nodeType="afterEffect">
                                  <p:stCondLst>
                                    <p:cond delay="250"/>
                                  </p:stCondLst>
                                  <p:childTnLst>
                                    <p:set>
                                      <p:cBhvr>
                                        <p:cTn id="258" dur="1" fill="hold">
                                          <p:stCondLst>
                                            <p:cond delay="0"/>
                                          </p:stCondLst>
                                        </p:cTn>
                                        <p:tgtEl>
                                          <p:spTgt spid="84"/>
                                        </p:tgtEl>
                                        <p:attrNameLst>
                                          <p:attrName>style.visibility</p:attrName>
                                        </p:attrNameLst>
                                      </p:cBhvr>
                                      <p:to>
                                        <p:strVal val="visible"/>
                                      </p:to>
                                    </p:set>
                                    <p:animEffect transition="in" filter="fade">
                                      <p:cBhvr>
                                        <p:cTn id="259" dur="500"/>
                                        <p:tgtEl>
                                          <p:spTgt spid="84"/>
                                        </p:tgtEl>
                                      </p:cBhvr>
                                    </p:animEffect>
                                  </p:childTnLst>
                                </p:cTn>
                              </p:par>
                            </p:childTnLst>
                          </p:cTn>
                        </p:par>
                        <p:par>
                          <p:cTn id="260" fill="hold">
                            <p:stCondLst>
                              <p:cond delay="54750"/>
                            </p:stCondLst>
                            <p:childTnLst>
                              <p:par>
                                <p:cTn id="261" presetID="1" presetClass="exit" presetSubtype="0" fill="hold" grpId="1" nodeType="afterEffect">
                                  <p:stCondLst>
                                    <p:cond delay="250"/>
                                  </p:stCondLst>
                                  <p:childTnLst>
                                    <p:set>
                                      <p:cBhvr>
                                        <p:cTn id="262" dur="1" fill="hold">
                                          <p:stCondLst>
                                            <p:cond delay="499"/>
                                          </p:stCondLst>
                                        </p:cTn>
                                        <p:tgtEl>
                                          <p:spTgt spid="84"/>
                                        </p:tgtEl>
                                        <p:attrNameLst>
                                          <p:attrName>style.visibility</p:attrName>
                                        </p:attrNameLst>
                                      </p:cBhvr>
                                      <p:to>
                                        <p:strVal val="hidden"/>
                                      </p:to>
                                    </p:set>
                                  </p:childTnLst>
                                </p:cTn>
                              </p:par>
                            </p:childTnLst>
                          </p:cTn>
                        </p:par>
                        <p:par>
                          <p:cTn id="263" fill="hold">
                            <p:stCondLst>
                              <p:cond delay="55500"/>
                            </p:stCondLst>
                            <p:childTnLst>
                              <p:par>
                                <p:cTn id="264" presetID="10" presetClass="entr" presetSubtype="0" fill="hold" grpId="0" nodeType="afterEffect">
                                  <p:stCondLst>
                                    <p:cond delay="250"/>
                                  </p:stCondLst>
                                  <p:childTnLst>
                                    <p:set>
                                      <p:cBhvr>
                                        <p:cTn id="265" dur="1" fill="hold">
                                          <p:stCondLst>
                                            <p:cond delay="0"/>
                                          </p:stCondLst>
                                        </p:cTn>
                                        <p:tgtEl>
                                          <p:spTgt spid="85"/>
                                        </p:tgtEl>
                                        <p:attrNameLst>
                                          <p:attrName>style.visibility</p:attrName>
                                        </p:attrNameLst>
                                      </p:cBhvr>
                                      <p:to>
                                        <p:strVal val="visible"/>
                                      </p:to>
                                    </p:set>
                                    <p:animEffect transition="in" filter="fade">
                                      <p:cBhvr>
                                        <p:cTn id="266" dur="500"/>
                                        <p:tgtEl>
                                          <p:spTgt spid="85"/>
                                        </p:tgtEl>
                                      </p:cBhvr>
                                    </p:animEffect>
                                  </p:childTnLst>
                                </p:cTn>
                              </p:par>
                            </p:childTnLst>
                          </p:cTn>
                        </p:par>
                        <p:par>
                          <p:cTn id="267" fill="hold">
                            <p:stCondLst>
                              <p:cond delay="56250"/>
                            </p:stCondLst>
                            <p:childTnLst>
                              <p:par>
                                <p:cTn id="268" presetID="1" presetClass="exit" presetSubtype="0" fill="hold" grpId="1" nodeType="afterEffect">
                                  <p:stCondLst>
                                    <p:cond delay="250"/>
                                  </p:stCondLst>
                                  <p:childTnLst>
                                    <p:set>
                                      <p:cBhvr>
                                        <p:cTn id="269" dur="1" fill="hold">
                                          <p:stCondLst>
                                            <p:cond delay="499"/>
                                          </p:stCondLst>
                                        </p:cTn>
                                        <p:tgtEl>
                                          <p:spTgt spid="85"/>
                                        </p:tgtEl>
                                        <p:attrNameLst>
                                          <p:attrName>style.visibility</p:attrName>
                                        </p:attrNameLst>
                                      </p:cBhvr>
                                      <p:to>
                                        <p:strVal val="hidden"/>
                                      </p:to>
                                    </p:set>
                                  </p:childTnLst>
                                </p:cTn>
                              </p:par>
                            </p:childTnLst>
                          </p:cTn>
                        </p:par>
                        <p:par>
                          <p:cTn id="270" fill="hold">
                            <p:stCondLst>
                              <p:cond delay="57000"/>
                            </p:stCondLst>
                            <p:childTnLst>
                              <p:par>
                                <p:cTn id="271" presetID="10" presetClass="entr" presetSubtype="0" fill="hold" grpId="0" nodeType="afterEffect">
                                  <p:stCondLst>
                                    <p:cond delay="250"/>
                                  </p:stCondLst>
                                  <p:childTnLst>
                                    <p:set>
                                      <p:cBhvr>
                                        <p:cTn id="272" dur="1" fill="hold">
                                          <p:stCondLst>
                                            <p:cond delay="0"/>
                                          </p:stCondLst>
                                        </p:cTn>
                                        <p:tgtEl>
                                          <p:spTgt spid="86"/>
                                        </p:tgtEl>
                                        <p:attrNameLst>
                                          <p:attrName>style.visibility</p:attrName>
                                        </p:attrNameLst>
                                      </p:cBhvr>
                                      <p:to>
                                        <p:strVal val="visible"/>
                                      </p:to>
                                    </p:set>
                                    <p:animEffect transition="in" filter="fade">
                                      <p:cBhvr>
                                        <p:cTn id="273" dur="500"/>
                                        <p:tgtEl>
                                          <p:spTgt spid="86"/>
                                        </p:tgtEl>
                                      </p:cBhvr>
                                    </p:animEffect>
                                  </p:childTnLst>
                                </p:cTn>
                              </p:par>
                            </p:childTnLst>
                          </p:cTn>
                        </p:par>
                        <p:par>
                          <p:cTn id="274" fill="hold">
                            <p:stCondLst>
                              <p:cond delay="57750"/>
                            </p:stCondLst>
                            <p:childTnLst>
                              <p:par>
                                <p:cTn id="275" presetID="1" presetClass="exit" presetSubtype="0" fill="hold" grpId="1" nodeType="afterEffect">
                                  <p:stCondLst>
                                    <p:cond delay="250"/>
                                  </p:stCondLst>
                                  <p:childTnLst>
                                    <p:set>
                                      <p:cBhvr>
                                        <p:cTn id="276" dur="1" fill="hold">
                                          <p:stCondLst>
                                            <p:cond delay="499"/>
                                          </p:stCondLst>
                                        </p:cTn>
                                        <p:tgtEl>
                                          <p:spTgt spid="86"/>
                                        </p:tgtEl>
                                        <p:attrNameLst>
                                          <p:attrName>style.visibility</p:attrName>
                                        </p:attrNameLst>
                                      </p:cBhvr>
                                      <p:to>
                                        <p:strVal val="hidden"/>
                                      </p:to>
                                    </p:set>
                                  </p:childTnLst>
                                </p:cTn>
                              </p:par>
                            </p:childTnLst>
                          </p:cTn>
                        </p:par>
                        <p:par>
                          <p:cTn id="277" fill="hold">
                            <p:stCondLst>
                              <p:cond delay="58500"/>
                            </p:stCondLst>
                            <p:childTnLst>
                              <p:par>
                                <p:cTn id="278" presetID="10" presetClass="entr" presetSubtype="0" fill="hold" grpId="0" nodeType="afterEffect">
                                  <p:stCondLst>
                                    <p:cond delay="250"/>
                                  </p:stCondLst>
                                  <p:childTnLst>
                                    <p:set>
                                      <p:cBhvr>
                                        <p:cTn id="279" dur="1" fill="hold">
                                          <p:stCondLst>
                                            <p:cond delay="0"/>
                                          </p:stCondLst>
                                        </p:cTn>
                                        <p:tgtEl>
                                          <p:spTgt spid="87"/>
                                        </p:tgtEl>
                                        <p:attrNameLst>
                                          <p:attrName>style.visibility</p:attrName>
                                        </p:attrNameLst>
                                      </p:cBhvr>
                                      <p:to>
                                        <p:strVal val="visible"/>
                                      </p:to>
                                    </p:set>
                                    <p:animEffect transition="in" filter="fade">
                                      <p:cBhvr>
                                        <p:cTn id="280" dur="500"/>
                                        <p:tgtEl>
                                          <p:spTgt spid="87"/>
                                        </p:tgtEl>
                                      </p:cBhvr>
                                    </p:animEffect>
                                  </p:childTnLst>
                                </p:cTn>
                              </p:par>
                            </p:childTnLst>
                          </p:cTn>
                        </p:par>
                        <p:par>
                          <p:cTn id="281" fill="hold">
                            <p:stCondLst>
                              <p:cond delay="59250"/>
                            </p:stCondLst>
                            <p:childTnLst>
                              <p:par>
                                <p:cTn id="282" presetID="1" presetClass="exit" presetSubtype="0" fill="hold" grpId="1" nodeType="afterEffect">
                                  <p:stCondLst>
                                    <p:cond delay="250"/>
                                  </p:stCondLst>
                                  <p:childTnLst>
                                    <p:set>
                                      <p:cBhvr>
                                        <p:cTn id="283" dur="1" fill="hold">
                                          <p:stCondLst>
                                            <p:cond delay="499"/>
                                          </p:stCondLst>
                                        </p:cTn>
                                        <p:tgtEl>
                                          <p:spTgt spid="87"/>
                                        </p:tgtEl>
                                        <p:attrNameLst>
                                          <p:attrName>style.visibility</p:attrName>
                                        </p:attrNameLst>
                                      </p:cBhvr>
                                      <p:to>
                                        <p:strVal val="hidden"/>
                                      </p:to>
                                    </p:set>
                                  </p:childTnLst>
                                </p:cTn>
                              </p:par>
                            </p:childTnLst>
                          </p:cTn>
                        </p:par>
                        <p:par>
                          <p:cTn id="284" fill="hold">
                            <p:stCondLst>
                              <p:cond delay="60000"/>
                            </p:stCondLst>
                            <p:childTnLst>
                              <p:par>
                                <p:cTn id="285" presetID="10" presetClass="entr" presetSubtype="0" fill="hold" grpId="0" nodeType="afterEffect">
                                  <p:stCondLst>
                                    <p:cond delay="250"/>
                                  </p:stCondLst>
                                  <p:childTnLst>
                                    <p:set>
                                      <p:cBhvr>
                                        <p:cTn id="286" dur="1" fill="hold">
                                          <p:stCondLst>
                                            <p:cond delay="0"/>
                                          </p:stCondLst>
                                        </p:cTn>
                                        <p:tgtEl>
                                          <p:spTgt spid="88"/>
                                        </p:tgtEl>
                                        <p:attrNameLst>
                                          <p:attrName>style.visibility</p:attrName>
                                        </p:attrNameLst>
                                      </p:cBhvr>
                                      <p:to>
                                        <p:strVal val="visible"/>
                                      </p:to>
                                    </p:set>
                                    <p:animEffect transition="in" filter="fade">
                                      <p:cBhvr>
                                        <p:cTn id="287" dur="500"/>
                                        <p:tgtEl>
                                          <p:spTgt spid="88"/>
                                        </p:tgtEl>
                                      </p:cBhvr>
                                    </p:animEffect>
                                  </p:childTnLst>
                                </p:cTn>
                              </p:par>
                            </p:childTnLst>
                          </p:cTn>
                        </p:par>
                        <p:par>
                          <p:cTn id="288" fill="hold">
                            <p:stCondLst>
                              <p:cond delay="60750"/>
                            </p:stCondLst>
                            <p:childTnLst>
                              <p:par>
                                <p:cTn id="289" presetID="1" presetClass="exit" presetSubtype="0" fill="hold" grpId="1" nodeType="afterEffect">
                                  <p:stCondLst>
                                    <p:cond delay="250"/>
                                  </p:stCondLst>
                                  <p:childTnLst>
                                    <p:set>
                                      <p:cBhvr>
                                        <p:cTn id="290" dur="1" fill="hold">
                                          <p:stCondLst>
                                            <p:cond delay="499"/>
                                          </p:stCondLst>
                                        </p:cTn>
                                        <p:tgtEl>
                                          <p:spTgt spid="88"/>
                                        </p:tgtEl>
                                        <p:attrNameLst>
                                          <p:attrName>style.visibility</p:attrName>
                                        </p:attrNameLst>
                                      </p:cBhvr>
                                      <p:to>
                                        <p:strVal val="hidden"/>
                                      </p:to>
                                    </p:set>
                                  </p:childTnLst>
                                </p:cTn>
                              </p:par>
                            </p:childTnLst>
                          </p:cTn>
                        </p:par>
                        <p:par>
                          <p:cTn id="291" fill="hold">
                            <p:stCondLst>
                              <p:cond delay="61500"/>
                            </p:stCondLst>
                            <p:childTnLst>
                              <p:par>
                                <p:cTn id="292" presetID="10" presetClass="entr" presetSubtype="0" fill="hold" grpId="0" nodeType="afterEffect">
                                  <p:stCondLst>
                                    <p:cond delay="250"/>
                                  </p:stCondLst>
                                  <p:childTnLst>
                                    <p:set>
                                      <p:cBhvr>
                                        <p:cTn id="293" dur="1" fill="hold">
                                          <p:stCondLst>
                                            <p:cond delay="0"/>
                                          </p:stCondLst>
                                        </p:cTn>
                                        <p:tgtEl>
                                          <p:spTgt spid="89"/>
                                        </p:tgtEl>
                                        <p:attrNameLst>
                                          <p:attrName>style.visibility</p:attrName>
                                        </p:attrNameLst>
                                      </p:cBhvr>
                                      <p:to>
                                        <p:strVal val="visible"/>
                                      </p:to>
                                    </p:set>
                                    <p:animEffect transition="in" filter="fade">
                                      <p:cBhvr>
                                        <p:cTn id="294" dur="500"/>
                                        <p:tgtEl>
                                          <p:spTgt spid="89"/>
                                        </p:tgtEl>
                                      </p:cBhvr>
                                    </p:animEffect>
                                  </p:childTnLst>
                                </p:cTn>
                              </p:par>
                            </p:childTnLst>
                          </p:cTn>
                        </p:par>
                        <p:par>
                          <p:cTn id="295" fill="hold">
                            <p:stCondLst>
                              <p:cond delay="62250"/>
                            </p:stCondLst>
                            <p:childTnLst>
                              <p:par>
                                <p:cTn id="296" presetID="1" presetClass="exit" presetSubtype="0" fill="hold" grpId="1" nodeType="afterEffect">
                                  <p:stCondLst>
                                    <p:cond delay="250"/>
                                  </p:stCondLst>
                                  <p:childTnLst>
                                    <p:set>
                                      <p:cBhvr>
                                        <p:cTn id="297" dur="1" fill="hold">
                                          <p:stCondLst>
                                            <p:cond delay="499"/>
                                          </p:stCondLst>
                                        </p:cTn>
                                        <p:tgtEl>
                                          <p:spTgt spid="89"/>
                                        </p:tgtEl>
                                        <p:attrNameLst>
                                          <p:attrName>style.visibility</p:attrName>
                                        </p:attrNameLst>
                                      </p:cBhvr>
                                      <p:to>
                                        <p:strVal val="hidden"/>
                                      </p:to>
                                    </p:set>
                                  </p:childTnLst>
                                </p:cTn>
                              </p:par>
                            </p:childTnLst>
                          </p:cTn>
                        </p:par>
                      </p:childTnLst>
                    </p:cTn>
                  </p:par>
                  <p:par>
                    <p:cTn id="298" fill="hold">
                      <p:stCondLst>
                        <p:cond delay="indefinite"/>
                      </p:stCondLst>
                      <p:childTnLst>
                        <p:par>
                          <p:cTn id="299" fill="hold">
                            <p:stCondLst>
                              <p:cond delay="0"/>
                            </p:stCondLst>
                            <p:childTnLst>
                              <p:par>
                                <p:cTn id="300" presetID="1" presetClass="entr" presetSubtype="0" fill="hold" grpId="2" nodeType="clickEffect">
                                  <p:stCondLst>
                                    <p:cond delay="250"/>
                                  </p:stCondLst>
                                  <p:childTnLst>
                                    <p:set>
                                      <p:cBhvr>
                                        <p:cTn id="301" dur="1" fill="hold">
                                          <p:stCondLst>
                                            <p:cond delay="499"/>
                                          </p:stCondLst>
                                        </p:cTn>
                                        <p:tgtEl>
                                          <p:spTgt spid="48"/>
                                        </p:tgtEl>
                                        <p:attrNameLst>
                                          <p:attrName>style.visibility</p:attrName>
                                        </p:attrNameLst>
                                      </p:cBhvr>
                                      <p:to>
                                        <p:strVal val="visible"/>
                                      </p:to>
                                    </p:set>
                                  </p:childTnLst>
                                </p:cTn>
                              </p:par>
                              <p:par>
                                <p:cTn id="302" presetID="1" presetClass="entr" presetSubtype="0" fill="hold" grpId="2" nodeType="withEffect">
                                  <p:stCondLst>
                                    <p:cond delay="250"/>
                                  </p:stCondLst>
                                  <p:childTnLst>
                                    <p:set>
                                      <p:cBhvr>
                                        <p:cTn id="303" dur="1" fill="hold">
                                          <p:stCondLst>
                                            <p:cond delay="499"/>
                                          </p:stCondLst>
                                        </p:cTn>
                                        <p:tgtEl>
                                          <p:spTgt spid="49"/>
                                        </p:tgtEl>
                                        <p:attrNameLst>
                                          <p:attrName>style.visibility</p:attrName>
                                        </p:attrNameLst>
                                      </p:cBhvr>
                                      <p:to>
                                        <p:strVal val="visible"/>
                                      </p:to>
                                    </p:set>
                                  </p:childTnLst>
                                </p:cTn>
                              </p:par>
                              <p:par>
                                <p:cTn id="304" presetID="1" presetClass="entr" presetSubtype="0" fill="hold" grpId="2" nodeType="withEffect">
                                  <p:stCondLst>
                                    <p:cond delay="250"/>
                                  </p:stCondLst>
                                  <p:childTnLst>
                                    <p:set>
                                      <p:cBhvr>
                                        <p:cTn id="305" dur="1" fill="hold">
                                          <p:stCondLst>
                                            <p:cond delay="499"/>
                                          </p:stCondLst>
                                        </p:cTn>
                                        <p:tgtEl>
                                          <p:spTgt spid="50"/>
                                        </p:tgtEl>
                                        <p:attrNameLst>
                                          <p:attrName>style.visibility</p:attrName>
                                        </p:attrNameLst>
                                      </p:cBhvr>
                                      <p:to>
                                        <p:strVal val="visible"/>
                                      </p:to>
                                    </p:set>
                                  </p:childTnLst>
                                </p:cTn>
                              </p:par>
                              <p:par>
                                <p:cTn id="306" presetID="1" presetClass="entr" presetSubtype="0" fill="hold" grpId="2" nodeType="withEffect">
                                  <p:stCondLst>
                                    <p:cond delay="250"/>
                                  </p:stCondLst>
                                  <p:childTnLst>
                                    <p:set>
                                      <p:cBhvr>
                                        <p:cTn id="307" dur="1" fill="hold">
                                          <p:stCondLst>
                                            <p:cond delay="499"/>
                                          </p:stCondLst>
                                        </p:cTn>
                                        <p:tgtEl>
                                          <p:spTgt spid="51"/>
                                        </p:tgtEl>
                                        <p:attrNameLst>
                                          <p:attrName>style.visibility</p:attrName>
                                        </p:attrNameLst>
                                      </p:cBhvr>
                                      <p:to>
                                        <p:strVal val="visible"/>
                                      </p:to>
                                    </p:set>
                                  </p:childTnLst>
                                </p:cTn>
                              </p:par>
                              <p:par>
                                <p:cTn id="308" presetID="1" presetClass="entr" presetSubtype="0" fill="hold" grpId="2" nodeType="withEffect">
                                  <p:stCondLst>
                                    <p:cond delay="250"/>
                                  </p:stCondLst>
                                  <p:childTnLst>
                                    <p:set>
                                      <p:cBhvr>
                                        <p:cTn id="309" dur="1" fill="hold">
                                          <p:stCondLst>
                                            <p:cond delay="499"/>
                                          </p:stCondLst>
                                        </p:cTn>
                                        <p:tgtEl>
                                          <p:spTgt spid="52"/>
                                        </p:tgtEl>
                                        <p:attrNameLst>
                                          <p:attrName>style.visibility</p:attrName>
                                        </p:attrNameLst>
                                      </p:cBhvr>
                                      <p:to>
                                        <p:strVal val="visible"/>
                                      </p:to>
                                    </p:set>
                                  </p:childTnLst>
                                </p:cTn>
                              </p:par>
                              <p:par>
                                <p:cTn id="310" presetID="1" presetClass="entr" presetSubtype="0" fill="hold" grpId="2" nodeType="withEffect">
                                  <p:stCondLst>
                                    <p:cond delay="250"/>
                                  </p:stCondLst>
                                  <p:childTnLst>
                                    <p:set>
                                      <p:cBhvr>
                                        <p:cTn id="311" dur="1" fill="hold">
                                          <p:stCondLst>
                                            <p:cond delay="499"/>
                                          </p:stCondLst>
                                        </p:cTn>
                                        <p:tgtEl>
                                          <p:spTgt spid="53"/>
                                        </p:tgtEl>
                                        <p:attrNameLst>
                                          <p:attrName>style.visibility</p:attrName>
                                        </p:attrNameLst>
                                      </p:cBhvr>
                                      <p:to>
                                        <p:strVal val="visible"/>
                                      </p:to>
                                    </p:set>
                                  </p:childTnLst>
                                </p:cTn>
                              </p:par>
                              <p:par>
                                <p:cTn id="312" presetID="1" presetClass="entr" presetSubtype="0" fill="hold" grpId="2" nodeType="withEffect">
                                  <p:stCondLst>
                                    <p:cond delay="250"/>
                                  </p:stCondLst>
                                  <p:childTnLst>
                                    <p:set>
                                      <p:cBhvr>
                                        <p:cTn id="313" dur="1" fill="hold">
                                          <p:stCondLst>
                                            <p:cond delay="499"/>
                                          </p:stCondLst>
                                        </p:cTn>
                                        <p:tgtEl>
                                          <p:spTgt spid="54"/>
                                        </p:tgtEl>
                                        <p:attrNameLst>
                                          <p:attrName>style.visibility</p:attrName>
                                        </p:attrNameLst>
                                      </p:cBhvr>
                                      <p:to>
                                        <p:strVal val="visible"/>
                                      </p:to>
                                    </p:set>
                                  </p:childTnLst>
                                </p:cTn>
                              </p:par>
                              <p:par>
                                <p:cTn id="314" presetID="1" presetClass="entr" presetSubtype="0" fill="hold" grpId="2" nodeType="withEffect">
                                  <p:stCondLst>
                                    <p:cond delay="250"/>
                                  </p:stCondLst>
                                  <p:childTnLst>
                                    <p:set>
                                      <p:cBhvr>
                                        <p:cTn id="315" dur="1" fill="hold">
                                          <p:stCondLst>
                                            <p:cond delay="499"/>
                                          </p:stCondLst>
                                        </p:cTn>
                                        <p:tgtEl>
                                          <p:spTgt spid="55"/>
                                        </p:tgtEl>
                                        <p:attrNameLst>
                                          <p:attrName>style.visibility</p:attrName>
                                        </p:attrNameLst>
                                      </p:cBhvr>
                                      <p:to>
                                        <p:strVal val="visible"/>
                                      </p:to>
                                    </p:set>
                                  </p:childTnLst>
                                </p:cTn>
                              </p:par>
                              <p:par>
                                <p:cTn id="316" presetID="1" presetClass="entr" presetSubtype="0" fill="hold" grpId="2" nodeType="withEffect">
                                  <p:stCondLst>
                                    <p:cond delay="250"/>
                                  </p:stCondLst>
                                  <p:childTnLst>
                                    <p:set>
                                      <p:cBhvr>
                                        <p:cTn id="317" dur="1" fill="hold">
                                          <p:stCondLst>
                                            <p:cond delay="499"/>
                                          </p:stCondLst>
                                        </p:cTn>
                                        <p:tgtEl>
                                          <p:spTgt spid="56"/>
                                        </p:tgtEl>
                                        <p:attrNameLst>
                                          <p:attrName>style.visibility</p:attrName>
                                        </p:attrNameLst>
                                      </p:cBhvr>
                                      <p:to>
                                        <p:strVal val="visible"/>
                                      </p:to>
                                    </p:set>
                                  </p:childTnLst>
                                </p:cTn>
                              </p:par>
                              <p:par>
                                <p:cTn id="318" presetID="1" presetClass="entr" presetSubtype="0" fill="hold" grpId="2" nodeType="withEffect">
                                  <p:stCondLst>
                                    <p:cond delay="250"/>
                                  </p:stCondLst>
                                  <p:childTnLst>
                                    <p:set>
                                      <p:cBhvr>
                                        <p:cTn id="319" dur="1" fill="hold">
                                          <p:stCondLst>
                                            <p:cond delay="499"/>
                                          </p:stCondLst>
                                        </p:cTn>
                                        <p:tgtEl>
                                          <p:spTgt spid="57"/>
                                        </p:tgtEl>
                                        <p:attrNameLst>
                                          <p:attrName>style.visibility</p:attrName>
                                        </p:attrNameLst>
                                      </p:cBhvr>
                                      <p:to>
                                        <p:strVal val="visible"/>
                                      </p:to>
                                    </p:set>
                                  </p:childTnLst>
                                </p:cTn>
                              </p:par>
                              <p:par>
                                <p:cTn id="320" presetID="1" presetClass="entr" presetSubtype="0" fill="hold" grpId="2" nodeType="withEffect">
                                  <p:stCondLst>
                                    <p:cond delay="250"/>
                                  </p:stCondLst>
                                  <p:childTnLst>
                                    <p:set>
                                      <p:cBhvr>
                                        <p:cTn id="321" dur="1" fill="hold">
                                          <p:stCondLst>
                                            <p:cond delay="499"/>
                                          </p:stCondLst>
                                        </p:cTn>
                                        <p:tgtEl>
                                          <p:spTgt spid="58"/>
                                        </p:tgtEl>
                                        <p:attrNameLst>
                                          <p:attrName>style.visibility</p:attrName>
                                        </p:attrNameLst>
                                      </p:cBhvr>
                                      <p:to>
                                        <p:strVal val="visible"/>
                                      </p:to>
                                    </p:set>
                                  </p:childTnLst>
                                </p:cTn>
                              </p:par>
                              <p:par>
                                <p:cTn id="322" presetID="1" presetClass="entr" presetSubtype="0" fill="hold" grpId="2" nodeType="withEffect">
                                  <p:stCondLst>
                                    <p:cond delay="250"/>
                                  </p:stCondLst>
                                  <p:childTnLst>
                                    <p:set>
                                      <p:cBhvr>
                                        <p:cTn id="323" dur="1" fill="hold">
                                          <p:stCondLst>
                                            <p:cond delay="499"/>
                                          </p:stCondLst>
                                        </p:cTn>
                                        <p:tgtEl>
                                          <p:spTgt spid="59"/>
                                        </p:tgtEl>
                                        <p:attrNameLst>
                                          <p:attrName>style.visibility</p:attrName>
                                        </p:attrNameLst>
                                      </p:cBhvr>
                                      <p:to>
                                        <p:strVal val="visible"/>
                                      </p:to>
                                    </p:set>
                                  </p:childTnLst>
                                </p:cTn>
                              </p:par>
                              <p:par>
                                <p:cTn id="324" presetID="1" presetClass="entr" presetSubtype="0" fill="hold" grpId="2" nodeType="withEffect">
                                  <p:stCondLst>
                                    <p:cond delay="250"/>
                                  </p:stCondLst>
                                  <p:childTnLst>
                                    <p:set>
                                      <p:cBhvr>
                                        <p:cTn id="325" dur="1" fill="hold">
                                          <p:stCondLst>
                                            <p:cond delay="499"/>
                                          </p:stCondLst>
                                        </p:cTn>
                                        <p:tgtEl>
                                          <p:spTgt spid="60"/>
                                        </p:tgtEl>
                                        <p:attrNameLst>
                                          <p:attrName>style.visibility</p:attrName>
                                        </p:attrNameLst>
                                      </p:cBhvr>
                                      <p:to>
                                        <p:strVal val="visible"/>
                                      </p:to>
                                    </p:set>
                                  </p:childTnLst>
                                </p:cTn>
                              </p:par>
                              <p:par>
                                <p:cTn id="326" presetID="1" presetClass="entr" presetSubtype="0" fill="hold" grpId="2" nodeType="withEffect">
                                  <p:stCondLst>
                                    <p:cond delay="250"/>
                                  </p:stCondLst>
                                  <p:childTnLst>
                                    <p:set>
                                      <p:cBhvr>
                                        <p:cTn id="327" dur="1" fill="hold">
                                          <p:stCondLst>
                                            <p:cond delay="499"/>
                                          </p:stCondLst>
                                        </p:cTn>
                                        <p:tgtEl>
                                          <p:spTgt spid="61"/>
                                        </p:tgtEl>
                                        <p:attrNameLst>
                                          <p:attrName>style.visibility</p:attrName>
                                        </p:attrNameLst>
                                      </p:cBhvr>
                                      <p:to>
                                        <p:strVal val="visible"/>
                                      </p:to>
                                    </p:set>
                                  </p:childTnLst>
                                </p:cTn>
                              </p:par>
                              <p:par>
                                <p:cTn id="328" presetID="1" presetClass="entr" presetSubtype="0" fill="hold" grpId="2" nodeType="withEffect">
                                  <p:stCondLst>
                                    <p:cond delay="250"/>
                                  </p:stCondLst>
                                  <p:childTnLst>
                                    <p:set>
                                      <p:cBhvr>
                                        <p:cTn id="329" dur="1" fill="hold">
                                          <p:stCondLst>
                                            <p:cond delay="499"/>
                                          </p:stCondLst>
                                        </p:cTn>
                                        <p:tgtEl>
                                          <p:spTgt spid="62"/>
                                        </p:tgtEl>
                                        <p:attrNameLst>
                                          <p:attrName>style.visibility</p:attrName>
                                        </p:attrNameLst>
                                      </p:cBhvr>
                                      <p:to>
                                        <p:strVal val="visible"/>
                                      </p:to>
                                    </p:set>
                                  </p:childTnLst>
                                </p:cTn>
                              </p:par>
                              <p:par>
                                <p:cTn id="330" presetID="1" presetClass="entr" presetSubtype="0" fill="hold" grpId="2" nodeType="withEffect">
                                  <p:stCondLst>
                                    <p:cond delay="250"/>
                                  </p:stCondLst>
                                  <p:childTnLst>
                                    <p:set>
                                      <p:cBhvr>
                                        <p:cTn id="331" dur="1" fill="hold">
                                          <p:stCondLst>
                                            <p:cond delay="499"/>
                                          </p:stCondLst>
                                        </p:cTn>
                                        <p:tgtEl>
                                          <p:spTgt spid="63"/>
                                        </p:tgtEl>
                                        <p:attrNameLst>
                                          <p:attrName>style.visibility</p:attrName>
                                        </p:attrNameLst>
                                      </p:cBhvr>
                                      <p:to>
                                        <p:strVal val="visible"/>
                                      </p:to>
                                    </p:set>
                                  </p:childTnLst>
                                </p:cTn>
                              </p:par>
                              <p:par>
                                <p:cTn id="332" presetID="1" presetClass="entr" presetSubtype="0" fill="hold" grpId="2" nodeType="withEffect">
                                  <p:stCondLst>
                                    <p:cond delay="250"/>
                                  </p:stCondLst>
                                  <p:childTnLst>
                                    <p:set>
                                      <p:cBhvr>
                                        <p:cTn id="333" dur="1" fill="hold">
                                          <p:stCondLst>
                                            <p:cond delay="499"/>
                                          </p:stCondLst>
                                        </p:cTn>
                                        <p:tgtEl>
                                          <p:spTgt spid="64"/>
                                        </p:tgtEl>
                                        <p:attrNameLst>
                                          <p:attrName>style.visibility</p:attrName>
                                        </p:attrNameLst>
                                      </p:cBhvr>
                                      <p:to>
                                        <p:strVal val="visible"/>
                                      </p:to>
                                    </p:set>
                                  </p:childTnLst>
                                </p:cTn>
                              </p:par>
                              <p:par>
                                <p:cTn id="334" presetID="1" presetClass="entr" presetSubtype="0" fill="hold" grpId="2" nodeType="withEffect">
                                  <p:stCondLst>
                                    <p:cond delay="250"/>
                                  </p:stCondLst>
                                  <p:childTnLst>
                                    <p:set>
                                      <p:cBhvr>
                                        <p:cTn id="335" dur="1" fill="hold">
                                          <p:stCondLst>
                                            <p:cond delay="499"/>
                                          </p:stCondLst>
                                        </p:cTn>
                                        <p:tgtEl>
                                          <p:spTgt spid="65"/>
                                        </p:tgtEl>
                                        <p:attrNameLst>
                                          <p:attrName>style.visibility</p:attrName>
                                        </p:attrNameLst>
                                      </p:cBhvr>
                                      <p:to>
                                        <p:strVal val="visible"/>
                                      </p:to>
                                    </p:set>
                                  </p:childTnLst>
                                </p:cTn>
                              </p:par>
                              <p:par>
                                <p:cTn id="336" presetID="1" presetClass="entr" presetSubtype="0" fill="hold" grpId="2" nodeType="withEffect">
                                  <p:stCondLst>
                                    <p:cond delay="250"/>
                                  </p:stCondLst>
                                  <p:childTnLst>
                                    <p:set>
                                      <p:cBhvr>
                                        <p:cTn id="337" dur="1" fill="hold">
                                          <p:stCondLst>
                                            <p:cond delay="499"/>
                                          </p:stCondLst>
                                        </p:cTn>
                                        <p:tgtEl>
                                          <p:spTgt spid="66"/>
                                        </p:tgtEl>
                                        <p:attrNameLst>
                                          <p:attrName>style.visibility</p:attrName>
                                        </p:attrNameLst>
                                      </p:cBhvr>
                                      <p:to>
                                        <p:strVal val="visible"/>
                                      </p:to>
                                    </p:set>
                                  </p:childTnLst>
                                </p:cTn>
                              </p:par>
                              <p:par>
                                <p:cTn id="338" presetID="1" presetClass="entr" presetSubtype="0" fill="hold" grpId="2" nodeType="withEffect">
                                  <p:stCondLst>
                                    <p:cond delay="250"/>
                                  </p:stCondLst>
                                  <p:childTnLst>
                                    <p:set>
                                      <p:cBhvr>
                                        <p:cTn id="339" dur="1" fill="hold">
                                          <p:stCondLst>
                                            <p:cond delay="499"/>
                                          </p:stCondLst>
                                        </p:cTn>
                                        <p:tgtEl>
                                          <p:spTgt spid="67"/>
                                        </p:tgtEl>
                                        <p:attrNameLst>
                                          <p:attrName>style.visibility</p:attrName>
                                        </p:attrNameLst>
                                      </p:cBhvr>
                                      <p:to>
                                        <p:strVal val="visible"/>
                                      </p:to>
                                    </p:set>
                                  </p:childTnLst>
                                </p:cTn>
                              </p:par>
                              <p:par>
                                <p:cTn id="340" presetID="1" presetClass="entr" presetSubtype="0" fill="hold" grpId="2" nodeType="withEffect">
                                  <p:stCondLst>
                                    <p:cond delay="250"/>
                                  </p:stCondLst>
                                  <p:childTnLst>
                                    <p:set>
                                      <p:cBhvr>
                                        <p:cTn id="341" dur="1" fill="hold">
                                          <p:stCondLst>
                                            <p:cond delay="499"/>
                                          </p:stCondLst>
                                        </p:cTn>
                                        <p:tgtEl>
                                          <p:spTgt spid="68"/>
                                        </p:tgtEl>
                                        <p:attrNameLst>
                                          <p:attrName>style.visibility</p:attrName>
                                        </p:attrNameLst>
                                      </p:cBhvr>
                                      <p:to>
                                        <p:strVal val="visible"/>
                                      </p:to>
                                    </p:set>
                                  </p:childTnLst>
                                </p:cTn>
                              </p:par>
                              <p:par>
                                <p:cTn id="342" presetID="1" presetClass="entr" presetSubtype="0" fill="hold" grpId="2" nodeType="withEffect">
                                  <p:stCondLst>
                                    <p:cond delay="250"/>
                                  </p:stCondLst>
                                  <p:childTnLst>
                                    <p:set>
                                      <p:cBhvr>
                                        <p:cTn id="343" dur="1" fill="hold">
                                          <p:stCondLst>
                                            <p:cond delay="499"/>
                                          </p:stCondLst>
                                        </p:cTn>
                                        <p:tgtEl>
                                          <p:spTgt spid="69"/>
                                        </p:tgtEl>
                                        <p:attrNameLst>
                                          <p:attrName>style.visibility</p:attrName>
                                        </p:attrNameLst>
                                      </p:cBhvr>
                                      <p:to>
                                        <p:strVal val="visible"/>
                                      </p:to>
                                    </p:set>
                                  </p:childTnLst>
                                </p:cTn>
                              </p:par>
                              <p:par>
                                <p:cTn id="344" presetID="1" presetClass="entr" presetSubtype="0" fill="hold" grpId="2" nodeType="withEffect">
                                  <p:stCondLst>
                                    <p:cond delay="250"/>
                                  </p:stCondLst>
                                  <p:childTnLst>
                                    <p:set>
                                      <p:cBhvr>
                                        <p:cTn id="345" dur="1" fill="hold">
                                          <p:stCondLst>
                                            <p:cond delay="499"/>
                                          </p:stCondLst>
                                        </p:cTn>
                                        <p:tgtEl>
                                          <p:spTgt spid="70"/>
                                        </p:tgtEl>
                                        <p:attrNameLst>
                                          <p:attrName>style.visibility</p:attrName>
                                        </p:attrNameLst>
                                      </p:cBhvr>
                                      <p:to>
                                        <p:strVal val="visible"/>
                                      </p:to>
                                    </p:set>
                                  </p:childTnLst>
                                </p:cTn>
                              </p:par>
                              <p:par>
                                <p:cTn id="346" presetID="1" presetClass="entr" presetSubtype="0" fill="hold" grpId="2" nodeType="withEffect">
                                  <p:stCondLst>
                                    <p:cond delay="250"/>
                                  </p:stCondLst>
                                  <p:childTnLst>
                                    <p:set>
                                      <p:cBhvr>
                                        <p:cTn id="347" dur="1" fill="hold">
                                          <p:stCondLst>
                                            <p:cond delay="499"/>
                                          </p:stCondLst>
                                        </p:cTn>
                                        <p:tgtEl>
                                          <p:spTgt spid="71"/>
                                        </p:tgtEl>
                                        <p:attrNameLst>
                                          <p:attrName>style.visibility</p:attrName>
                                        </p:attrNameLst>
                                      </p:cBhvr>
                                      <p:to>
                                        <p:strVal val="visible"/>
                                      </p:to>
                                    </p:set>
                                  </p:childTnLst>
                                </p:cTn>
                              </p:par>
                              <p:par>
                                <p:cTn id="348" presetID="1" presetClass="entr" presetSubtype="0" fill="hold" grpId="2" nodeType="withEffect">
                                  <p:stCondLst>
                                    <p:cond delay="250"/>
                                  </p:stCondLst>
                                  <p:childTnLst>
                                    <p:set>
                                      <p:cBhvr>
                                        <p:cTn id="349" dur="1" fill="hold">
                                          <p:stCondLst>
                                            <p:cond delay="499"/>
                                          </p:stCondLst>
                                        </p:cTn>
                                        <p:tgtEl>
                                          <p:spTgt spid="72"/>
                                        </p:tgtEl>
                                        <p:attrNameLst>
                                          <p:attrName>style.visibility</p:attrName>
                                        </p:attrNameLst>
                                      </p:cBhvr>
                                      <p:to>
                                        <p:strVal val="visible"/>
                                      </p:to>
                                    </p:set>
                                  </p:childTnLst>
                                </p:cTn>
                              </p:par>
                              <p:par>
                                <p:cTn id="350" presetID="1" presetClass="entr" presetSubtype="0" fill="hold" grpId="2" nodeType="withEffect">
                                  <p:stCondLst>
                                    <p:cond delay="250"/>
                                  </p:stCondLst>
                                  <p:childTnLst>
                                    <p:set>
                                      <p:cBhvr>
                                        <p:cTn id="351" dur="1" fill="hold">
                                          <p:stCondLst>
                                            <p:cond delay="499"/>
                                          </p:stCondLst>
                                        </p:cTn>
                                        <p:tgtEl>
                                          <p:spTgt spid="73"/>
                                        </p:tgtEl>
                                        <p:attrNameLst>
                                          <p:attrName>style.visibility</p:attrName>
                                        </p:attrNameLst>
                                      </p:cBhvr>
                                      <p:to>
                                        <p:strVal val="visible"/>
                                      </p:to>
                                    </p:set>
                                  </p:childTnLst>
                                </p:cTn>
                              </p:par>
                              <p:par>
                                <p:cTn id="352" presetID="1" presetClass="entr" presetSubtype="0" fill="hold" grpId="2" nodeType="withEffect">
                                  <p:stCondLst>
                                    <p:cond delay="250"/>
                                  </p:stCondLst>
                                  <p:childTnLst>
                                    <p:set>
                                      <p:cBhvr>
                                        <p:cTn id="353" dur="1" fill="hold">
                                          <p:stCondLst>
                                            <p:cond delay="499"/>
                                          </p:stCondLst>
                                        </p:cTn>
                                        <p:tgtEl>
                                          <p:spTgt spid="74"/>
                                        </p:tgtEl>
                                        <p:attrNameLst>
                                          <p:attrName>style.visibility</p:attrName>
                                        </p:attrNameLst>
                                      </p:cBhvr>
                                      <p:to>
                                        <p:strVal val="visible"/>
                                      </p:to>
                                    </p:set>
                                  </p:childTnLst>
                                </p:cTn>
                              </p:par>
                              <p:par>
                                <p:cTn id="354" presetID="1" presetClass="entr" presetSubtype="0" fill="hold" grpId="2" nodeType="withEffect">
                                  <p:stCondLst>
                                    <p:cond delay="250"/>
                                  </p:stCondLst>
                                  <p:childTnLst>
                                    <p:set>
                                      <p:cBhvr>
                                        <p:cTn id="355" dur="1" fill="hold">
                                          <p:stCondLst>
                                            <p:cond delay="499"/>
                                          </p:stCondLst>
                                        </p:cTn>
                                        <p:tgtEl>
                                          <p:spTgt spid="75"/>
                                        </p:tgtEl>
                                        <p:attrNameLst>
                                          <p:attrName>style.visibility</p:attrName>
                                        </p:attrNameLst>
                                      </p:cBhvr>
                                      <p:to>
                                        <p:strVal val="visible"/>
                                      </p:to>
                                    </p:set>
                                  </p:childTnLst>
                                </p:cTn>
                              </p:par>
                              <p:par>
                                <p:cTn id="356" presetID="1" presetClass="entr" presetSubtype="0" fill="hold" grpId="2" nodeType="withEffect">
                                  <p:stCondLst>
                                    <p:cond delay="250"/>
                                  </p:stCondLst>
                                  <p:childTnLst>
                                    <p:set>
                                      <p:cBhvr>
                                        <p:cTn id="357" dur="1" fill="hold">
                                          <p:stCondLst>
                                            <p:cond delay="499"/>
                                          </p:stCondLst>
                                        </p:cTn>
                                        <p:tgtEl>
                                          <p:spTgt spid="76"/>
                                        </p:tgtEl>
                                        <p:attrNameLst>
                                          <p:attrName>style.visibility</p:attrName>
                                        </p:attrNameLst>
                                      </p:cBhvr>
                                      <p:to>
                                        <p:strVal val="visible"/>
                                      </p:to>
                                    </p:set>
                                  </p:childTnLst>
                                </p:cTn>
                              </p:par>
                              <p:par>
                                <p:cTn id="358" presetID="1" presetClass="entr" presetSubtype="0" fill="hold" grpId="2" nodeType="withEffect">
                                  <p:stCondLst>
                                    <p:cond delay="250"/>
                                  </p:stCondLst>
                                  <p:childTnLst>
                                    <p:set>
                                      <p:cBhvr>
                                        <p:cTn id="359" dur="1" fill="hold">
                                          <p:stCondLst>
                                            <p:cond delay="499"/>
                                          </p:stCondLst>
                                        </p:cTn>
                                        <p:tgtEl>
                                          <p:spTgt spid="77"/>
                                        </p:tgtEl>
                                        <p:attrNameLst>
                                          <p:attrName>style.visibility</p:attrName>
                                        </p:attrNameLst>
                                      </p:cBhvr>
                                      <p:to>
                                        <p:strVal val="visible"/>
                                      </p:to>
                                    </p:set>
                                  </p:childTnLst>
                                </p:cTn>
                              </p:par>
                              <p:par>
                                <p:cTn id="360" presetID="1" presetClass="entr" presetSubtype="0" fill="hold" grpId="2" nodeType="withEffect">
                                  <p:stCondLst>
                                    <p:cond delay="250"/>
                                  </p:stCondLst>
                                  <p:childTnLst>
                                    <p:set>
                                      <p:cBhvr>
                                        <p:cTn id="361" dur="1" fill="hold">
                                          <p:stCondLst>
                                            <p:cond delay="499"/>
                                          </p:stCondLst>
                                        </p:cTn>
                                        <p:tgtEl>
                                          <p:spTgt spid="78"/>
                                        </p:tgtEl>
                                        <p:attrNameLst>
                                          <p:attrName>style.visibility</p:attrName>
                                        </p:attrNameLst>
                                      </p:cBhvr>
                                      <p:to>
                                        <p:strVal val="visible"/>
                                      </p:to>
                                    </p:set>
                                  </p:childTnLst>
                                </p:cTn>
                              </p:par>
                              <p:par>
                                <p:cTn id="362" presetID="1" presetClass="entr" presetSubtype="0" fill="hold" grpId="2" nodeType="withEffect">
                                  <p:stCondLst>
                                    <p:cond delay="250"/>
                                  </p:stCondLst>
                                  <p:childTnLst>
                                    <p:set>
                                      <p:cBhvr>
                                        <p:cTn id="363" dur="1" fill="hold">
                                          <p:stCondLst>
                                            <p:cond delay="499"/>
                                          </p:stCondLst>
                                        </p:cTn>
                                        <p:tgtEl>
                                          <p:spTgt spid="79"/>
                                        </p:tgtEl>
                                        <p:attrNameLst>
                                          <p:attrName>style.visibility</p:attrName>
                                        </p:attrNameLst>
                                      </p:cBhvr>
                                      <p:to>
                                        <p:strVal val="visible"/>
                                      </p:to>
                                    </p:set>
                                  </p:childTnLst>
                                </p:cTn>
                              </p:par>
                              <p:par>
                                <p:cTn id="364" presetID="1" presetClass="entr" presetSubtype="0" fill="hold" grpId="2" nodeType="withEffect">
                                  <p:stCondLst>
                                    <p:cond delay="250"/>
                                  </p:stCondLst>
                                  <p:childTnLst>
                                    <p:set>
                                      <p:cBhvr>
                                        <p:cTn id="365" dur="1" fill="hold">
                                          <p:stCondLst>
                                            <p:cond delay="499"/>
                                          </p:stCondLst>
                                        </p:cTn>
                                        <p:tgtEl>
                                          <p:spTgt spid="80"/>
                                        </p:tgtEl>
                                        <p:attrNameLst>
                                          <p:attrName>style.visibility</p:attrName>
                                        </p:attrNameLst>
                                      </p:cBhvr>
                                      <p:to>
                                        <p:strVal val="visible"/>
                                      </p:to>
                                    </p:set>
                                  </p:childTnLst>
                                </p:cTn>
                              </p:par>
                              <p:par>
                                <p:cTn id="366" presetID="1" presetClass="entr" presetSubtype="0" fill="hold" grpId="2" nodeType="withEffect">
                                  <p:stCondLst>
                                    <p:cond delay="250"/>
                                  </p:stCondLst>
                                  <p:childTnLst>
                                    <p:set>
                                      <p:cBhvr>
                                        <p:cTn id="367" dur="1" fill="hold">
                                          <p:stCondLst>
                                            <p:cond delay="499"/>
                                          </p:stCondLst>
                                        </p:cTn>
                                        <p:tgtEl>
                                          <p:spTgt spid="81"/>
                                        </p:tgtEl>
                                        <p:attrNameLst>
                                          <p:attrName>style.visibility</p:attrName>
                                        </p:attrNameLst>
                                      </p:cBhvr>
                                      <p:to>
                                        <p:strVal val="visible"/>
                                      </p:to>
                                    </p:set>
                                  </p:childTnLst>
                                </p:cTn>
                              </p:par>
                              <p:par>
                                <p:cTn id="368" presetID="1" presetClass="entr" presetSubtype="0" fill="hold" grpId="2" nodeType="withEffect">
                                  <p:stCondLst>
                                    <p:cond delay="250"/>
                                  </p:stCondLst>
                                  <p:childTnLst>
                                    <p:set>
                                      <p:cBhvr>
                                        <p:cTn id="369" dur="1" fill="hold">
                                          <p:stCondLst>
                                            <p:cond delay="499"/>
                                          </p:stCondLst>
                                        </p:cTn>
                                        <p:tgtEl>
                                          <p:spTgt spid="82"/>
                                        </p:tgtEl>
                                        <p:attrNameLst>
                                          <p:attrName>style.visibility</p:attrName>
                                        </p:attrNameLst>
                                      </p:cBhvr>
                                      <p:to>
                                        <p:strVal val="visible"/>
                                      </p:to>
                                    </p:set>
                                  </p:childTnLst>
                                </p:cTn>
                              </p:par>
                              <p:par>
                                <p:cTn id="370" presetID="1" presetClass="entr" presetSubtype="0" fill="hold" grpId="2" nodeType="withEffect">
                                  <p:stCondLst>
                                    <p:cond delay="250"/>
                                  </p:stCondLst>
                                  <p:childTnLst>
                                    <p:set>
                                      <p:cBhvr>
                                        <p:cTn id="371" dur="1" fill="hold">
                                          <p:stCondLst>
                                            <p:cond delay="499"/>
                                          </p:stCondLst>
                                        </p:cTn>
                                        <p:tgtEl>
                                          <p:spTgt spid="83"/>
                                        </p:tgtEl>
                                        <p:attrNameLst>
                                          <p:attrName>style.visibility</p:attrName>
                                        </p:attrNameLst>
                                      </p:cBhvr>
                                      <p:to>
                                        <p:strVal val="visible"/>
                                      </p:to>
                                    </p:set>
                                  </p:childTnLst>
                                </p:cTn>
                              </p:par>
                              <p:par>
                                <p:cTn id="372" presetID="1" presetClass="entr" presetSubtype="0" fill="hold" grpId="2" nodeType="withEffect">
                                  <p:stCondLst>
                                    <p:cond delay="250"/>
                                  </p:stCondLst>
                                  <p:childTnLst>
                                    <p:set>
                                      <p:cBhvr>
                                        <p:cTn id="373" dur="1" fill="hold">
                                          <p:stCondLst>
                                            <p:cond delay="499"/>
                                          </p:stCondLst>
                                        </p:cTn>
                                        <p:tgtEl>
                                          <p:spTgt spid="84"/>
                                        </p:tgtEl>
                                        <p:attrNameLst>
                                          <p:attrName>style.visibility</p:attrName>
                                        </p:attrNameLst>
                                      </p:cBhvr>
                                      <p:to>
                                        <p:strVal val="visible"/>
                                      </p:to>
                                    </p:set>
                                  </p:childTnLst>
                                </p:cTn>
                              </p:par>
                              <p:par>
                                <p:cTn id="374" presetID="1" presetClass="entr" presetSubtype="0" fill="hold" grpId="2" nodeType="withEffect">
                                  <p:stCondLst>
                                    <p:cond delay="250"/>
                                  </p:stCondLst>
                                  <p:childTnLst>
                                    <p:set>
                                      <p:cBhvr>
                                        <p:cTn id="375" dur="1" fill="hold">
                                          <p:stCondLst>
                                            <p:cond delay="499"/>
                                          </p:stCondLst>
                                        </p:cTn>
                                        <p:tgtEl>
                                          <p:spTgt spid="85"/>
                                        </p:tgtEl>
                                        <p:attrNameLst>
                                          <p:attrName>style.visibility</p:attrName>
                                        </p:attrNameLst>
                                      </p:cBhvr>
                                      <p:to>
                                        <p:strVal val="visible"/>
                                      </p:to>
                                    </p:set>
                                  </p:childTnLst>
                                </p:cTn>
                              </p:par>
                              <p:par>
                                <p:cTn id="376" presetID="1" presetClass="entr" presetSubtype="0" fill="hold" grpId="2" nodeType="withEffect">
                                  <p:stCondLst>
                                    <p:cond delay="250"/>
                                  </p:stCondLst>
                                  <p:childTnLst>
                                    <p:set>
                                      <p:cBhvr>
                                        <p:cTn id="377" dur="1" fill="hold">
                                          <p:stCondLst>
                                            <p:cond delay="499"/>
                                          </p:stCondLst>
                                        </p:cTn>
                                        <p:tgtEl>
                                          <p:spTgt spid="86"/>
                                        </p:tgtEl>
                                        <p:attrNameLst>
                                          <p:attrName>style.visibility</p:attrName>
                                        </p:attrNameLst>
                                      </p:cBhvr>
                                      <p:to>
                                        <p:strVal val="visible"/>
                                      </p:to>
                                    </p:set>
                                  </p:childTnLst>
                                </p:cTn>
                              </p:par>
                              <p:par>
                                <p:cTn id="378" presetID="1" presetClass="entr" presetSubtype="0" fill="hold" grpId="2" nodeType="withEffect">
                                  <p:stCondLst>
                                    <p:cond delay="250"/>
                                  </p:stCondLst>
                                  <p:childTnLst>
                                    <p:set>
                                      <p:cBhvr>
                                        <p:cTn id="379" dur="1" fill="hold">
                                          <p:stCondLst>
                                            <p:cond delay="499"/>
                                          </p:stCondLst>
                                        </p:cTn>
                                        <p:tgtEl>
                                          <p:spTgt spid="87"/>
                                        </p:tgtEl>
                                        <p:attrNameLst>
                                          <p:attrName>style.visibility</p:attrName>
                                        </p:attrNameLst>
                                      </p:cBhvr>
                                      <p:to>
                                        <p:strVal val="visible"/>
                                      </p:to>
                                    </p:set>
                                  </p:childTnLst>
                                </p:cTn>
                              </p:par>
                              <p:par>
                                <p:cTn id="380" presetID="1" presetClass="entr" presetSubtype="0" fill="hold" grpId="2" nodeType="withEffect">
                                  <p:stCondLst>
                                    <p:cond delay="250"/>
                                  </p:stCondLst>
                                  <p:childTnLst>
                                    <p:set>
                                      <p:cBhvr>
                                        <p:cTn id="381" dur="1" fill="hold">
                                          <p:stCondLst>
                                            <p:cond delay="499"/>
                                          </p:stCondLst>
                                        </p:cTn>
                                        <p:tgtEl>
                                          <p:spTgt spid="88"/>
                                        </p:tgtEl>
                                        <p:attrNameLst>
                                          <p:attrName>style.visibility</p:attrName>
                                        </p:attrNameLst>
                                      </p:cBhvr>
                                      <p:to>
                                        <p:strVal val="visible"/>
                                      </p:to>
                                    </p:set>
                                  </p:childTnLst>
                                </p:cTn>
                              </p:par>
                              <p:par>
                                <p:cTn id="382" presetID="1" presetClass="entr" presetSubtype="0" fill="hold" grpId="2" nodeType="withEffect">
                                  <p:stCondLst>
                                    <p:cond delay="250"/>
                                  </p:stCondLst>
                                  <p:childTnLst>
                                    <p:set>
                                      <p:cBhvr>
                                        <p:cTn id="383" dur="1" fill="hold">
                                          <p:stCondLst>
                                            <p:cond delay="499"/>
                                          </p:stCondLst>
                                        </p:cTn>
                                        <p:tgtEl>
                                          <p:spTgt spid="89"/>
                                        </p:tgtEl>
                                        <p:attrNameLst>
                                          <p:attrName>style.visibility</p:attrName>
                                        </p:attrNameLst>
                                      </p:cBhvr>
                                      <p:to>
                                        <p:strVal val="visible"/>
                                      </p:to>
                                    </p:set>
                                  </p:childTnLst>
                                </p:cTn>
                              </p:par>
                            </p:childTnLst>
                          </p:cTn>
                        </p:par>
                      </p:childTnLst>
                    </p:cTn>
                  </p:par>
                  <p:par>
                    <p:cTn id="384" fill="hold">
                      <p:stCondLst>
                        <p:cond delay="indefinite"/>
                      </p:stCondLst>
                      <p:childTnLst>
                        <p:par>
                          <p:cTn id="385" fill="hold">
                            <p:stCondLst>
                              <p:cond delay="0"/>
                            </p:stCondLst>
                            <p:childTnLst>
                              <p:par>
                                <p:cTn id="386" presetID="1" presetClass="exit" presetSubtype="0" fill="hold" grpId="3" nodeType="clickEffect">
                                  <p:stCondLst>
                                    <p:cond delay="250"/>
                                  </p:stCondLst>
                                  <p:childTnLst>
                                    <p:set>
                                      <p:cBhvr>
                                        <p:cTn id="387" dur="1" fill="hold">
                                          <p:stCondLst>
                                            <p:cond delay="499"/>
                                          </p:stCondLst>
                                        </p:cTn>
                                        <p:tgtEl>
                                          <p:spTgt spid="48"/>
                                        </p:tgtEl>
                                        <p:attrNameLst>
                                          <p:attrName>style.visibility</p:attrName>
                                        </p:attrNameLst>
                                      </p:cBhvr>
                                      <p:to>
                                        <p:strVal val="hidden"/>
                                      </p:to>
                                    </p:set>
                                  </p:childTnLst>
                                </p:cTn>
                              </p:par>
                              <p:par>
                                <p:cTn id="388" presetID="1" presetClass="exit" presetSubtype="0" fill="hold" grpId="3" nodeType="withEffect">
                                  <p:stCondLst>
                                    <p:cond delay="250"/>
                                  </p:stCondLst>
                                  <p:childTnLst>
                                    <p:set>
                                      <p:cBhvr>
                                        <p:cTn id="389" dur="1" fill="hold">
                                          <p:stCondLst>
                                            <p:cond delay="499"/>
                                          </p:stCondLst>
                                        </p:cTn>
                                        <p:tgtEl>
                                          <p:spTgt spid="49"/>
                                        </p:tgtEl>
                                        <p:attrNameLst>
                                          <p:attrName>style.visibility</p:attrName>
                                        </p:attrNameLst>
                                      </p:cBhvr>
                                      <p:to>
                                        <p:strVal val="hidden"/>
                                      </p:to>
                                    </p:set>
                                  </p:childTnLst>
                                </p:cTn>
                              </p:par>
                              <p:par>
                                <p:cTn id="390" presetID="1" presetClass="exit" presetSubtype="0" fill="hold" grpId="3" nodeType="withEffect">
                                  <p:stCondLst>
                                    <p:cond delay="250"/>
                                  </p:stCondLst>
                                  <p:childTnLst>
                                    <p:set>
                                      <p:cBhvr>
                                        <p:cTn id="391" dur="1" fill="hold">
                                          <p:stCondLst>
                                            <p:cond delay="499"/>
                                          </p:stCondLst>
                                        </p:cTn>
                                        <p:tgtEl>
                                          <p:spTgt spid="50"/>
                                        </p:tgtEl>
                                        <p:attrNameLst>
                                          <p:attrName>style.visibility</p:attrName>
                                        </p:attrNameLst>
                                      </p:cBhvr>
                                      <p:to>
                                        <p:strVal val="hidden"/>
                                      </p:to>
                                    </p:set>
                                  </p:childTnLst>
                                </p:cTn>
                              </p:par>
                              <p:par>
                                <p:cTn id="392" presetID="1" presetClass="exit" presetSubtype="0" fill="hold" grpId="3" nodeType="withEffect">
                                  <p:stCondLst>
                                    <p:cond delay="250"/>
                                  </p:stCondLst>
                                  <p:childTnLst>
                                    <p:set>
                                      <p:cBhvr>
                                        <p:cTn id="393" dur="1" fill="hold">
                                          <p:stCondLst>
                                            <p:cond delay="499"/>
                                          </p:stCondLst>
                                        </p:cTn>
                                        <p:tgtEl>
                                          <p:spTgt spid="51"/>
                                        </p:tgtEl>
                                        <p:attrNameLst>
                                          <p:attrName>style.visibility</p:attrName>
                                        </p:attrNameLst>
                                      </p:cBhvr>
                                      <p:to>
                                        <p:strVal val="hidden"/>
                                      </p:to>
                                    </p:set>
                                  </p:childTnLst>
                                </p:cTn>
                              </p:par>
                              <p:par>
                                <p:cTn id="394" presetID="1" presetClass="exit" presetSubtype="0" fill="hold" grpId="3" nodeType="withEffect">
                                  <p:stCondLst>
                                    <p:cond delay="250"/>
                                  </p:stCondLst>
                                  <p:childTnLst>
                                    <p:set>
                                      <p:cBhvr>
                                        <p:cTn id="395" dur="1" fill="hold">
                                          <p:stCondLst>
                                            <p:cond delay="499"/>
                                          </p:stCondLst>
                                        </p:cTn>
                                        <p:tgtEl>
                                          <p:spTgt spid="52"/>
                                        </p:tgtEl>
                                        <p:attrNameLst>
                                          <p:attrName>style.visibility</p:attrName>
                                        </p:attrNameLst>
                                      </p:cBhvr>
                                      <p:to>
                                        <p:strVal val="hidden"/>
                                      </p:to>
                                    </p:set>
                                  </p:childTnLst>
                                </p:cTn>
                              </p:par>
                              <p:par>
                                <p:cTn id="396" presetID="1" presetClass="exit" presetSubtype="0" fill="hold" grpId="3" nodeType="withEffect">
                                  <p:stCondLst>
                                    <p:cond delay="250"/>
                                  </p:stCondLst>
                                  <p:childTnLst>
                                    <p:set>
                                      <p:cBhvr>
                                        <p:cTn id="397" dur="1" fill="hold">
                                          <p:stCondLst>
                                            <p:cond delay="499"/>
                                          </p:stCondLst>
                                        </p:cTn>
                                        <p:tgtEl>
                                          <p:spTgt spid="53"/>
                                        </p:tgtEl>
                                        <p:attrNameLst>
                                          <p:attrName>style.visibility</p:attrName>
                                        </p:attrNameLst>
                                      </p:cBhvr>
                                      <p:to>
                                        <p:strVal val="hidden"/>
                                      </p:to>
                                    </p:set>
                                  </p:childTnLst>
                                </p:cTn>
                              </p:par>
                              <p:par>
                                <p:cTn id="398" presetID="1" presetClass="exit" presetSubtype="0" fill="hold" grpId="3" nodeType="withEffect">
                                  <p:stCondLst>
                                    <p:cond delay="250"/>
                                  </p:stCondLst>
                                  <p:childTnLst>
                                    <p:set>
                                      <p:cBhvr>
                                        <p:cTn id="399" dur="1" fill="hold">
                                          <p:stCondLst>
                                            <p:cond delay="499"/>
                                          </p:stCondLst>
                                        </p:cTn>
                                        <p:tgtEl>
                                          <p:spTgt spid="54"/>
                                        </p:tgtEl>
                                        <p:attrNameLst>
                                          <p:attrName>style.visibility</p:attrName>
                                        </p:attrNameLst>
                                      </p:cBhvr>
                                      <p:to>
                                        <p:strVal val="hidden"/>
                                      </p:to>
                                    </p:set>
                                  </p:childTnLst>
                                </p:cTn>
                              </p:par>
                              <p:par>
                                <p:cTn id="400" presetID="1" presetClass="exit" presetSubtype="0" fill="hold" grpId="3" nodeType="withEffect">
                                  <p:stCondLst>
                                    <p:cond delay="250"/>
                                  </p:stCondLst>
                                  <p:childTnLst>
                                    <p:set>
                                      <p:cBhvr>
                                        <p:cTn id="401" dur="1" fill="hold">
                                          <p:stCondLst>
                                            <p:cond delay="499"/>
                                          </p:stCondLst>
                                        </p:cTn>
                                        <p:tgtEl>
                                          <p:spTgt spid="55"/>
                                        </p:tgtEl>
                                        <p:attrNameLst>
                                          <p:attrName>style.visibility</p:attrName>
                                        </p:attrNameLst>
                                      </p:cBhvr>
                                      <p:to>
                                        <p:strVal val="hidden"/>
                                      </p:to>
                                    </p:set>
                                  </p:childTnLst>
                                </p:cTn>
                              </p:par>
                              <p:par>
                                <p:cTn id="402" presetID="1" presetClass="exit" presetSubtype="0" fill="hold" grpId="3" nodeType="withEffect">
                                  <p:stCondLst>
                                    <p:cond delay="250"/>
                                  </p:stCondLst>
                                  <p:childTnLst>
                                    <p:set>
                                      <p:cBhvr>
                                        <p:cTn id="403" dur="1" fill="hold">
                                          <p:stCondLst>
                                            <p:cond delay="499"/>
                                          </p:stCondLst>
                                        </p:cTn>
                                        <p:tgtEl>
                                          <p:spTgt spid="56"/>
                                        </p:tgtEl>
                                        <p:attrNameLst>
                                          <p:attrName>style.visibility</p:attrName>
                                        </p:attrNameLst>
                                      </p:cBhvr>
                                      <p:to>
                                        <p:strVal val="hidden"/>
                                      </p:to>
                                    </p:set>
                                  </p:childTnLst>
                                </p:cTn>
                              </p:par>
                              <p:par>
                                <p:cTn id="404" presetID="1" presetClass="exit" presetSubtype="0" fill="hold" grpId="3" nodeType="withEffect">
                                  <p:stCondLst>
                                    <p:cond delay="250"/>
                                  </p:stCondLst>
                                  <p:childTnLst>
                                    <p:set>
                                      <p:cBhvr>
                                        <p:cTn id="405" dur="1" fill="hold">
                                          <p:stCondLst>
                                            <p:cond delay="499"/>
                                          </p:stCondLst>
                                        </p:cTn>
                                        <p:tgtEl>
                                          <p:spTgt spid="57"/>
                                        </p:tgtEl>
                                        <p:attrNameLst>
                                          <p:attrName>style.visibility</p:attrName>
                                        </p:attrNameLst>
                                      </p:cBhvr>
                                      <p:to>
                                        <p:strVal val="hidden"/>
                                      </p:to>
                                    </p:set>
                                  </p:childTnLst>
                                </p:cTn>
                              </p:par>
                              <p:par>
                                <p:cTn id="406" presetID="1" presetClass="exit" presetSubtype="0" fill="hold" grpId="3" nodeType="withEffect">
                                  <p:stCondLst>
                                    <p:cond delay="250"/>
                                  </p:stCondLst>
                                  <p:childTnLst>
                                    <p:set>
                                      <p:cBhvr>
                                        <p:cTn id="407" dur="1" fill="hold">
                                          <p:stCondLst>
                                            <p:cond delay="499"/>
                                          </p:stCondLst>
                                        </p:cTn>
                                        <p:tgtEl>
                                          <p:spTgt spid="58"/>
                                        </p:tgtEl>
                                        <p:attrNameLst>
                                          <p:attrName>style.visibility</p:attrName>
                                        </p:attrNameLst>
                                      </p:cBhvr>
                                      <p:to>
                                        <p:strVal val="hidden"/>
                                      </p:to>
                                    </p:set>
                                  </p:childTnLst>
                                </p:cTn>
                              </p:par>
                              <p:par>
                                <p:cTn id="408" presetID="1" presetClass="exit" presetSubtype="0" fill="hold" grpId="3" nodeType="withEffect">
                                  <p:stCondLst>
                                    <p:cond delay="250"/>
                                  </p:stCondLst>
                                  <p:childTnLst>
                                    <p:set>
                                      <p:cBhvr>
                                        <p:cTn id="409" dur="1" fill="hold">
                                          <p:stCondLst>
                                            <p:cond delay="499"/>
                                          </p:stCondLst>
                                        </p:cTn>
                                        <p:tgtEl>
                                          <p:spTgt spid="59"/>
                                        </p:tgtEl>
                                        <p:attrNameLst>
                                          <p:attrName>style.visibility</p:attrName>
                                        </p:attrNameLst>
                                      </p:cBhvr>
                                      <p:to>
                                        <p:strVal val="hidden"/>
                                      </p:to>
                                    </p:set>
                                  </p:childTnLst>
                                </p:cTn>
                              </p:par>
                              <p:par>
                                <p:cTn id="410" presetID="1" presetClass="exit" presetSubtype="0" fill="hold" grpId="3" nodeType="withEffect">
                                  <p:stCondLst>
                                    <p:cond delay="250"/>
                                  </p:stCondLst>
                                  <p:childTnLst>
                                    <p:set>
                                      <p:cBhvr>
                                        <p:cTn id="411" dur="1" fill="hold">
                                          <p:stCondLst>
                                            <p:cond delay="499"/>
                                          </p:stCondLst>
                                        </p:cTn>
                                        <p:tgtEl>
                                          <p:spTgt spid="60"/>
                                        </p:tgtEl>
                                        <p:attrNameLst>
                                          <p:attrName>style.visibility</p:attrName>
                                        </p:attrNameLst>
                                      </p:cBhvr>
                                      <p:to>
                                        <p:strVal val="hidden"/>
                                      </p:to>
                                    </p:set>
                                  </p:childTnLst>
                                </p:cTn>
                              </p:par>
                              <p:par>
                                <p:cTn id="412" presetID="1" presetClass="exit" presetSubtype="0" fill="hold" grpId="3" nodeType="withEffect">
                                  <p:stCondLst>
                                    <p:cond delay="250"/>
                                  </p:stCondLst>
                                  <p:childTnLst>
                                    <p:set>
                                      <p:cBhvr>
                                        <p:cTn id="413" dur="1" fill="hold">
                                          <p:stCondLst>
                                            <p:cond delay="499"/>
                                          </p:stCondLst>
                                        </p:cTn>
                                        <p:tgtEl>
                                          <p:spTgt spid="61"/>
                                        </p:tgtEl>
                                        <p:attrNameLst>
                                          <p:attrName>style.visibility</p:attrName>
                                        </p:attrNameLst>
                                      </p:cBhvr>
                                      <p:to>
                                        <p:strVal val="hidden"/>
                                      </p:to>
                                    </p:set>
                                  </p:childTnLst>
                                </p:cTn>
                              </p:par>
                              <p:par>
                                <p:cTn id="414" presetID="1" presetClass="exit" presetSubtype="0" fill="hold" grpId="3" nodeType="withEffect">
                                  <p:stCondLst>
                                    <p:cond delay="250"/>
                                  </p:stCondLst>
                                  <p:childTnLst>
                                    <p:set>
                                      <p:cBhvr>
                                        <p:cTn id="415" dur="1" fill="hold">
                                          <p:stCondLst>
                                            <p:cond delay="499"/>
                                          </p:stCondLst>
                                        </p:cTn>
                                        <p:tgtEl>
                                          <p:spTgt spid="62"/>
                                        </p:tgtEl>
                                        <p:attrNameLst>
                                          <p:attrName>style.visibility</p:attrName>
                                        </p:attrNameLst>
                                      </p:cBhvr>
                                      <p:to>
                                        <p:strVal val="hidden"/>
                                      </p:to>
                                    </p:set>
                                  </p:childTnLst>
                                </p:cTn>
                              </p:par>
                              <p:par>
                                <p:cTn id="416" presetID="1" presetClass="exit" presetSubtype="0" fill="hold" grpId="3" nodeType="withEffect">
                                  <p:stCondLst>
                                    <p:cond delay="250"/>
                                  </p:stCondLst>
                                  <p:childTnLst>
                                    <p:set>
                                      <p:cBhvr>
                                        <p:cTn id="417" dur="1" fill="hold">
                                          <p:stCondLst>
                                            <p:cond delay="499"/>
                                          </p:stCondLst>
                                        </p:cTn>
                                        <p:tgtEl>
                                          <p:spTgt spid="63"/>
                                        </p:tgtEl>
                                        <p:attrNameLst>
                                          <p:attrName>style.visibility</p:attrName>
                                        </p:attrNameLst>
                                      </p:cBhvr>
                                      <p:to>
                                        <p:strVal val="hidden"/>
                                      </p:to>
                                    </p:set>
                                  </p:childTnLst>
                                </p:cTn>
                              </p:par>
                              <p:par>
                                <p:cTn id="418" presetID="1" presetClass="exit" presetSubtype="0" fill="hold" grpId="3" nodeType="withEffect">
                                  <p:stCondLst>
                                    <p:cond delay="250"/>
                                  </p:stCondLst>
                                  <p:childTnLst>
                                    <p:set>
                                      <p:cBhvr>
                                        <p:cTn id="419" dur="1" fill="hold">
                                          <p:stCondLst>
                                            <p:cond delay="499"/>
                                          </p:stCondLst>
                                        </p:cTn>
                                        <p:tgtEl>
                                          <p:spTgt spid="64"/>
                                        </p:tgtEl>
                                        <p:attrNameLst>
                                          <p:attrName>style.visibility</p:attrName>
                                        </p:attrNameLst>
                                      </p:cBhvr>
                                      <p:to>
                                        <p:strVal val="hidden"/>
                                      </p:to>
                                    </p:set>
                                  </p:childTnLst>
                                </p:cTn>
                              </p:par>
                              <p:par>
                                <p:cTn id="420" presetID="1" presetClass="exit" presetSubtype="0" fill="hold" grpId="3" nodeType="withEffect">
                                  <p:stCondLst>
                                    <p:cond delay="250"/>
                                  </p:stCondLst>
                                  <p:childTnLst>
                                    <p:set>
                                      <p:cBhvr>
                                        <p:cTn id="421" dur="1" fill="hold">
                                          <p:stCondLst>
                                            <p:cond delay="499"/>
                                          </p:stCondLst>
                                        </p:cTn>
                                        <p:tgtEl>
                                          <p:spTgt spid="65"/>
                                        </p:tgtEl>
                                        <p:attrNameLst>
                                          <p:attrName>style.visibility</p:attrName>
                                        </p:attrNameLst>
                                      </p:cBhvr>
                                      <p:to>
                                        <p:strVal val="hidden"/>
                                      </p:to>
                                    </p:set>
                                  </p:childTnLst>
                                </p:cTn>
                              </p:par>
                              <p:par>
                                <p:cTn id="422" presetID="1" presetClass="exit" presetSubtype="0" fill="hold" grpId="3" nodeType="withEffect">
                                  <p:stCondLst>
                                    <p:cond delay="250"/>
                                  </p:stCondLst>
                                  <p:childTnLst>
                                    <p:set>
                                      <p:cBhvr>
                                        <p:cTn id="423" dur="1" fill="hold">
                                          <p:stCondLst>
                                            <p:cond delay="499"/>
                                          </p:stCondLst>
                                        </p:cTn>
                                        <p:tgtEl>
                                          <p:spTgt spid="66"/>
                                        </p:tgtEl>
                                        <p:attrNameLst>
                                          <p:attrName>style.visibility</p:attrName>
                                        </p:attrNameLst>
                                      </p:cBhvr>
                                      <p:to>
                                        <p:strVal val="hidden"/>
                                      </p:to>
                                    </p:set>
                                  </p:childTnLst>
                                </p:cTn>
                              </p:par>
                              <p:par>
                                <p:cTn id="424" presetID="1" presetClass="exit" presetSubtype="0" fill="hold" grpId="3" nodeType="withEffect">
                                  <p:stCondLst>
                                    <p:cond delay="250"/>
                                  </p:stCondLst>
                                  <p:childTnLst>
                                    <p:set>
                                      <p:cBhvr>
                                        <p:cTn id="425" dur="1" fill="hold">
                                          <p:stCondLst>
                                            <p:cond delay="499"/>
                                          </p:stCondLst>
                                        </p:cTn>
                                        <p:tgtEl>
                                          <p:spTgt spid="67"/>
                                        </p:tgtEl>
                                        <p:attrNameLst>
                                          <p:attrName>style.visibility</p:attrName>
                                        </p:attrNameLst>
                                      </p:cBhvr>
                                      <p:to>
                                        <p:strVal val="hidden"/>
                                      </p:to>
                                    </p:set>
                                  </p:childTnLst>
                                </p:cTn>
                              </p:par>
                              <p:par>
                                <p:cTn id="426" presetID="1" presetClass="exit" presetSubtype="0" fill="hold" grpId="3" nodeType="withEffect">
                                  <p:stCondLst>
                                    <p:cond delay="250"/>
                                  </p:stCondLst>
                                  <p:childTnLst>
                                    <p:set>
                                      <p:cBhvr>
                                        <p:cTn id="427" dur="1" fill="hold">
                                          <p:stCondLst>
                                            <p:cond delay="499"/>
                                          </p:stCondLst>
                                        </p:cTn>
                                        <p:tgtEl>
                                          <p:spTgt spid="68"/>
                                        </p:tgtEl>
                                        <p:attrNameLst>
                                          <p:attrName>style.visibility</p:attrName>
                                        </p:attrNameLst>
                                      </p:cBhvr>
                                      <p:to>
                                        <p:strVal val="hidden"/>
                                      </p:to>
                                    </p:set>
                                  </p:childTnLst>
                                </p:cTn>
                              </p:par>
                              <p:par>
                                <p:cTn id="428" presetID="1" presetClass="exit" presetSubtype="0" fill="hold" grpId="3" nodeType="withEffect">
                                  <p:stCondLst>
                                    <p:cond delay="250"/>
                                  </p:stCondLst>
                                  <p:childTnLst>
                                    <p:set>
                                      <p:cBhvr>
                                        <p:cTn id="429" dur="1" fill="hold">
                                          <p:stCondLst>
                                            <p:cond delay="499"/>
                                          </p:stCondLst>
                                        </p:cTn>
                                        <p:tgtEl>
                                          <p:spTgt spid="69"/>
                                        </p:tgtEl>
                                        <p:attrNameLst>
                                          <p:attrName>style.visibility</p:attrName>
                                        </p:attrNameLst>
                                      </p:cBhvr>
                                      <p:to>
                                        <p:strVal val="hidden"/>
                                      </p:to>
                                    </p:set>
                                  </p:childTnLst>
                                </p:cTn>
                              </p:par>
                              <p:par>
                                <p:cTn id="430" presetID="1" presetClass="exit" presetSubtype="0" fill="hold" grpId="3" nodeType="withEffect">
                                  <p:stCondLst>
                                    <p:cond delay="250"/>
                                  </p:stCondLst>
                                  <p:childTnLst>
                                    <p:set>
                                      <p:cBhvr>
                                        <p:cTn id="431" dur="1" fill="hold">
                                          <p:stCondLst>
                                            <p:cond delay="499"/>
                                          </p:stCondLst>
                                        </p:cTn>
                                        <p:tgtEl>
                                          <p:spTgt spid="70"/>
                                        </p:tgtEl>
                                        <p:attrNameLst>
                                          <p:attrName>style.visibility</p:attrName>
                                        </p:attrNameLst>
                                      </p:cBhvr>
                                      <p:to>
                                        <p:strVal val="hidden"/>
                                      </p:to>
                                    </p:set>
                                  </p:childTnLst>
                                </p:cTn>
                              </p:par>
                              <p:par>
                                <p:cTn id="432" presetID="1" presetClass="exit" presetSubtype="0" fill="hold" grpId="3" nodeType="withEffect">
                                  <p:stCondLst>
                                    <p:cond delay="250"/>
                                  </p:stCondLst>
                                  <p:childTnLst>
                                    <p:set>
                                      <p:cBhvr>
                                        <p:cTn id="433" dur="1" fill="hold">
                                          <p:stCondLst>
                                            <p:cond delay="499"/>
                                          </p:stCondLst>
                                        </p:cTn>
                                        <p:tgtEl>
                                          <p:spTgt spid="71"/>
                                        </p:tgtEl>
                                        <p:attrNameLst>
                                          <p:attrName>style.visibility</p:attrName>
                                        </p:attrNameLst>
                                      </p:cBhvr>
                                      <p:to>
                                        <p:strVal val="hidden"/>
                                      </p:to>
                                    </p:set>
                                  </p:childTnLst>
                                </p:cTn>
                              </p:par>
                              <p:par>
                                <p:cTn id="434" presetID="1" presetClass="exit" presetSubtype="0" fill="hold" grpId="3" nodeType="withEffect">
                                  <p:stCondLst>
                                    <p:cond delay="250"/>
                                  </p:stCondLst>
                                  <p:childTnLst>
                                    <p:set>
                                      <p:cBhvr>
                                        <p:cTn id="435" dur="1" fill="hold">
                                          <p:stCondLst>
                                            <p:cond delay="499"/>
                                          </p:stCondLst>
                                        </p:cTn>
                                        <p:tgtEl>
                                          <p:spTgt spid="72"/>
                                        </p:tgtEl>
                                        <p:attrNameLst>
                                          <p:attrName>style.visibility</p:attrName>
                                        </p:attrNameLst>
                                      </p:cBhvr>
                                      <p:to>
                                        <p:strVal val="hidden"/>
                                      </p:to>
                                    </p:set>
                                  </p:childTnLst>
                                </p:cTn>
                              </p:par>
                              <p:par>
                                <p:cTn id="436" presetID="1" presetClass="exit" presetSubtype="0" fill="hold" grpId="3" nodeType="withEffect">
                                  <p:stCondLst>
                                    <p:cond delay="250"/>
                                  </p:stCondLst>
                                  <p:childTnLst>
                                    <p:set>
                                      <p:cBhvr>
                                        <p:cTn id="437" dur="1" fill="hold">
                                          <p:stCondLst>
                                            <p:cond delay="499"/>
                                          </p:stCondLst>
                                        </p:cTn>
                                        <p:tgtEl>
                                          <p:spTgt spid="73"/>
                                        </p:tgtEl>
                                        <p:attrNameLst>
                                          <p:attrName>style.visibility</p:attrName>
                                        </p:attrNameLst>
                                      </p:cBhvr>
                                      <p:to>
                                        <p:strVal val="hidden"/>
                                      </p:to>
                                    </p:set>
                                  </p:childTnLst>
                                </p:cTn>
                              </p:par>
                              <p:par>
                                <p:cTn id="438" presetID="1" presetClass="exit" presetSubtype="0" fill="hold" grpId="3" nodeType="withEffect">
                                  <p:stCondLst>
                                    <p:cond delay="250"/>
                                  </p:stCondLst>
                                  <p:childTnLst>
                                    <p:set>
                                      <p:cBhvr>
                                        <p:cTn id="439" dur="1" fill="hold">
                                          <p:stCondLst>
                                            <p:cond delay="499"/>
                                          </p:stCondLst>
                                        </p:cTn>
                                        <p:tgtEl>
                                          <p:spTgt spid="74"/>
                                        </p:tgtEl>
                                        <p:attrNameLst>
                                          <p:attrName>style.visibility</p:attrName>
                                        </p:attrNameLst>
                                      </p:cBhvr>
                                      <p:to>
                                        <p:strVal val="hidden"/>
                                      </p:to>
                                    </p:set>
                                  </p:childTnLst>
                                </p:cTn>
                              </p:par>
                              <p:par>
                                <p:cTn id="440" presetID="1" presetClass="exit" presetSubtype="0" fill="hold" grpId="3" nodeType="withEffect">
                                  <p:stCondLst>
                                    <p:cond delay="250"/>
                                  </p:stCondLst>
                                  <p:childTnLst>
                                    <p:set>
                                      <p:cBhvr>
                                        <p:cTn id="441" dur="1" fill="hold">
                                          <p:stCondLst>
                                            <p:cond delay="499"/>
                                          </p:stCondLst>
                                        </p:cTn>
                                        <p:tgtEl>
                                          <p:spTgt spid="75"/>
                                        </p:tgtEl>
                                        <p:attrNameLst>
                                          <p:attrName>style.visibility</p:attrName>
                                        </p:attrNameLst>
                                      </p:cBhvr>
                                      <p:to>
                                        <p:strVal val="hidden"/>
                                      </p:to>
                                    </p:set>
                                  </p:childTnLst>
                                </p:cTn>
                              </p:par>
                              <p:par>
                                <p:cTn id="442" presetID="1" presetClass="exit" presetSubtype="0" fill="hold" grpId="3" nodeType="withEffect">
                                  <p:stCondLst>
                                    <p:cond delay="250"/>
                                  </p:stCondLst>
                                  <p:childTnLst>
                                    <p:set>
                                      <p:cBhvr>
                                        <p:cTn id="443" dur="1" fill="hold">
                                          <p:stCondLst>
                                            <p:cond delay="499"/>
                                          </p:stCondLst>
                                        </p:cTn>
                                        <p:tgtEl>
                                          <p:spTgt spid="76"/>
                                        </p:tgtEl>
                                        <p:attrNameLst>
                                          <p:attrName>style.visibility</p:attrName>
                                        </p:attrNameLst>
                                      </p:cBhvr>
                                      <p:to>
                                        <p:strVal val="hidden"/>
                                      </p:to>
                                    </p:set>
                                  </p:childTnLst>
                                </p:cTn>
                              </p:par>
                              <p:par>
                                <p:cTn id="444" presetID="1" presetClass="exit" presetSubtype="0" fill="hold" grpId="3" nodeType="withEffect">
                                  <p:stCondLst>
                                    <p:cond delay="250"/>
                                  </p:stCondLst>
                                  <p:childTnLst>
                                    <p:set>
                                      <p:cBhvr>
                                        <p:cTn id="445" dur="1" fill="hold">
                                          <p:stCondLst>
                                            <p:cond delay="499"/>
                                          </p:stCondLst>
                                        </p:cTn>
                                        <p:tgtEl>
                                          <p:spTgt spid="77"/>
                                        </p:tgtEl>
                                        <p:attrNameLst>
                                          <p:attrName>style.visibility</p:attrName>
                                        </p:attrNameLst>
                                      </p:cBhvr>
                                      <p:to>
                                        <p:strVal val="hidden"/>
                                      </p:to>
                                    </p:set>
                                  </p:childTnLst>
                                </p:cTn>
                              </p:par>
                              <p:par>
                                <p:cTn id="446" presetID="1" presetClass="exit" presetSubtype="0" fill="hold" grpId="3" nodeType="withEffect">
                                  <p:stCondLst>
                                    <p:cond delay="250"/>
                                  </p:stCondLst>
                                  <p:childTnLst>
                                    <p:set>
                                      <p:cBhvr>
                                        <p:cTn id="447" dur="1" fill="hold">
                                          <p:stCondLst>
                                            <p:cond delay="499"/>
                                          </p:stCondLst>
                                        </p:cTn>
                                        <p:tgtEl>
                                          <p:spTgt spid="78"/>
                                        </p:tgtEl>
                                        <p:attrNameLst>
                                          <p:attrName>style.visibility</p:attrName>
                                        </p:attrNameLst>
                                      </p:cBhvr>
                                      <p:to>
                                        <p:strVal val="hidden"/>
                                      </p:to>
                                    </p:set>
                                  </p:childTnLst>
                                </p:cTn>
                              </p:par>
                              <p:par>
                                <p:cTn id="448" presetID="1" presetClass="exit" presetSubtype="0" fill="hold" grpId="3" nodeType="withEffect">
                                  <p:stCondLst>
                                    <p:cond delay="250"/>
                                  </p:stCondLst>
                                  <p:childTnLst>
                                    <p:set>
                                      <p:cBhvr>
                                        <p:cTn id="449" dur="1" fill="hold">
                                          <p:stCondLst>
                                            <p:cond delay="499"/>
                                          </p:stCondLst>
                                        </p:cTn>
                                        <p:tgtEl>
                                          <p:spTgt spid="79"/>
                                        </p:tgtEl>
                                        <p:attrNameLst>
                                          <p:attrName>style.visibility</p:attrName>
                                        </p:attrNameLst>
                                      </p:cBhvr>
                                      <p:to>
                                        <p:strVal val="hidden"/>
                                      </p:to>
                                    </p:set>
                                  </p:childTnLst>
                                </p:cTn>
                              </p:par>
                              <p:par>
                                <p:cTn id="450" presetID="1" presetClass="exit" presetSubtype="0" fill="hold" grpId="3" nodeType="withEffect">
                                  <p:stCondLst>
                                    <p:cond delay="250"/>
                                  </p:stCondLst>
                                  <p:childTnLst>
                                    <p:set>
                                      <p:cBhvr>
                                        <p:cTn id="451" dur="1" fill="hold">
                                          <p:stCondLst>
                                            <p:cond delay="499"/>
                                          </p:stCondLst>
                                        </p:cTn>
                                        <p:tgtEl>
                                          <p:spTgt spid="80"/>
                                        </p:tgtEl>
                                        <p:attrNameLst>
                                          <p:attrName>style.visibility</p:attrName>
                                        </p:attrNameLst>
                                      </p:cBhvr>
                                      <p:to>
                                        <p:strVal val="hidden"/>
                                      </p:to>
                                    </p:set>
                                  </p:childTnLst>
                                </p:cTn>
                              </p:par>
                              <p:par>
                                <p:cTn id="452" presetID="1" presetClass="exit" presetSubtype="0" fill="hold" grpId="3" nodeType="withEffect">
                                  <p:stCondLst>
                                    <p:cond delay="250"/>
                                  </p:stCondLst>
                                  <p:childTnLst>
                                    <p:set>
                                      <p:cBhvr>
                                        <p:cTn id="453" dur="1" fill="hold">
                                          <p:stCondLst>
                                            <p:cond delay="499"/>
                                          </p:stCondLst>
                                        </p:cTn>
                                        <p:tgtEl>
                                          <p:spTgt spid="81"/>
                                        </p:tgtEl>
                                        <p:attrNameLst>
                                          <p:attrName>style.visibility</p:attrName>
                                        </p:attrNameLst>
                                      </p:cBhvr>
                                      <p:to>
                                        <p:strVal val="hidden"/>
                                      </p:to>
                                    </p:set>
                                  </p:childTnLst>
                                </p:cTn>
                              </p:par>
                              <p:par>
                                <p:cTn id="454" presetID="1" presetClass="exit" presetSubtype="0" fill="hold" grpId="3" nodeType="withEffect">
                                  <p:stCondLst>
                                    <p:cond delay="250"/>
                                  </p:stCondLst>
                                  <p:childTnLst>
                                    <p:set>
                                      <p:cBhvr>
                                        <p:cTn id="455" dur="1" fill="hold">
                                          <p:stCondLst>
                                            <p:cond delay="499"/>
                                          </p:stCondLst>
                                        </p:cTn>
                                        <p:tgtEl>
                                          <p:spTgt spid="82"/>
                                        </p:tgtEl>
                                        <p:attrNameLst>
                                          <p:attrName>style.visibility</p:attrName>
                                        </p:attrNameLst>
                                      </p:cBhvr>
                                      <p:to>
                                        <p:strVal val="hidden"/>
                                      </p:to>
                                    </p:set>
                                  </p:childTnLst>
                                </p:cTn>
                              </p:par>
                              <p:par>
                                <p:cTn id="456" presetID="1" presetClass="exit" presetSubtype="0" fill="hold" grpId="3" nodeType="withEffect">
                                  <p:stCondLst>
                                    <p:cond delay="250"/>
                                  </p:stCondLst>
                                  <p:childTnLst>
                                    <p:set>
                                      <p:cBhvr>
                                        <p:cTn id="457" dur="1" fill="hold">
                                          <p:stCondLst>
                                            <p:cond delay="499"/>
                                          </p:stCondLst>
                                        </p:cTn>
                                        <p:tgtEl>
                                          <p:spTgt spid="83"/>
                                        </p:tgtEl>
                                        <p:attrNameLst>
                                          <p:attrName>style.visibility</p:attrName>
                                        </p:attrNameLst>
                                      </p:cBhvr>
                                      <p:to>
                                        <p:strVal val="hidden"/>
                                      </p:to>
                                    </p:set>
                                  </p:childTnLst>
                                </p:cTn>
                              </p:par>
                              <p:par>
                                <p:cTn id="458" presetID="1" presetClass="exit" presetSubtype="0" fill="hold" grpId="3" nodeType="withEffect">
                                  <p:stCondLst>
                                    <p:cond delay="250"/>
                                  </p:stCondLst>
                                  <p:childTnLst>
                                    <p:set>
                                      <p:cBhvr>
                                        <p:cTn id="459" dur="1" fill="hold">
                                          <p:stCondLst>
                                            <p:cond delay="499"/>
                                          </p:stCondLst>
                                        </p:cTn>
                                        <p:tgtEl>
                                          <p:spTgt spid="84"/>
                                        </p:tgtEl>
                                        <p:attrNameLst>
                                          <p:attrName>style.visibility</p:attrName>
                                        </p:attrNameLst>
                                      </p:cBhvr>
                                      <p:to>
                                        <p:strVal val="hidden"/>
                                      </p:to>
                                    </p:set>
                                  </p:childTnLst>
                                </p:cTn>
                              </p:par>
                              <p:par>
                                <p:cTn id="460" presetID="1" presetClass="exit" presetSubtype="0" fill="hold" grpId="3" nodeType="withEffect">
                                  <p:stCondLst>
                                    <p:cond delay="250"/>
                                  </p:stCondLst>
                                  <p:childTnLst>
                                    <p:set>
                                      <p:cBhvr>
                                        <p:cTn id="461" dur="1" fill="hold">
                                          <p:stCondLst>
                                            <p:cond delay="499"/>
                                          </p:stCondLst>
                                        </p:cTn>
                                        <p:tgtEl>
                                          <p:spTgt spid="85"/>
                                        </p:tgtEl>
                                        <p:attrNameLst>
                                          <p:attrName>style.visibility</p:attrName>
                                        </p:attrNameLst>
                                      </p:cBhvr>
                                      <p:to>
                                        <p:strVal val="hidden"/>
                                      </p:to>
                                    </p:set>
                                  </p:childTnLst>
                                </p:cTn>
                              </p:par>
                              <p:par>
                                <p:cTn id="462" presetID="1" presetClass="exit" presetSubtype="0" fill="hold" grpId="3" nodeType="withEffect">
                                  <p:stCondLst>
                                    <p:cond delay="250"/>
                                  </p:stCondLst>
                                  <p:childTnLst>
                                    <p:set>
                                      <p:cBhvr>
                                        <p:cTn id="463" dur="1" fill="hold">
                                          <p:stCondLst>
                                            <p:cond delay="499"/>
                                          </p:stCondLst>
                                        </p:cTn>
                                        <p:tgtEl>
                                          <p:spTgt spid="86"/>
                                        </p:tgtEl>
                                        <p:attrNameLst>
                                          <p:attrName>style.visibility</p:attrName>
                                        </p:attrNameLst>
                                      </p:cBhvr>
                                      <p:to>
                                        <p:strVal val="hidden"/>
                                      </p:to>
                                    </p:set>
                                  </p:childTnLst>
                                </p:cTn>
                              </p:par>
                              <p:par>
                                <p:cTn id="464" presetID="1" presetClass="exit" presetSubtype="0" fill="hold" grpId="3" nodeType="withEffect">
                                  <p:stCondLst>
                                    <p:cond delay="250"/>
                                  </p:stCondLst>
                                  <p:childTnLst>
                                    <p:set>
                                      <p:cBhvr>
                                        <p:cTn id="465" dur="1" fill="hold">
                                          <p:stCondLst>
                                            <p:cond delay="499"/>
                                          </p:stCondLst>
                                        </p:cTn>
                                        <p:tgtEl>
                                          <p:spTgt spid="87"/>
                                        </p:tgtEl>
                                        <p:attrNameLst>
                                          <p:attrName>style.visibility</p:attrName>
                                        </p:attrNameLst>
                                      </p:cBhvr>
                                      <p:to>
                                        <p:strVal val="hidden"/>
                                      </p:to>
                                    </p:set>
                                  </p:childTnLst>
                                </p:cTn>
                              </p:par>
                              <p:par>
                                <p:cTn id="466" presetID="1" presetClass="exit" presetSubtype="0" fill="hold" grpId="3" nodeType="withEffect">
                                  <p:stCondLst>
                                    <p:cond delay="250"/>
                                  </p:stCondLst>
                                  <p:childTnLst>
                                    <p:set>
                                      <p:cBhvr>
                                        <p:cTn id="467" dur="1" fill="hold">
                                          <p:stCondLst>
                                            <p:cond delay="499"/>
                                          </p:stCondLst>
                                        </p:cTn>
                                        <p:tgtEl>
                                          <p:spTgt spid="88"/>
                                        </p:tgtEl>
                                        <p:attrNameLst>
                                          <p:attrName>style.visibility</p:attrName>
                                        </p:attrNameLst>
                                      </p:cBhvr>
                                      <p:to>
                                        <p:strVal val="hidden"/>
                                      </p:to>
                                    </p:set>
                                  </p:childTnLst>
                                </p:cTn>
                              </p:par>
                              <p:par>
                                <p:cTn id="468" presetID="1" presetClass="exit" presetSubtype="0" fill="hold" grpId="3" nodeType="withEffect">
                                  <p:stCondLst>
                                    <p:cond delay="250"/>
                                  </p:stCondLst>
                                  <p:childTnLst>
                                    <p:set>
                                      <p:cBhvr>
                                        <p:cTn id="469" dur="1" fill="hold">
                                          <p:stCondLst>
                                            <p:cond delay="499"/>
                                          </p:stCondLst>
                                        </p:cTn>
                                        <p:tgtEl>
                                          <p:spTgt spid="89"/>
                                        </p:tgtEl>
                                        <p:attrNameLst>
                                          <p:attrName>style.visibility</p:attrName>
                                        </p:attrNameLst>
                                      </p:cBhvr>
                                      <p:to>
                                        <p:strVal val="hidden"/>
                                      </p:to>
                                    </p:set>
                                  </p:childTnLst>
                                </p:cTn>
                              </p:par>
                            </p:childTnLst>
                          </p:cTn>
                        </p:par>
                      </p:childTnLst>
                    </p:cTn>
                  </p:par>
                  <p:par>
                    <p:cTn id="470" fill="hold">
                      <p:stCondLst>
                        <p:cond delay="indefinite"/>
                      </p:stCondLst>
                      <p:childTnLst>
                        <p:par>
                          <p:cTn id="471" fill="hold">
                            <p:stCondLst>
                              <p:cond delay="0"/>
                            </p:stCondLst>
                            <p:childTnLst>
                              <p:par>
                                <p:cTn id="472" presetID="1" presetClass="exit" presetSubtype="0" fill="hold" grpId="4" nodeType="clickEffect">
                                  <p:stCondLst>
                                    <p:cond delay="250"/>
                                  </p:stCondLst>
                                  <p:childTnLst>
                                    <p:set>
                                      <p:cBhvr>
                                        <p:cTn id="473" dur="1" fill="hold">
                                          <p:stCondLst>
                                            <p:cond delay="499"/>
                                          </p:stCondLst>
                                        </p:cTn>
                                        <p:tgtEl>
                                          <p:spTgt spid="48"/>
                                        </p:tgtEl>
                                        <p:attrNameLst>
                                          <p:attrName>style.visibility</p:attrName>
                                        </p:attrNameLst>
                                      </p:cBhvr>
                                      <p:to>
                                        <p:strVal val="hidden"/>
                                      </p:to>
                                    </p:set>
                                  </p:childTnLst>
                                </p:cTn>
                              </p:par>
                              <p:par>
                                <p:cTn id="474" presetID="1" presetClass="exit" presetSubtype="0" fill="hold" grpId="4" nodeType="withEffect">
                                  <p:stCondLst>
                                    <p:cond delay="250"/>
                                  </p:stCondLst>
                                  <p:childTnLst>
                                    <p:set>
                                      <p:cBhvr>
                                        <p:cTn id="475" dur="1" fill="hold">
                                          <p:stCondLst>
                                            <p:cond delay="499"/>
                                          </p:stCondLst>
                                        </p:cTn>
                                        <p:tgtEl>
                                          <p:spTgt spid="49"/>
                                        </p:tgtEl>
                                        <p:attrNameLst>
                                          <p:attrName>style.visibility</p:attrName>
                                        </p:attrNameLst>
                                      </p:cBhvr>
                                      <p:to>
                                        <p:strVal val="hidden"/>
                                      </p:to>
                                    </p:set>
                                  </p:childTnLst>
                                </p:cTn>
                              </p:par>
                              <p:par>
                                <p:cTn id="476" presetID="1" presetClass="exit" presetSubtype="0" fill="hold" grpId="4" nodeType="withEffect">
                                  <p:stCondLst>
                                    <p:cond delay="250"/>
                                  </p:stCondLst>
                                  <p:childTnLst>
                                    <p:set>
                                      <p:cBhvr>
                                        <p:cTn id="477" dur="1" fill="hold">
                                          <p:stCondLst>
                                            <p:cond delay="499"/>
                                          </p:stCondLst>
                                        </p:cTn>
                                        <p:tgtEl>
                                          <p:spTgt spid="50"/>
                                        </p:tgtEl>
                                        <p:attrNameLst>
                                          <p:attrName>style.visibility</p:attrName>
                                        </p:attrNameLst>
                                      </p:cBhvr>
                                      <p:to>
                                        <p:strVal val="hidden"/>
                                      </p:to>
                                    </p:set>
                                  </p:childTnLst>
                                </p:cTn>
                              </p:par>
                              <p:par>
                                <p:cTn id="478" presetID="1" presetClass="exit" presetSubtype="0" fill="hold" grpId="4" nodeType="withEffect">
                                  <p:stCondLst>
                                    <p:cond delay="250"/>
                                  </p:stCondLst>
                                  <p:childTnLst>
                                    <p:set>
                                      <p:cBhvr>
                                        <p:cTn id="479" dur="1" fill="hold">
                                          <p:stCondLst>
                                            <p:cond delay="499"/>
                                          </p:stCondLst>
                                        </p:cTn>
                                        <p:tgtEl>
                                          <p:spTgt spid="51"/>
                                        </p:tgtEl>
                                        <p:attrNameLst>
                                          <p:attrName>style.visibility</p:attrName>
                                        </p:attrNameLst>
                                      </p:cBhvr>
                                      <p:to>
                                        <p:strVal val="hidden"/>
                                      </p:to>
                                    </p:set>
                                  </p:childTnLst>
                                </p:cTn>
                              </p:par>
                              <p:par>
                                <p:cTn id="480" presetID="1" presetClass="exit" presetSubtype="0" fill="hold" grpId="4" nodeType="withEffect">
                                  <p:stCondLst>
                                    <p:cond delay="250"/>
                                  </p:stCondLst>
                                  <p:childTnLst>
                                    <p:set>
                                      <p:cBhvr>
                                        <p:cTn id="481" dur="1" fill="hold">
                                          <p:stCondLst>
                                            <p:cond delay="499"/>
                                          </p:stCondLst>
                                        </p:cTn>
                                        <p:tgtEl>
                                          <p:spTgt spid="52"/>
                                        </p:tgtEl>
                                        <p:attrNameLst>
                                          <p:attrName>style.visibility</p:attrName>
                                        </p:attrNameLst>
                                      </p:cBhvr>
                                      <p:to>
                                        <p:strVal val="hidden"/>
                                      </p:to>
                                    </p:set>
                                  </p:childTnLst>
                                </p:cTn>
                              </p:par>
                              <p:par>
                                <p:cTn id="482" presetID="1" presetClass="exit" presetSubtype="0" fill="hold" grpId="4" nodeType="withEffect">
                                  <p:stCondLst>
                                    <p:cond delay="250"/>
                                  </p:stCondLst>
                                  <p:childTnLst>
                                    <p:set>
                                      <p:cBhvr>
                                        <p:cTn id="483" dur="1" fill="hold">
                                          <p:stCondLst>
                                            <p:cond delay="499"/>
                                          </p:stCondLst>
                                        </p:cTn>
                                        <p:tgtEl>
                                          <p:spTgt spid="53"/>
                                        </p:tgtEl>
                                        <p:attrNameLst>
                                          <p:attrName>style.visibility</p:attrName>
                                        </p:attrNameLst>
                                      </p:cBhvr>
                                      <p:to>
                                        <p:strVal val="hidden"/>
                                      </p:to>
                                    </p:set>
                                  </p:childTnLst>
                                </p:cTn>
                              </p:par>
                              <p:par>
                                <p:cTn id="484" presetID="1" presetClass="exit" presetSubtype="0" fill="hold" grpId="4" nodeType="withEffect">
                                  <p:stCondLst>
                                    <p:cond delay="250"/>
                                  </p:stCondLst>
                                  <p:childTnLst>
                                    <p:set>
                                      <p:cBhvr>
                                        <p:cTn id="485" dur="1" fill="hold">
                                          <p:stCondLst>
                                            <p:cond delay="499"/>
                                          </p:stCondLst>
                                        </p:cTn>
                                        <p:tgtEl>
                                          <p:spTgt spid="54"/>
                                        </p:tgtEl>
                                        <p:attrNameLst>
                                          <p:attrName>style.visibility</p:attrName>
                                        </p:attrNameLst>
                                      </p:cBhvr>
                                      <p:to>
                                        <p:strVal val="hidden"/>
                                      </p:to>
                                    </p:set>
                                  </p:childTnLst>
                                </p:cTn>
                              </p:par>
                              <p:par>
                                <p:cTn id="486" presetID="1" presetClass="exit" presetSubtype="0" fill="hold" grpId="4" nodeType="withEffect">
                                  <p:stCondLst>
                                    <p:cond delay="250"/>
                                  </p:stCondLst>
                                  <p:childTnLst>
                                    <p:set>
                                      <p:cBhvr>
                                        <p:cTn id="487" dur="1" fill="hold">
                                          <p:stCondLst>
                                            <p:cond delay="499"/>
                                          </p:stCondLst>
                                        </p:cTn>
                                        <p:tgtEl>
                                          <p:spTgt spid="55"/>
                                        </p:tgtEl>
                                        <p:attrNameLst>
                                          <p:attrName>style.visibility</p:attrName>
                                        </p:attrNameLst>
                                      </p:cBhvr>
                                      <p:to>
                                        <p:strVal val="hidden"/>
                                      </p:to>
                                    </p:set>
                                  </p:childTnLst>
                                </p:cTn>
                              </p:par>
                              <p:par>
                                <p:cTn id="488" presetID="1" presetClass="exit" presetSubtype="0" fill="hold" grpId="4" nodeType="withEffect">
                                  <p:stCondLst>
                                    <p:cond delay="250"/>
                                  </p:stCondLst>
                                  <p:childTnLst>
                                    <p:set>
                                      <p:cBhvr>
                                        <p:cTn id="489" dur="1" fill="hold">
                                          <p:stCondLst>
                                            <p:cond delay="499"/>
                                          </p:stCondLst>
                                        </p:cTn>
                                        <p:tgtEl>
                                          <p:spTgt spid="56"/>
                                        </p:tgtEl>
                                        <p:attrNameLst>
                                          <p:attrName>style.visibility</p:attrName>
                                        </p:attrNameLst>
                                      </p:cBhvr>
                                      <p:to>
                                        <p:strVal val="hidden"/>
                                      </p:to>
                                    </p:set>
                                  </p:childTnLst>
                                </p:cTn>
                              </p:par>
                              <p:par>
                                <p:cTn id="490" presetID="1" presetClass="exit" presetSubtype="0" fill="hold" grpId="4" nodeType="withEffect">
                                  <p:stCondLst>
                                    <p:cond delay="250"/>
                                  </p:stCondLst>
                                  <p:childTnLst>
                                    <p:set>
                                      <p:cBhvr>
                                        <p:cTn id="491" dur="1" fill="hold">
                                          <p:stCondLst>
                                            <p:cond delay="499"/>
                                          </p:stCondLst>
                                        </p:cTn>
                                        <p:tgtEl>
                                          <p:spTgt spid="57"/>
                                        </p:tgtEl>
                                        <p:attrNameLst>
                                          <p:attrName>style.visibility</p:attrName>
                                        </p:attrNameLst>
                                      </p:cBhvr>
                                      <p:to>
                                        <p:strVal val="hidden"/>
                                      </p:to>
                                    </p:set>
                                  </p:childTnLst>
                                </p:cTn>
                              </p:par>
                              <p:par>
                                <p:cTn id="492" presetID="1" presetClass="exit" presetSubtype="0" fill="hold" grpId="4" nodeType="withEffect">
                                  <p:stCondLst>
                                    <p:cond delay="250"/>
                                  </p:stCondLst>
                                  <p:childTnLst>
                                    <p:set>
                                      <p:cBhvr>
                                        <p:cTn id="493" dur="1" fill="hold">
                                          <p:stCondLst>
                                            <p:cond delay="499"/>
                                          </p:stCondLst>
                                        </p:cTn>
                                        <p:tgtEl>
                                          <p:spTgt spid="58"/>
                                        </p:tgtEl>
                                        <p:attrNameLst>
                                          <p:attrName>style.visibility</p:attrName>
                                        </p:attrNameLst>
                                      </p:cBhvr>
                                      <p:to>
                                        <p:strVal val="hidden"/>
                                      </p:to>
                                    </p:set>
                                  </p:childTnLst>
                                </p:cTn>
                              </p:par>
                              <p:par>
                                <p:cTn id="494" presetID="1" presetClass="exit" presetSubtype="0" fill="hold" grpId="4" nodeType="withEffect">
                                  <p:stCondLst>
                                    <p:cond delay="250"/>
                                  </p:stCondLst>
                                  <p:childTnLst>
                                    <p:set>
                                      <p:cBhvr>
                                        <p:cTn id="495" dur="1" fill="hold">
                                          <p:stCondLst>
                                            <p:cond delay="499"/>
                                          </p:stCondLst>
                                        </p:cTn>
                                        <p:tgtEl>
                                          <p:spTgt spid="59"/>
                                        </p:tgtEl>
                                        <p:attrNameLst>
                                          <p:attrName>style.visibility</p:attrName>
                                        </p:attrNameLst>
                                      </p:cBhvr>
                                      <p:to>
                                        <p:strVal val="hidden"/>
                                      </p:to>
                                    </p:set>
                                  </p:childTnLst>
                                </p:cTn>
                              </p:par>
                              <p:par>
                                <p:cTn id="496" presetID="1" presetClass="exit" presetSubtype="0" fill="hold" grpId="4" nodeType="withEffect">
                                  <p:stCondLst>
                                    <p:cond delay="250"/>
                                  </p:stCondLst>
                                  <p:childTnLst>
                                    <p:set>
                                      <p:cBhvr>
                                        <p:cTn id="497" dur="1" fill="hold">
                                          <p:stCondLst>
                                            <p:cond delay="499"/>
                                          </p:stCondLst>
                                        </p:cTn>
                                        <p:tgtEl>
                                          <p:spTgt spid="60"/>
                                        </p:tgtEl>
                                        <p:attrNameLst>
                                          <p:attrName>style.visibility</p:attrName>
                                        </p:attrNameLst>
                                      </p:cBhvr>
                                      <p:to>
                                        <p:strVal val="hidden"/>
                                      </p:to>
                                    </p:set>
                                  </p:childTnLst>
                                </p:cTn>
                              </p:par>
                              <p:par>
                                <p:cTn id="498" presetID="1" presetClass="exit" presetSubtype="0" fill="hold" grpId="4" nodeType="withEffect">
                                  <p:stCondLst>
                                    <p:cond delay="250"/>
                                  </p:stCondLst>
                                  <p:childTnLst>
                                    <p:set>
                                      <p:cBhvr>
                                        <p:cTn id="499" dur="1" fill="hold">
                                          <p:stCondLst>
                                            <p:cond delay="499"/>
                                          </p:stCondLst>
                                        </p:cTn>
                                        <p:tgtEl>
                                          <p:spTgt spid="61"/>
                                        </p:tgtEl>
                                        <p:attrNameLst>
                                          <p:attrName>style.visibility</p:attrName>
                                        </p:attrNameLst>
                                      </p:cBhvr>
                                      <p:to>
                                        <p:strVal val="hidden"/>
                                      </p:to>
                                    </p:set>
                                  </p:childTnLst>
                                </p:cTn>
                              </p:par>
                              <p:par>
                                <p:cTn id="500" presetID="1" presetClass="exit" presetSubtype="0" fill="hold" grpId="4" nodeType="withEffect">
                                  <p:stCondLst>
                                    <p:cond delay="250"/>
                                  </p:stCondLst>
                                  <p:childTnLst>
                                    <p:set>
                                      <p:cBhvr>
                                        <p:cTn id="501" dur="1" fill="hold">
                                          <p:stCondLst>
                                            <p:cond delay="499"/>
                                          </p:stCondLst>
                                        </p:cTn>
                                        <p:tgtEl>
                                          <p:spTgt spid="62"/>
                                        </p:tgtEl>
                                        <p:attrNameLst>
                                          <p:attrName>style.visibility</p:attrName>
                                        </p:attrNameLst>
                                      </p:cBhvr>
                                      <p:to>
                                        <p:strVal val="hidden"/>
                                      </p:to>
                                    </p:set>
                                  </p:childTnLst>
                                </p:cTn>
                              </p:par>
                              <p:par>
                                <p:cTn id="502" presetID="1" presetClass="exit" presetSubtype="0" fill="hold" grpId="4" nodeType="withEffect">
                                  <p:stCondLst>
                                    <p:cond delay="250"/>
                                  </p:stCondLst>
                                  <p:childTnLst>
                                    <p:set>
                                      <p:cBhvr>
                                        <p:cTn id="503" dur="1" fill="hold">
                                          <p:stCondLst>
                                            <p:cond delay="499"/>
                                          </p:stCondLst>
                                        </p:cTn>
                                        <p:tgtEl>
                                          <p:spTgt spid="63"/>
                                        </p:tgtEl>
                                        <p:attrNameLst>
                                          <p:attrName>style.visibility</p:attrName>
                                        </p:attrNameLst>
                                      </p:cBhvr>
                                      <p:to>
                                        <p:strVal val="hidden"/>
                                      </p:to>
                                    </p:set>
                                  </p:childTnLst>
                                </p:cTn>
                              </p:par>
                              <p:par>
                                <p:cTn id="504" presetID="1" presetClass="exit" presetSubtype="0" fill="hold" grpId="4" nodeType="withEffect">
                                  <p:stCondLst>
                                    <p:cond delay="250"/>
                                  </p:stCondLst>
                                  <p:childTnLst>
                                    <p:set>
                                      <p:cBhvr>
                                        <p:cTn id="505" dur="1" fill="hold">
                                          <p:stCondLst>
                                            <p:cond delay="499"/>
                                          </p:stCondLst>
                                        </p:cTn>
                                        <p:tgtEl>
                                          <p:spTgt spid="64"/>
                                        </p:tgtEl>
                                        <p:attrNameLst>
                                          <p:attrName>style.visibility</p:attrName>
                                        </p:attrNameLst>
                                      </p:cBhvr>
                                      <p:to>
                                        <p:strVal val="hidden"/>
                                      </p:to>
                                    </p:set>
                                  </p:childTnLst>
                                </p:cTn>
                              </p:par>
                              <p:par>
                                <p:cTn id="506" presetID="1" presetClass="exit" presetSubtype="0" fill="hold" grpId="4" nodeType="withEffect">
                                  <p:stCondLst>
                                    <p:cond delay="250"/>
                                  </p:stCondLst>
                                  <p:childTnLst>
                                    <p:set>
                                      <p:cBhvr>
                                        <p:cTn id="507" dur="1" fill="hold">
                                          <p:stCondLst>
                                            <p:cond delay="499"/>
                                          </p:stCondLst>
                                        </p:cTn>
                                        <p:tgtEl>
                                          <p:spTgt spid="65"/>
                                        </p:tgtEl>
                                        <p:attrNameLst>
                                          <p:attrName>style.visibility</p:attrName>
                                        </p:attrNameLst>
                                      </p:cBhvr>
                                      <p:to>
                                        <p:strVal val="hidden"/>
                                      </p:to>
                                    </p:set>
                                  </p:childTnLst>
                                </p:cTn>
                              </p:par>
                              <p:par>
                                <p:cTn id="508" presetID="1" presetClass="exit" presetSubtype="0" fill="hold" grpId="4" nodeType="withEffect">
                                  <p:stCondLst>
                                    <p:cond delay="250"/>
                                  </p:stCondLst>
                                  <p:childTnLst>
                                    <p:set>
                                      <p:cBhvr>
                                        <p:cTn id="509" dur="1" fill="hold">
                                          <p:stCondLst>
                                            <p:cond delay="499"/>
                                          </p:stCondLst>
                                        </p:cTn>
                                        <p:tgtEl>
                                          <p:spTgt spid="66"/>
                                        </p:tgtEl>
                                        <p:attrNameLst>
                                          <p:attrName>style.visibility</p:attrName>
                                        </p:attrNameLst>
                                      </p:cBhvr>
                                      <p:to>
                                        <p:strVal val="hidden"/>
                                      </p:to>
                                    </p:set>
                                  </p:childTnLst>
                                </p:cTn>
                              </p:par>
                              <p:par>
                                <p:cTn id="510" presetID="1" presetClass="exit" presetSubtype="0" fill="hold" grpId="4" nodeType="withEffect">
                                  <p:stCondLst>
                                    <p:cond delay="250"/>
                                  </p:stCondLst>
                                  <p:childTnLst>
                                    <p:set>
                                      <p:cBhvr>
                                        <p:cTn id="511" dur="1" fill="hold">
                                          <p:stCondLst>
                                            <p:cond delay="499"/>
                                          </p:stCondLst>
                                        </p:cTn>
                                        <p:tgtEl>
                                          <p:spTgt spid="67"/>
                                        </p:tgtEl>
                                        <p:attrNameLst>
                                          <p:attrName>style.visibility</p:attrName>
                                        </p:attrNameLst>
                                      </p:cBhvr>
                                      <p:to>
                                        <p:strVal val="hidden"/>
                                      </p:to>
                                    </p:set>
                                  </p:childTnLst>
                                </p:cTn>
                              </p:par>
                              <p:par>
                                <p:cTn id="512" presetID="1" presetClass="exit" presetSubtype="0" fill="hold" grpId="4" nodeType="withEffect">
                                  <p:stCondLst>
                                    <p:cond delay="250"/>
                                  </p:stCondLst>
                                  <p:childTnLst>
                                    <p:set>
                                      <p:cBhvr>
                                        <p:cTn id="513" dur="1" fill="hold">
                                          <p:stCondLst>
                                            <p:cond delay="499"/>
                                          </p:stCondLst>
                                        </p:cTn>
                                        <p:tgtEl>
                                          <p:spTgt spid="68"/>
                                        </p:tgtEl>
                                        <p:attrNameLst>
                                          <p:attrName>style.visibility</p:attrName>
                                        </p:attrNameLst>
                                      </p:cBhvr>
                                      <p:to>
                                        <p:strVal val="hidden"/>
                                      </p:to>
                                    </p:set>
                                  </p:childTnLst>
                                </p:cTn>
                              </p:par>
                              <p:par>
                                <p:cTn id="514" presetID="1" presetClass="exit" presetSubtype="0" fill="hold" grpId="4" nodeType="withEffect">
                                  <p:stCondLst>
                                    <p:cond delay="250"/>
                                  </p:stCondLst>
                                  <p:childTnLst>
                                    <p:set>
                                      <p:cBhvr>
                                        <p:cTn id="515" dur="1" fill="hold">
                                          <p:stCondLst>
                                            <p:cond delay="499"/>
                                          </p:stCondLst>
                                        </p:cTn>
                                        <p:tgtEl>
                                          <p:spTgt spid="69"/>
                                        </p:tgtEl>
                                        <p:attrNameLst>
                                          <p:attrName>style.visibility</p:attrName>
                                        </p:attrNameLst>
                                      </p:cBhvr>
                                      <p:to>
                                        <p:strVal val="hidden"/>
                                      </p:to>
                                    </p:set>
                                  </p:childTnLst>
                                </p:cTn>
                              </p:par>
                              <p:par>
                                <p:cTn id="516" presetID="1" presetClass="exit" presetSubtype="0" fill="hold" grpId="4" nodeType="withEffect">
                                  <p:stCondLst>
                                    <p:cond delay="250"/>
                                  </p:stCondLst>
                                  <p:childTnLst>
                                    <p:set>
                                      <p:cBhvr>
                                        <p:cTn id="517" dur="1" fill="hold">
                                          <p:stCondLst>
                                            <p:cond delay="499"/>
                                          </p:stCondLst>
                                        </p:cTn>
                                        <p:tgtEl>
                                          <p:spTgt spid="70"/>
                                        </p:tgtEl>
                                        <p:attrNameLst>
                                          <p:attrName>style.visibility</p:attrName>
                                        </p:attrNameLst>
                                      </p:cBhvr>
                                      <p:to>
                                        <p:strVal val="hidden"/>
                                      </p:to>
                                    </p:set>
                                  </p:childTnLst>
                                </p:cTn>
                              </p:par>
                              <p:par>
                                <p:cTn id="518" presetID="1" presetClass="exit" presetSubtype="0" fill="hold" grpId="4" nodeType="withEffect">
                                  <p:stCondLst>
                                    <p:cond delay="250"/>
                                  </p:stCondLst>
                                  <p:childTnLst>
                                    <p:set>
                                      <p:cBhvr>
                                        <p:cTn id="519" dur="1" fill="hold">
                                          <p:stCondLst>
                                            <p:cond delay="499"/>
                                          </p:stCondLst>
                                        </p:cTn>
                                        <p:tgtEl>
                                          <p:spTgt spid="71"/>
                                        </p:tgtEl>
                                        <p:attrNameLst>
                                          <p:attrName>style.visibility</p:attrName>
                                        </p:attrNameLst>
                                      </p:cBhvr>
                                      <p:to>
                                        <p:strVal val="hidden"/>
                                      </p:to>
                                    </p:set>
                                  </p:childTnLst>
                                </p:cTn>
                              </p:par>
                              <p:par>
                                <p:cTn id="520" presetID="1" presetClass="exit" presetSubtype="0" fill="hold" grpId="4" nodeType="withEffect">
                                  <p:stCondLst>
                                    <p:cond delay="250"/>
                                  </p:stCondLst>
                                  <p:childTnLst>
                                    <p:set>
                                      <p:cBhvr>
                                        <p:cTn id="521" dur="1" fill="hold">
                                          <p:stCondLst>
                                            <p:cond delay="499"/>
                                          </p:stCondLst>
                                        </p:cTn>
                                        <p:tgtEl>
                                          <p:spTgt spid="72"/>
                                        </p:tgtEl>
                                        <p:attrNameLst>
                                          <p:attrName>style.visibility</p:attrName>
                                        </p:attrNameLst>
                                      </p:cBhvr>
                                      <p:to>
                                        <p:strVal val="hidden"/>
                                      </p:to>
                                    </p:set>
                                  </p:childTnLst>
                                </p:cTn>
                              </p:par>
                              <p:par>
                                <p:cTn id="522" presetID="1" presetClass="exit" presetSubtype="0" fill="hold" grpId="4" nodeType="withEffect">
                                  <p:stCondLst>
                                    <p:cond delay="250"/>
                                  </p:stCondLst>
                                  <p:childTnLst>
                                    <p:set>
                                      <p:cBhvr>
                                        <p:cTn id="523" dur="1" fill="hold">
                                          <p:stCondLst>
                                            <p:cond delay="499"/>
                                          </p:stCondLst>
                                        </p:cTn>
                                        <p:tgtEl>
                                          <p:spTgt spid="73"/>
                                        </p:tgtEl>
                                        <p:attrNameLst>
                                          <p:attrName>style.visibility</p:attrName>
                                        </p:attrNameLst>
                                      </p:cBhvr>
                                      <p:to>
                                        <p:strVal val="hidden"/>
                                      </p:to>
                                    </p:set>
                                  </p:childTnLst>
                                </p:cTn>
                              </p:par>
                              <p:par>
                                <p:cTn id="524" presetID="1" presetClass="exit" presetSubtype="0" fill="hold" grpId="4" nodeType="withEffect">
                                  <p:stCondLst>
                                    <p:cond delay="250"/>
                                  </p:stCondLst>
                                  <p:childTnLst>
                                    <p:set>
                                      <p:cBhvr>
                                        <p:cTn id="525" dur="1" fill="hold">
                                          <p:stCondLst>
                                            <p:cond delay="499"/>
                                          </p:stCondLst>
                                        </p:cTn>
                                        <p:tgtEl>
                                          <p:spTgt spid="74"/>
                                        </p:tgtEl>
                                        <p:attrNameLst>
                                          <p:attrName>style.visibility</p:attrName>
                                        </p:attrNameLst>
                                      </p:cBhvr>
                                      <p:to>
                                        <p:strVal val="hidden"/>
                                      </p:to>
                                    </p:set>
                                  </p:childTnLst>
                                </p:cTn>
                              </p:par>
                              <p:par>
                                <p:cTn id="526" presetID="1" presetClass="exit" presetSubtype="0" fill="hold" grpId="4" nodeType="withEffect">
                                  <p:stCondLst>
                                    <p:cond delay="250"/>
                                  </p:stCondLst>
                                  <p:childTnLst>
                                    <p:set>
                                      <p:cBhvr>
                                        <p:cTn id="527" dur="1" fill="hold">
                                          <p:stCondLst>
                                            <p:cond delay="499"/>
                                          </p:stCondLst>
                                        </p:cTn>
                                        <p:tgtEl>
                                          <p:spTgt spid="75"/>
                                        </p:tgtEl>
                                        <p:attrNameLst>
                                          <p:attrName>style.visibility</p:attrName>
                                        </p:attrNameLst>
                                      </p:cBhvr>
                                      <p:to>
                                        <p:strVal val="hidden"/>
                                      </p:to>
                                    </p:set>
                                  </p:childTnLst>
                                </p:cTn>
                              </p:par>
                              <p:par>
                                <p:cTn id="528" presetID="1" presetClass="exit" presetSubtype="0" fill="hold" grpId="4" nodeType="withEffect">
                                  <p:stCondLst>
                                    <p:cond delay="250"/>
                                  </p:stCondLst>
                                  <p:childTnLst>
                                    <p:set>
                                      <p:cBhvr>
                                        <p:cTn id="529" dur="1" fill="hold">
                                          <p:stCondLst>
                                            <p:cond delay="499"/>
                                          </p:stCondLst>
                                        </p:cTn>
                                        <p:tgtEl>
                                          <p:spTgt spid="76"/>
                                        </p:tgtEl>
                                        <p:attrNameLst>
                                          <p:attrName>style.visibility</p:attrName>
                                        </p:attrNameLst>
                                      </p:cBhvr>
                                      <p:to>
                                        <p:strVal val="hidden"/>
                                      </p:to>
                                    </p:set>
                                  </p:childTnLst>
                                </p:cTn>
                              </p:par>
                              <p:par>
                                <p:cTn id="530" presetID="1" presetClass="exit" presetSubtype="0" fill="hold" grpId="4" nodeType="withEffect">
                                  <p:stCondLst>
                                    <p:cond delay="250"/>
                                  </p:stCondLst>
                                  <p:childTnLst>
                                    <p:set>
                                      <p:cBhvr>
                                        <p:cTn id="531" dur="1" fill="hold">
                                          <p:stCondLst>
                                            <p:cond delay="499"/>
                                          </p:stCondLst>
                                        </p:cTn>
                                        <p:tgtEl>
                                          <p:spTgt spid="77"/>
                                        </p:tgtEl>
                                        <p:attrNameLst>
                                          <p:attrName>style.visibility</p:attrName>
                                        </p:attrNameLst>
                                      </p:cBhvr>
                                      <p:to>
                                        <p:strVal val="hidden"/>
                                      </p:to>
                                    </p:set>
                                  </p:childTnLst>
                                </p:cTn>
                              </p:par>
                              <p:par>
                                <p:cTn id="532" presetID="1" presetClass="exit" presetSubtype="0" fill="hold" grpId="4" nodeType="withEffect">
                                  <p:stCondLst>
                                    <p:cond delay="250"/>
                                  </p:stCondLst>
                                  <p:childTnLst>
                                    <p:set>
                                      <p:cBhvr>
                                        <p:cTn id="533" dur="1" fill="hold">
                                          <p:stCondLst>
                                            <p:cond delay="499"/>
                                          </p:stCondLst>
                                        </p:cTn>
                                        <p:tgtEl>
                                          <p:spTgt spid="78"/>
                                        </p:tgtEl>
                                        <p:attrNameLst>
                                          <p:attrName>style.visibility</p:attrName>
                                        </p:attrNameLst>
                                      </p:cBhvr>
                                      <p:to>
                                        <p:strVal val="hidden"/>
                                      </p:to>
                                    </p:set>
                                  </p:childTnLst>
                                </p:cTn>
                              </p:par>
                              <p:par>
                                <p:cTn id="534" presetID="1" presetClass="exit" presetSubtype="0" fill="hold" grpId="4" nodeType="withEffect">
                                  <p:stCondLst>
                                    <p:cond delay="250"/>
                                  </p:stCondLst>
                                  <p:childTnLst>
                                    <p:set>
                                      <p:cBhvr>
                                        <p:cTn id="535" dur="1" fill="hold">
                                          <p:stCondLst>
                                            <p:cond delay="499"/>
                                          </p:stCondLst>
                                        </p:cTn>
                                        <p:tgtEl>
                                          <p:spTgt spid="79"/>
                                        </p:tgtEl>
                                        <p:attrNameLst>
                                          <p:attrName>style.visibility</p:attrName>
                                        </p:attrNameLst>
                                      </p:cBhvr>
                                      <p:to>
                                        <p:strVal val="hidden"/>
                                      </p:to>
                                    </p:set>
                                  </p:childTnLst>
                                </p:cTn>
                              </p:par>
                              <p:par>
                                <p:cTn id="536" presetID="1" presetClass="exit" presetSubtype="0" fill="hold" grpId="4" nodeType="withEffect">
                                  <p:stCondLst>
                                    <p:cond delay="250"/>
                                  </p:stCondLst>
                                  <p:childTnLst>
                                    <p:set>
                                      <p:cBhvr>
                                        <p:cTn id="537" dur="1" fill="hold">
                                          <p:stCondLst>
                                            <p:cond delay="499"/>
                                          </p:stCondLst>
                                        </p:cTn>
                                        <p:tgtEl>
                                          <p:spTgt spid="80"/>
                                        </p:tgtEl>
                                        <p:attrNameLst>
                                          <p:attrName>style.visibility</p:attrName>
                                        </p:attrNameLst>
                                      </p:cBhvr>
                                      <p:to>
                                        <p:strVal val="hidden"/>
                                      </p:to>
                                    </p:set>
                                  </p:childTnLst>
                                </p:cTn>
                              </p:par>
                              <p:par>
                                <p:cTn id="538" presetID="1" presetClass="exit" presetSubtype="0" fill="hold" grpId="4" nodeType="withEffect">
                                  <p:stCondLst>
                                    <p:cond delay="250"/>
                                  </p:stCondLst>
                                  <p:childTnLst>
                                    <p:set>
                                      <p:cBhvr>
                                        <p:cTn id="539" dur="1" fill="hold">
                                          <p:stCondLst>
                                            <p:cond delay="499"/>
                                          </p:stCondLst>
                                        </p:cTn>
                                        <p:tgtEl>
                                          <p:spTgt spid="81"/>
                                        </p:tgtEl>
                                        <p:attrNameLst>
                                          <p:attrName>style.visibility</p:attrName>
                                        </p:attrNameLst>
                                      </p:cBhvr>
                                      <p:to>
                                        <p:strVal val="hidden"/>
                                      </p:to>
                                    </p:set>
                                  </p:childTnLst>
                                </p:cTn>
                              </p:par>
                              <p:par>
                                <p:cTn id="540" presetID="1" presetClass="exit" presetSubtype="0" fill="hold" grpId="4" nodeType="withEffect">
                                  <p:stCondLst>
                                    <p:cond delay="250"/>
                                  </p:stCondLst>
                                  <p:childTnLst>
                                    <p:set>
                                      <p:cBhvr>
                                        <p:cTn id="541" dur="1" fill="hold">
                                          <p:stCondLst>
                                            <p:cond delay="499"/>
                                          </p:stCondLst>
                                        </p:cTn>
                                        <p:tgtEl>
                                          <p:spTgt spid="82"/>
                                        </p:tgtEl>
                                        <p:attrNameLst>
                                          <p:attrName>style.visibility</p:attrName>
                                        </p:attrNameLst>
                                      </p:cBhvr>
                                      <p:to>
                                        <p:strVal val="hidden"/>
                                      </p:to>
                                    </p:set>
                                  </p:childTnLst>
                                </p:cTn>
                              </p:par>
                              <p:par>
                                <p:cTn id="542" presetID="1" presetClass="exit" presetSubtype="0" fill="hold" grpId="4" nodeType="withEffect">
                                  <p:stCondLst>
                                    <p:cond delay="250"/>
                                  </p:stCondLst>
                                  <p:childTnLst>
                                    <p:set>
                                      <p:cBhvr>
                                        <p:cTn id="543" dur="1" fill="hold">
                                          <p:stCondLst>
                                            <p:cond delay="499"/>
                                          </p:stCondLst>
                                        </p:cTn>
                                        <p:tgtEl>
                                          <p:spTgt spid="83"/>
                                        </p:tgtEl>
                                        <p:attrNameLst>
                                          <p:attrName>style.visibility</p:attrName>
                                        </p:attrNameLst>
                                      </p:cBhvr>
                                      <p:to>
                                        <p:strVal val="hidden"/>
                                      </p:to>
                                    </p:set>
                                  </p:childTnLst>
                                </p:cTn>
                              </p:par>
                              <p:par>
                                <p:cTn id="544" presetID="1" presetClass="exit" presetSubtype="0" fill="hold" grpId="4" nodeType="withEffect">
                                  <p:stCondLst>
                                    <p:cond delay="250"/>
                                  </p:stCondLst>
                                  <p:childTnLst>
                                    <p:set>
                                      <p:cBhvr>
                                        <p:cTn id="545" dur="1" fill="hold">
                                          <p:stCondLst>
                                            <p:cond delay="499"/>
                                          </p:stCondLst>
                                        </p:cTn>
                                        <p:tgtEl>
                                          <p:spTgt spid="84"/>
                                        </p:tgtEl>
                                        <p:attrNameLst>
                                          <p:attrName>style.visibility</p:attrName>
                                        </p:attrNameLst>
                                      </p:cBhvr>
                                      <p:to>
                                        <p:strVal val="hidden"/>
                                      </p:to>
                                    </p:set>
                                  </p:childTnLst>
                                </p:cTn>
                              </p:par>
                              <p:par>
                                <p:cTn id="546" presetID="1" presetClass="exit" presetSubtype="0" fill="hold" grpId="4" nodeType="withEffect">
                                  <p:stCondLst>
                                    <p:cond delay="250"/>
                                  </p:stCondLst>
                                  <p:childTnLst>
                                    <p:set>
                                      <p:cBhvr>
                                        <p:cTn id="547" dur="1" fill="hold">
                                          <p:stCondLst>
                                            <p:cond delay="499"/>
                                          </p:stCondLst>
                                        </p:cTn>
                                        <p:tgtEl>
                                          <p:spTgt spid="85"/>
                                        </p:tgtEl>
                                        <p:attrNameLst>
                                          <p:attrName>style.visibility</p:attrName>
                                        </p:attrNameLst>
                                      </p:cBhvr>
                                      <p:to>
                                        <p:strVal val="hidden"/>
                                      </p:to>
                                    </p:set>
                                  </p:childTnLst>
                                </p:cTn>
                              </p:par>
                              <p:par>
                                <p:cTn id="548" presetID="1" presetClass="exit" presetSubtype="0" fill="hold" grpId="4" nodeType="withEffect">
                                  <p:stCondLst>
                                    <p:cond delay="250"/>
                                  </p:stCondLst>
                                  <p:childTnLst>
                                    <p:set>
                                      <p:cBhvr>
                                        <p:cTn id="549" dur="1" fill="hold">
                                          <p:stCondLst>
                                            <p:cond delay="499"/>
                                          </p:stCondLst>
                                        </p:cTn>
                                        <p:tgtEl>
                                          <p:spTgt spid="86"/>
                                        </p:tgtEl>
                                        <p:attrNameLst>
                                          <p:attrName>style.visibility</p:attrName>
                                        </p:attrNameLst>
                                      </p:cBhvr>
                                      <p:to>
                                        <p:strVal val="hidden"/>
                                      </p:to>
                                    </p:set>
                                  </p:childTnLst>
                                </p:cTn>
                              </p:par>
                              <p:par>
                                <p:cTn id="550" presetID="1" presetClass="exit" presetSubtype="0" fill="hold" grpId="4" nodeType="withEffect">
                                  <p:stCondLst>
                                    <p:cond delay="250"/>
                                  </p:stCondLst>
                                  <p:childTnLst>
                                    <p:set>
                                      <p:cBhvr>
                                        <p:cTn id="551" dur="1" fill="hold">
                                          <p:stCondLst>
                                            <p:cond delay="499"/>
                                          </p:stCondLst>
                                        </p:cTn>
                                        <p:tgtEl>
                                          <p:spTgt spid="87"/>
                                        </p:tgtEl>
                                        <p:attrNameLst>
                                          <p:attrName>style.visibility</p:attrName>
                                        </p:attrNameLst>
                                      </p:cBhvr>
                                      <p:to>
                                        <p:strVal val="hidden"/>
                                      </p:to>
                                    </p:set>
                                  </p:childTnLst>
                                </p:cTn>
                              </p:par>
                              <p:par>
                                <p:cTn id="552" presetID="1" presetClass="exit" presetSubtype="0" fill="hold" grpId="4" nodeType="withEffect">
                                  <p:stCondLst>
                                    <p:cond delay="250"/>
                                  </p:stCondLst>
                                  <p:childTnLst>
                                    <p:set>
                                      <p:cBhvr>
                                        <p:cTn id="553" dur="1" fill="hold">
                                          <p:stCondLst>
                                            <p:cond delay="499"/>
                                          </p:stCondLst>
                                        </p:cTn>
                                        <p:tgtEl>
                                          <p:spTgt spid="88"/>
                                        </p:tgtEl>
                                        <p:attrNameLst>
                                          <p:attrName>style.visibility</p:attrName>
                                        </p:attrNameLst>
                                      </p:cBhvr>
                                      <p:to>
                                        <p:strVal val="hidden"/>
                                      </p:to>
                                    </p:set>
                                  </p:childTnLst>
                                </p:cTn>
                              </p:par>
                              <p:par>
                                <p:cTn id="554" presetID="1" presetClass="exit" presetSubtype="0" fill="hold" grpId="4" nodeType="withEffect">
                                  <p:stCondLst>
                                    <p:cond delay="250"/>
                                  </p:stCondLst>
                                  <p:childTnLst>
                                    <p:set>
                                      <p:cBhvr>
                                        <p:cTn id="555" dur="1" fill="hold">
                                          <p:stCondLst>
                                            <p:cond delay="499"/>
                                          </p:stCondLst>
                                        </p:cTn>
                                        <p:tgtEl>
                                          <p:spTgt spid="8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8" grpId="1"/>
      <p:bldP spid="48" grpId="2"/>
      <p:bldP spid="48" grpId="3"/>
      <p:bldP spid="48" grpId="4"/>
      <p:bldP spid="49" grpId="0"/>
      <p:bldP spid="49" grpId="1"/>
      <p:bldP spid="49" grpId="2"/>
      <p:bldP spid="49" grpId="3"/>
      <p:bldP spid="49" grpId="4"/>
      <p:bldP spid="50" grpId="0"/>
      <p:bldP spid="50" grpId="1"/>
      <p:bldP spid="50" grpId="2"/>
      <p:bldP spid="50" grpId="3"/>
      <p:bldP spid="50" grpId="4"/>
      <p:bldP spid="51" grpId="0"/>
      <p:bldP spid="51" grpId="1"/>
      <p:bldP spid="51" grpId="2"/>
      <p:bldP spid="51" grpId="3"/>
      <p:bldP spid="51" grpId="4"/>
      <p:bldP spid="52" grpId="0"/>
      <p:bldP spid="52" grpId="1"/>
      <p:bldP spid="52" grpId="2"/>
      <p:bldP spid="52" grpId="3"/>
      <p:bldP spid="52" grpId="4"/>
      <p:bldP spid="53" grpId="0"/>
      <p:bldP spid="53" grpId="1"/>
      <p:bldP spid="53" grpId="2"/>
      <p:bldP spid="53" grpId="3"/>
      <p:bldP spid="53" grpId="4"/>
      <p:bldP spid="54" grpId="0"/>
      <p:bldP spid="54" grpId="1"/>
      <p:bldP spid="54" grpId="2"/>
      <p:bldP spid="54" grpId="3"/>
      <p:bldP spid="54" grpId="4"/>
      <p:bldP spid="55" grpId="0"/>
      <p:bldP spid="55" grpId="1"/>
      <p:bldP spid="55" grpId="2"/>
      <p:bldP spid="55" grpId="3"/>
      <p:bldP spid="55" grpId="4"/>
      <p:bldP spid="56" grpId="0"/>
      <p:bldP spid="56" grpId="1"/>
      <p:bldP spid="56" grpId="2"/>
      <p:bldP spid="56" grpId="3"/>
      <p:bldP spid="56" grpId="4"/>
      <p:bldP spid="57" grpId="0"/>
      <p:bldP spid="57" grpId="1"/>
      <p:bldP spid="57" grpId="2"/>
      <p:bldP spid="57" grpId="3"/>
      <p:bldP spid="57" grpId="4"/>
      <p:bldP spid="58" grpId="0"/>
      <p:bldP spid="58" grpId="1"/>
      <p:bldP spid="58" grpId="2"/>
      <p:bldP spid="58" grpId="3"/>
      <p:bldP spid="58" grpId="4"/>
      <p:bldP spid="59" grpId="0"/>
      <p:bldP spid="59" grpId="1"/>
      <p:bldP spid="59" grpId="2"/>
      <p:bldP spid="59" grpId="3"/>
      <p:bldP spid="59" grpId="4"/>
      <p:bldP spid="60" grpId="0"/>
      <p:bldP spid="60" grpId="1"/>
      <p:bldP spid="60" grpId="2"/>
      <p:bldP spid="60" grpId="3"/>
      <p:bldP spid="60" grpId="4"/>
      <p:bldP spid="61" grpId="0"/>
      <p:bldP spid="61" grpId="1"/>
      <p:bldP spid="61" grpId="2"/>
      <p:bldP spid="61" grpId="3"/>
      <p:bldP spid="61" grpId="4"/>
      <p:bldP spid="62" grpId="0"/>
      <p:bldP spid="62" grpId="1"/>
      <p:bldP spid="62" grpId="2"/>
      <p:bldP spid="62" grpId="3"/>
      <p:bldP spid="62" grpId="4"/>
      <p:bldP spid="63" grpId="0"/>
      <p:bldP spid="63" grpId="1"/>
      <p:bldP spid="63" grpId="2"/>
      <p:bldP spid="63" grpId="3"/>
      <p:bldP spid="63" grpId="4"/>
      <p:bldP spid="64" grpId="0"/>
      <p:bldP spid="64" grpId="1"/>
      <p:bldP spid="64" grpId="2"/>
      <p:bldP spid="64" grpId="3"/>
      <p:bldP spid="64" grpId="4"/>
      <p:bldP spid="65" grpId="0"/>
      <p:bldP spid="65" grpId="1"/>
      <p:bldP spid="65" grpId="2"/>
      <p:bldP spid="65" grpId="3"/>
      <p:bldP spid="65" grpId="4"/>
      <p:bldP spid="66" grpId="0"/>
      <p:bldP spid="66" grpId="1"/>
      <p:bldP spid="66" grpId="2"/>
      <p:bldP spid="66" grpId="3"/>
      <p:bldP spid="66" grpId="4"/>
      <p:bldP spid="67" grpId="0"/>
      <p:bldP spid="67" grpId="1"/>
      <p:bldP spid="67" grpId="2"/>
      <p:bldP spid="67" grpId="3"/>
      <p:bldP spid="67" grpId="4"/>
      <p:bldP spid="68" grpId="0"/>
      <p:bldP spid="68" grpId="1"/>
      <p:bldP spid="68" grpId="2"/>
      <p:bldP spid="68" grpId="3"/>
      <p:bldP spid="68" grpId="4"/>
      <p:bldP spid="69" grpId="0"/>
      <p:bldP spid="69" grpId="1"/>
      <p:bldP spid="69" grpId="2"/>
      <p:bldP spid="69" grpId="3"/>
      <p:bldP spid="69" grpId="4"/>
      <p:bldP spid="70" grpId="0"/>
      <p:bldP spid="70" grpId="1"/>
      <p:bldP spid="70" grpId="2"/>
      <p:bldP spid="70" grpId="3"/>
      <p:bldP spid="70" grpId="4"/>
      <p:bldP spid="71" grpId="0"/>
      <p:bldP spid="71" grpId="1"/>
      <p:bldP spid="71" grpId="2"/>
      <p:bldP spid="71" grpId="3"/>
      <p:bldP spid="71" grpId="4"/>
      <p:bldP spid="72" grpId="0"/>
      <p:bldP spid="72" grpId="1"/>
      <p:bldP spid="72" grpId="2"/>
      <p:bldP spid="72" grpId="3"/>
      <p:bldP spid="72" grpId="4"/>
      <p:bldP spid="73" grpId="0"/>
      <p:bldP spid="73" grpId="1"/>
      <p:bldP spid="73" grpId="2"/>
      <p:bldP spid="73" grpId="3"/>
      <p:bldP spid="73" grpId="4"/>
      <p:bldP spid="74" grpId="0"/>
      <p:bldP spid="74" grpId="1"/>
      <p:bldP spid="74" grpId="2"/>
      <p:bldP spid="74" grpId="3"/>
      <p:bldP spid="74" grpId="4"/>
      <p:bldP spid="75" grpId="0"/>
      <p:bldP spid="75" grpId="1"/>
      <p:bldP spid="75" grpId="2"/>
      <p:bldP spid="75" grpId="3"/>
      <p:bldP spid="75" grpId="4"/>
      <p:bldP spid="76" grpId="0"/>
      <p:bldP spid="76" grpId="1"/>
      <p:bldP spid="76" grpId="2"/>
      <p:bldP spid="76" grpId="3"/>
      <p:bldP spid="76" grpId="4"/>
      <p:bldP spid="77" grpId="0"/>
      <p:bldP spid="77" grpId="1"/>
      <p:bldP spid="77" grpId="2"/>
      <p:bldP spid="77" grpId="3"/>
      <p:bldP spid="77" grpId="4"/>
      <p:bldP spid="78" grpId="0"/>
      <p:bldP spid="78" grpId="1"/>
      <p:bldP spid="78" grpId="2"/>
      <p:bldP spid="78" grpId="3"/>
      <p:bldP spid="78" grpId="4"/>
      <p:bldP spid="79" grpId="0"/>
      <p:bldP spid="79" grpId="1"/>
      <p:bldP spid="79" grpId="2"/>
      <p:bldP spid="79" grpId="3"/>
      <p:bldP spid="79" grpId="4"/>
      <p:bldP spid="80" grpId="0"/>
      <p:bldP spid="80" grpId="1"/>
      <p:bldP spid="80" grpId="2"/>
      <p:bldP spid="80" grpId="3"/>
      <p:bldP spid="80" grpId="4"/>
      <p:bldP spid="81" grpId="0"/>
      <p:bldP spid="81" grpId="1"/>
      <p:bldP spid="81" grpId="2"/>
      <p:bldP spid="81" grpId="3"/>
      <p:bldP spid="81" grpId="4"/>
      <p:bldP spid="82" grpId="0"/>
      <p:bldP spid="82" grpId="1"/>
      <p:bldP spid="82" grpId="2"/>
      <p:bldP spid="82" grpId="3"/>
      <p:bldP spid="82" grpId="4"/>
      <p:bldP spid="83" grpId="0"/>
      <p:bldP spid="83" grpId="1"/>
      <p:bldP spid="83" grpId="2"/>
      <p:bldP spid="83" grpId="3"/>
      <p:bldP spid="83" grpId="4"/>
      <p:bldP spid="84" grpId="0"/>
      <p:bldP spid="84" grpId="1"/>
      <p:bldP spid="84" grpId="2"/>
      <p:bldP spid="84" grpId="3"/>
      <p:bldP spid="84" grpId="4"/>
      <p:bldP spid="85" grpId="0"/>
      <p:bldP spid="85" grpId="1"/>
      <p:bldP spid="85" grpId="2"/>
      <p:bldP spid="85" grpId="3"/>
      <p:bldP spid="85" grpId="4"/>
      <p:bldP spid="86" grpId="0"/>
      <p:bldP spid="86" grpId="1"/>
      <p:bldP spid="86" grpId="2"/>
      <p:bldP spid="86" grpId="3"/>
      <p:bldP spid="86" grpId="4"/>
      <p:bldP spid="87" grpId="0"/>
      <p:bldP spid="87" grpId="1"/>
      <p:bldP spid="87" grpId="2"/>
      <p:bldP spid="87" grpId="3"/>
      <p:bldP spid="87" grpId="4"/>
      <p:bldP spid="88" grpId="0"/>
      <p:bldP spid="88" grpId="1"/>
      <p:bldP spid="88" grpId="2"/>
      <p:bldP spid="88" grpId="3"/>
      <p:bldP spid="88" grpId="4"/>
      <p:bldP spid="89" grpId="0"/>
      <p:bldP spid="89" grpId="1"/>
      <p:bldP spid="89" grpId="2"/>
      <p:bldP spid="89" grpId="3"/>
      <p:bldP spid="89" grpId="4"/>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793722" y="650700"/>
            <a:ext cx="9230797" cy="3777622"/>
          </a:xfrm>
        </p:spPr>
        <p:txBody>
          <a:bodyPr>
            <a:normAutofit/>
          </a:bodyPr>
          <a:lstStyle/>
          <a:p>
            <a:r>
              <a:rPr lang="en-US" sz="2000" b="1" dirty="0">
                <a:solidFill>
                  <a:schemeClr val="tx1"/>
                </a:solidFill>
              </a:rPr>
              <a:t>new </a:t>
            </a:r>
            <a:r>
              <a:rPr lang="en-US" sz="2000" dirty="0">
                <a:solidFill>
                  <a:schemeClr val="tx1"/>
                </a:solidFill>
              </a:rPr>
              <a:t>operator dynamically allocates memory for an object. It has this general form:</a:t>
            </a:r>
          </a:p>
          <a:p>
            <a:pPr marL="0" indent="0" algn="ctr">
              <a:buNone/>
            </a:pPr>
            <a:r>
              <a:rPr lang="en-US" sz="2000" i="1" dirty="0">
                <a:solidFill>
                  <a:schemeClr val="tx1"/>
                </a:solidFill>
              </a:rPr>
              <a:t>class-</a:t>
            </a:r>
            <a:r>
              <a:rPr lang="en-US" sz="2000" i="1" dirty="0" err="1">
                <a:solidFill>
                  <a:schemeClr val="tx1"/>
                </a:solidFill>
              </a:rPr>
              <a:t>var</a:t>
            </a:r>
            <a:r>
              <a:rPr lang="en-US" sz="2000" i="1" dirty="0">
                <a:solidFill>
                  <a:schemeClr val="tx1"/>
                </a:solidFill>
              </a:rPr>
              <a:t> </a:t>
            </a:r>
            <a:r>
              <a:rPr lang="en-US" sz="2000" dirty="0">
                <a:solidFill>
                  <a:schemeClr val="tx1"/>
                </a:solidFill>
              </a:rPr>
              <a:t>= new </a:t>
            </a:r>
            <a:r>
              <a:rPr lang="en-US" sz="2000" i="1" dirty="0">
                <a:solidFill>
                  <a:schemeClr val="tx1"/>
                </a:solidFill>
              </a:rPr>
              <a:t>classname</a:t>
            </a:r>
            <a:r>
              <a:rPr lang="en-US" sz="2000" dirty="0">
                <a:solidFill>
                  <a:schemeClr val="tx1"/>
                </a:solidFill>
              </a:rPr>
              <a:t>( );</a:t>
            </a:r>
          </a:p>
        </p:txBody>
      </p:sp>
      <p:pic>
        <p:nvPicPr>
          <p:cNvPr id="7" name="Picture 6"/>
          <p:cNvPicPr>
            <a:picLocks noChangeAspect="1"/>
          </p:cNvPicPr>
          <p:nvPr/>
        </p:nvPicPr>
        <p:blipFill>
          <a:blip r:embed="rId2"/>
          <a:stretch>
            <a:fillRect/>
          </a:stretch>
        </p:blipFill>
        <p:spPr>
          <a:xfrm>
            <a:off x="3042660" y="2264427"/>
            <a:ext cx="7035975" cy="3731643"/>
          </a:xfrm>
          <a:prstGeom prst="rect">
            <a:avLst/>
          </a:prstGeom>
        </p:spPr>
      </p:pic>
    </p:spTree>
    <p:extLst>
      <p:ext uri="{BB962C8B-B14F-4D97-AF65-F5344CB8AC3E}">
        <p14:creationId xmlns:p14="http://schemas.microsoft.com/office/powerpoint/2010/main" val="24707504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227799"/>
            <a:ext cx="8909366" cy="1280890"/>
          </a:xfrm>
        </p:spPr>
        <p:txBody>
          <a:bodyPr>
            <a:normAutofit/>
          </a:bodyPr>
          <a:lstStyle/>
          <a:p>
            <a:pPr algn="l"/>
            <a:r>
              <a:rPr lang="en-US" sz="4400" b="1" dirty="0"/>
              <a:t>Inheritance</a:t>
            </a:r>
          </a:p>
        </p:txBody>
      </p:sp>
      <p:pic>
        <p:nvPicPr>
          <p:cNvPr id="389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1954" y="2236787"/>
            <a:ext cx="1862488" cy="3276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412" y="1600200"/>
            <a:ext cx="1760603" cy="3913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91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5178" y="2743200"/>
            <a:ext cx="2654416" cy="268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57751961"/>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9506" y="76200"/>
            <a:ext cx="8909366" cy="1280890"/>
          </a:xfrm>
        </p:spPr>
        <p:txBody>
          <a:bodyPr>
            <a:normAutofit/>
          </a:bodyPr>
          <a:lstStyle/>
          <a:p>
            <a:pPr algn="l"/>
            <a:r>
              <a:rPr lang="en-US" sz="4400" b="1" dirty="0"/>
              <a:t>Inheritance</a:t>
            </a:r>
          </a:p>
        </p:txBody>
      </p:sp>
      <p:pic>
        <p:nvPicPr>
          <p:cNvPr id="2050" name="Picture 2" descr="http://docs.oracle.com/javase/tutorial/figures/java/concepts-bikeHierarchy.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506" y="1264556"/>
            <a:ext cx="5648126" cy="489430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p:cNvPicPr>
            <a:picLocks noChangeAspect="1"/>
          </p:cNvPicPr>
          <p:nvPr/>
        </p:nvPicPr>
        <p:blipFill>
          <a:blip r:embed="rId3"/>
          <a:stretch>
            <a:fillRect/>
          </a:stretch>
        </p:blipFill>
        <p:spPr>
          <a:xfrm>
            <a:off x="6174770" y="1676400"/>
            <a:ext cx="5103813" cy="1832609"/>
          </a:xfrm>
          <a:prstGeom prst="rect">
            <a:avLst/>
          </a:prstGeom>
        </p:spPr>
      </p:pic>
      <p:pic>
        <p:nvPicPr>
          <p:cNvPr id="15" name="Picture 14"/>
          <p:cNvPicPr>
            <a:picLocks noChangeAspect="1"/>
          </p:cNvPicPr>
          <p:nvPr/>
        </p:nvPicPr>
        <p:blipFill>
          <a:blip r:embed="rId4"/>
          <a:stretch>
            <a:fillRect/>
          </a:stretch>
        </p:blipFill>
        <p:spPr>
          <a:xfrm>
            <a:off x="6174770" y="4039612"/>
            <a:ext cx="5103813" cy="1949708"/>
          </a:xfrm>
          <a:prstGeom prst="rect">
            <a:avLst/>
          </a:prstGeom>
        </p:spPr>
      </p:pic>
    </p:spTree>
    <p:extLst>
      <p:ext uri="{BB962C8B-B14F-4D97-AF65-F5344CB8AC3E}">
        <p14:creationId xmlns:p14="http://schemas.microsoft.com/office/powerpoint/2010/main" val="10898727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2400"/>
            <a:ext cx="8909366" cy="1280890"/>
          </a:xfrm>
        </p:spPr>
        <p:txBody>
          <a:bodyPr>
            <a:normAutofit/>
          </a:bodyPr>
          <a:lstStyle/>
          <a:p>
            <a:pPr algn="l"/>
            <a:r>
              <a:rPr lang="en-US" sz="4400" b="1" dirty="0"/>
              <a:t>Polymorphism </a:t>
            </a:r>
          </a:p>
        </p:txBody>
      </p:sp>
      <p:pic>
        <p:nvPicPr>
          <p:cNvPr id="7170" name="Picture 2" descr="http://www.tlu.ee/~matsak/java/thinking_in_java/TIJ3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612" y="2133600"/>
            <a:ext cx="4038600" cy="2900264"/>
          </a:xfrm>
          <a:prstGeom prst="rect">
            <a:avLst/>
          </a:prstGeom>
          <a:noFill/>
          <a:extLst>
            <a:ext uri="{909E8E84-426E-40DD-AFC4-6F175D3DCCD1}">
              <a14:hiddenFill xmlns:a14="http://schemas.microsoft.com/office/drawing/2010/main">
                <a:solidFill>
                  <a:srgbClr val="FFFFFF"/>
                </a:solidFill>
              </a14:hiddenFill>
            </a:ext>
          </a:extLst>
        </p:spPr>
      </p:pic>
      <p:pic>
        <p:nvPicPr>
          <p:cNvPr id="39940" name="Picture 4" descr="Image result for polymorphis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1012" y="1371600"/>
            <a:ext cx="6035675" cy="41497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301287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223695"/>
            <a:ext cx="8909366" cy="1280890"/>
          </a:xfrm>
        </p:spPr>
        <p:txBody>
          <a:bodyPr>
            <a:normAutofit/>
          </a:bodyPr>
          <a:lstStyle/>
          <a:p>
            <a:pPr algn="l"/>
            <a:r>
              <a:rPr lang="en-US" sz="4000" b="1" dirty="0"/>
              <a:t>Encapsulation</a:t>
            </a:r>
          </a:p>
        </p:txBody>
      </p:sp>
      <p:pic>
        <p:nvPicPr>
          <p:cNvPr id="8194" name="Picture 2" descr="https://upload.wikimedia.org/wikipedia/commons/thumb/8/82/CPT-OOP-interfaces.svg/2000px-CPT-OOP-interfaces.svg.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5213" y="1828800"/>
            <a:ext cx="5943600" cy="3471967"/>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8012" y="2133600"/>
            <a:ext cx="2651125" cy="2479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0474670"/>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018212" y="685800"/>
            <a:ext cx="6094413" cy="5428666"/>
          </a:xfrm>
          <a:prstGeom prst="rect">
            <a:avLst/>
          </a:prstGeom>
        </p:spPr>
        <p:txBody>
          <a:bodyPr>
            <a:spAutoFit/>
          </a:bodyPr>
          <a:lstStyle/>
          <a:p>
            <a:pPr>
              <a:lnSpc>
                <a:spcPct val="200000"/>
              </a:lnSpc>
            </a:pPr>
            <a:endParaRPr lang="en-US" sz="1600" b="1" dirty="0">
              <a:solidFill>
                <a:srgbClr val="006699"/>
              </a:solidFill>
              <a:latin typeface="Verdana" panose="020B0604030504040204" pitchFamily="34" charset="0"/>
            </a:endParaRPr>
          </a:p>
          <a:p>
            <a:pPr>
              <a:lnSpc>
                <a:spcPct val="200000"/>
              </a:lnSpc>
            </a:pPr>
            <a:r>
              <a:rPr lang="en-US" sz="1600" b="1" dirty="0">
                <a:solidFill>
                  <a:srgbClr val="006699"/>
                </a:solidFill>
                <a:latin typeface="Verdana" panose="020B0604030504040204" pitchFamily="34" charset="0"/>
              </a:rPr>
              <a:t>public</a:t>
            </a:r>
            <a:r>
              <a:rPr lang="en-US" sz="1600" dirty="0">
                <a:solidFill>
                  <a:srgbClr val="000000"/>
                </a:solidFill>
                <a:latin typeface="Verdana" panose="020B0604030504040204" pitchFamily="34" charset="0"/>
              </a:rPr>
              <a:t> </a:t>
            </a:r>
            <a:r>
              <a:rPr lang="en-US" sz="1600" b="1" dirty="0">
                <a:solidFill>
                  <a:srgbClr val="006699"/>
                </a:solidFill>
                <a:latin typeface="Verdana" panose="020B0604030504040204" pitchFamily="34" charset="0"/>
              </a:rPr>
              <a:t>class</a:t>
            </a:r>
            <a:r>
              <a:rPr lang="en-US" sz="1600" dirty="0">
                <a:solidFill>
                  <a:srgbClr val="000000"/>
                </a:solidFill>
                <a:latin typeface="Verdana" panose="020B0604030504040204" pitchFamily="34" charset="0"/>
              </a:rPr>
              <a:t> Student{  </a:t>
            </a:r>
          </a:p>
          <a:p>
            <a:pPr lvl="1">
              <a:lnSpc>
                <a:spcPct val="200000"/>
              </a:lnSpc>
            </a:pPr>
            <a:r>
              <a:rPr lang="en-US" sz="1600" b="1" dirty="0">
                <a:solidFill>
                  <a:srgbClr val="006699"/>
                </a:solidFill>
                <a:latin typeface="Verdana" panose="020B0604030504040204" pitchFamily="34" charset="0"/>
              </a:rPr>
              <a:t>private</a:t>
            </a:r>
            <a:r>
              <a:rPr lang="en-US" sz="1600" dirty="0">
                <a:solidFill>
                  <a:srgbClr val="000000"/>
                </a:solidFill>
                <a:latin typeface="Verdana" panose="020B0604030504040204" pitchFamily="34" charset="0"/>
              </a:rPr>
              <a:t> String name;  </a:t>
            </a:r>
          </a:p>
          <a:p>
            <a:pPr>
              <a:lnSpc>
                <a:spcPct val="200000"/>
              </a:lnSpc>
            </a:pPr>
            <a:r>
              <a:rPr lang="en-US" sz="1600" dirty="0">
                <a:solidFill>
                  <a:srgbClr val="000000"/>
                </a:solidFill>
                <a:latin typeface="Verdana" panose="020B0604030504040204" pitchFamily="34" charset="0"/>
              </a:rPr>
              <a:t>   </a:t>
            </a:r>
          </a:p>
          <a:p>
            <a:pPr lvl="1">
              <a:lnSpc>
                <a:spcPct val="200000"/>
              </a:lnSpc>
            </a:pPr>
            <a:r>
              <a:rPr lang="en-US" sz="1600" b="1" dirty="0">
                <a:solidFill>
                  <a:srgbClr val="006699"/>
                </a:solidFill>
                <a:latin typeface="Verdana" panose="020B0604030504040204" pitchFamily="34" charset="0"/>
              </a:rPr>
              <a:t>public</a:t>
            </a:r>
            <a:r>
              <a:rPr lang="en-US" sz="1600" dirty="0">
                <a:solidFill>
                  <a:srgbClr val="000000"/>
                </a:solidFill>
                <a:latin typeface="Verdana" panose="020B0604030504040204" pitchFamily="34" charset="0"/>
              </a:rPr>
              <a:t> String </a:t>
            </a:r>
            <a:r>
              <a:rPr lang="en-US" sz="1600" dirty="0" err="1">
                <a:solidFill>
                  <a:srgbClr val="000000"/>
                </a:solidFill>
                <a:latin typeface="Verdana" panose="020B0604030504040204" pitchFamily="34" charset="0"/>
              </a:rPr>
              <a:t>getName</a:t>
            </a:r>
            <a:r>
              <a:rPr lang="en-US" sz="1600" dirty="0">
                <a:solidFill>
                  <a:srgbClr val="000000"/>
                </a:solidFill>
                <a:latin typeface="Verdana" panose="020B0604030504040204" pitchFamily="34" charset="0"/>
              </a:rPr>
              <a:t>(){  </a:t>
            </a:r>
          </a:p>
          <a:p>
            <a:pPr lvl="2">
              <a:lnSpc>
                <a:spcPct val="200000"/>
              </a:lnSpc>
            </a:pPr>
            <a:r>
              <a:rPr lang="en-US" sz="1600" b="1" dirty="0">
                <a:solidFill>
                  <a:srgbClr val="006699"/>
                </a:solidFill>
                <a:latin typeface="Verdana" panose="020B0604030504040204" pitchFamily="34" charset="0"/>
              </a:rPr>
              <a:t>return</a:t>
            </a:r>
            <a:r>
              <a:rPr lang="en-US" sz="1600" dirty="0">
                <a:solidFill>
                  <a:srgbClr val="000000"/>
                </a:solidFill>
                <a:latin typeface="Verdana" panose="020B0604030504040204" pitchFamily="34" charset="0"/>
              </a:rPr>
              <a:t> name;  </a:t>
            </a:r>
          </a:p>
          <a:p>
            <a:pPr lvl="1">
              <a:lnSpc>
                <a:spcPct val="200000"/>
              </a:lnSpc>
            </a:pPr>
            <a:r>
              <a:rPr lang="en-US" sz="1600" dirty="0">
                <a:solidFill>
                  <a:srgbClr val="000000"/>
                </a:solidFill>
                <a:latin typeface="Verdana" panose="020B0604030504040204" pitchFamily="34" charset="0"/>
              </a:rPr>
              <a:t>}  </a:t>
            </a:r>
          </a:p>
          <a:p>
            <a:pPr lvl="1">
              <a:lnSpc>
                <a:spcPct val="200000"/>
              </a:lnSpc>
            </a:pPr>
            <a:r>
              <a:rPr lang="en-US" sz="1600" b="1" dirty="0">
                <a:solidFill>
                  <a:srgbClr val="006699"/>
                </a:solidFill>
                <a:latin typeface="Verdana" panose="020B0604030504040204" pitchFamily="34" charset="0"/>
              </a:rPr>
              <a:t>public</a:t>
            </a:r>
            <a:r>
              <a:rPr lang="en-US" sz="1600" dirty="0">
                <a:solidFill>
                  <a:srgbClr val="000000"/>
                </a:solidFill>
                <a:latin typeface="Verdana" panose="020B0604030504040204" pitchFamily="34" charset="0"/>
              </a:rPr>
              <a:t> </a:t>
            </a:r>
            <a:r>
              <a:rPr lang="en-US" sz="1600" b="1" dirty="0">
                <a:solidFill>
                  <a:srgbClr val="006699"/>
                </a:solidFill>
                <a:latin typeface="Verdana" panose="020B0604030504040204" pitchFamily="34" charset="0"/>
              </a:rPr>
              <a:t>void</a:t>
            </a:r>
            <a:r>
              <a:rPr lang="en-US" sz="1600" dirty="0">
                <a:solidFill>
                  <a:srgbClr val="000000"/>
                </a:solidFill>
                <a:latin typeface="Verdana" panose="020B0604030504040204" pitchFamily="34" charset="0"/>
              </a:rPr>
              <a:t> </a:t>
            </a:r>
            <a:r>
              <a:rPr lang="en-US" sz="1600" dirty="0" err="1">
                <a:solidFill>
                  <a:srgbClr val="000000"/>
                </a:solidFill>
                <a:latin typeface="Verdana" panose="020B0604030504040204" pitchFamily="34" charset="0"/>
              </a:rPr>
              <a:t>setName</a:t>
            </a:r>
            <a:r>
              <a:rPr lang="en-US" sz="1600" dirty="0">
                <a:solidFill>
                  <a:srgbClr val="000000"/>
                </a:solidFill>
                <a:latin typeface="Verdana" panose="020B0604030504040204" pitchFamily="34" charset="0"/>
              </a:rPr>
              <a:t>(String name){  </a:t>
            </a:r>
          </a:p>
          <a:p>
            <a:pPr lvl="2">
              <a:lnSpc>
                <a:spcPct val="200000"/>
              </a:lnSpc>
            </a:pPr>
            <a:r>
              <a:rPr lang="en-US" sz="1600" b="1" dirty="0">
                <a:solidFill>
                  <a:srgbClr val="006699"/>
                </a:solidFill>
                <a:latin typeface="Verdana" panose="020B0604030504040204" pitchFamily="34" charset="0"/>
              </a:rPr>
              <a:t>this</a:t>
            </a:r>
            <a:r>
              <a:rPr lang="en-US" sz="1600" dirty="0">
                <a:solidFill>
                  <a:srgbClr val="000000"/>
                </a:solidFill>
                <a:latin typeface="Verdana" panose="020B0604030504040204" pitchFamily="34" charset="0"/>
              </a:rPr>
              <a:t>.name=name  </a:t>
            </a:r>
          </a:p>
          <a:p>
            <a:pPr lvl="1">
              <a:lnSpc>
                <a:spcPct val="200000"/>
              </a:lnSpc>
            </a:pPr>
            <a:r>
              <a:rPr lang="en-US" sz="1600" dirty="0">
                <a:solidFill>
                  <a:srgbClr val="000000"/>
                </a:solidFill>
                <a:latin typeface="Verdana" panose="020B0604030504040204" pitchFamily="34" charset="0"/>
              </a:rPr>
              <a:t>}  </a:t>
            </a:r>
          </a:p>
          <a:p>
            <a:pPr>
              <a:lnSpc>
                <a:spcPct val="200000"/>
              </a:lnSpc>
            </a:pPr>
            <a:r>
              <a:rPr lang="en-US" sz="1600" dirty="0">
                <a:solidFill>
                  <a:srgbClr val="000000"/>
                </a:solidFill>
                <a:latin typeface="Verdana" panose="020B0604030504040204" pitchFamily="34" charset="0"/>
              </a:rPr>
              <a:t>}  </a:t>
            </a:r>
            <a:endParaRPr lang="en-US" sz="1600" b="0" i="0" dirty="0">
              <a:solidFill>
                <a:srgbClr val="000000"/>
              </a:solidFill>
              <a:effectLst/>
              <a:latin typeface="Verdana" panose="020B0604030504040204" pitchFamily="34" charset="0"/>
            </a:endParaRPr>
          </a:p>
        </p:txBody>
      </p:sp>
      <p:sp>
        <p:nvSpPr>
          <p:cNvPr id="6" name="Rectangle 5"/>
          <p:cNvSpPr/>
          <p:nvPr/>
        </p:nvSpPr>
        <p:spPr>
          <a:xfrm>
            <a:off x="718218" y="1926964"/>
            <a:ext cx="5408791" cy="3458896"/>
          </a:xfrm>
          <a:prstGeom prst="rect">
            <a:avLst/>
          </a:prstGeom>
        </p:spPr>
        <p:txBody>
          <a:bodyPr wrap="square">
            <a:spAutoFit/>
          </a:bodyPr>
          <a:lstStyle/>
          <a:p>
            <a:pPr>
              <a:lnSpc>
                <a:spcPct val="200000"/>
              </a:lnSpc>
            </a:pPr>
            <a:r>
              <a:rPr lang="en-US" sz="1600" b="1" dirty="0">
                <a:solidFill>
                  <a:srgbClr val="006699"/>
                </a:solidFill>
                <a:latin typeface="Verdana" panose="020B0604030504040204" pitchFamily="34" charset="0"/>
              </a:rPr>
              <a:t>class</a:t>
            </a:r>
            <a:r>
              <a:rPr lang="en-US" sz="1600" dirty="0">
                <a:solidFill>
                  <a:srgbClr val="000000"/>
                </a:solidFill>
                <a:latin typeface="Verdana" panose="020B0604030504040204" pitchFamily="34" charset="0"/>
              </a:rPr>
              <a:t> Test{  </a:t>
            </a:r>
          </a:p>
          <a:p>
            <a:pPr lvl="1">
              <a:lnSpc>
                <a:spcPct val="200000"/>
              </a:lnSpc>
            </a:pPr>
            <a:r>
              <a:rPr lang="en-US" sz="1600" b="1" dirty="0">
                <a:solidFill>
                  <a:srgbClr val="006699"/>
                </a:solidFill>
                <a:latin typeface="Verdana" panose="020B0604030504040204" pitchFamily="34" charset="0"/>
              </a:rPr>
              <a:t>public</a:t>
            </a:r>
            <a:r>
              <a:rPr lang="en-US" sz="1600" dirty="0">
                <a:solidFill>
                  <a:srgbClr val="000000"/>
                </a:solidFill>
                <a:latin typeface="Verdana" panose="020B0604030504040204" pitchFamily="34" charset="0"/>
              </a:rPr>
              <a:t> </a:t>
            </a:r>
            <a:r>
              <a:rPr lang="en-US" sz="1600" b="1" dirty="0">
                <a:solidFill>
                  <a:srgbClr val="006699"/>
                </a:solidFill>
                <a:latin typeface="Verdana" panose="020B0604030504040204" pitchFamily="34" charset="0"/>
              </a:rPr>
              <a:t>static</a:t>
            </a:r>
            <a:r>
              <a:rPr lang="en-US" sz="1600" dirty="0">
                <a:solidFill>
                  <a:srgbClr val="000000"/>
                </a:solidFill>
                <a:latin typeface="Verdana" panose="020B0604030504040204" pitchFamily="34" charset="0"/>
              </a:rPr>
              <a:t> </a:t>
            </a:r>
            <a:r>
              <a:rPr lang="en-US" sz="1600" b="1" dirty="0">
                <a:solidFill>
                  <a:srgbClr val="006699"/>
                </a:solidFill>
                <a:latin typeface="Verdana" panose="020B0604030504040204" pitchFamily="34" charset="0"/>
              </a:rPr>
              <a:t>void</a:t>
            </a:r>
            <a:r>
              <a:rPr lang="en-US" sz="1600" dirty="0">
                <a:solidFill>
                  <a:srgbClr val="000000"/>
                </a:solidFill>
                <a:latin typeface="Verdana" panose="020B0604030504040204" pitchFamily="34" charset="0"/>
              </a:rPr>
              <a:t> main(String[] args){  </a:t>
            </a:r>
          </a:p>
          <a:p>
            <a:pPr lvl="2">
              <a:lnSpc>
                <a:spcPct val="200000"/>
              </a:lnSpc>
            </a:pPr>
            <a:r>
              <a:rPr lang="en-US" sz="1600" dirty="0">
                <a:solidFill>
                  <a:srgbClr val="000000"/>
                </a:solidFill>
                <a:latin typeface="Verdana" panose="020B0604030504040204" pitchFamily="34" charset="0"/>
              </a:rPr>
              <a:t>Student s=</a:t>
            </a:r>
            <a:r>
              <a:rPr lang="en-US" sz="1600" b="1" dirty="0">
                <a:solidFill>
                  <a:srgbClr val="006699"/>
                </a:solidFill>
                <a:latin typeface="Verdana" panose="020B0604030504040204" pitchFamily="34" charset="0"/>
              </a:rPr>
              <a:t>new</a:t>
            </a:r>
            <a:r>
              <a:rPr lang="en-US" sz="1600" dirty="0">
                <a:solidFill>
                  <a:srgbClr val="000000"/>
                </a:solidFill>
                <a:latin typeface="Verdana" panose="020B0604030504040204" pitchFamily="34" charset="0"/>
              </a:rPr>
              <a:t> Student();  </a:t>
            </a:r>
          </a:p>
          <a:p>
            <a:pPr lvl="2">
              <a:lnSpc>
                <a:spcPct val="200000"/>
              </a:lnSpc>
            </a:pPr>
            <a:r>
              <a:rPr lang="en-US" sz="1600" dirty="0" err="1">
                <a:solidFill>
                  <a:srgbClr val="000000"/>
                </a:solidFill>
                <a:latin typeface="Verdana" panose="020B0604030504040204" pitchFamily="34" charset="0"/>
              </a:rPr>
              <a:t>s.setname</a:t>
            </a:r>
            <a:r>
              <a:rPr lang="en-US" sz="1600" dirty="0">
                <a:solidFill>
                  <a:srgbClr val="000000"/>
                </a:solidFill>
                <a:latin typeface="Verdana" panose="020B0604030504040204" pitchFamily="34" charset="0"/>
              </a:rPr>
              <a:t>(</a:t>
            </a:r>
            <a:r>
              <a:rPr lang="en-US" sz="1600" dirty="0">
                <a:solidFill>
                  <a:srgbClr val="0000FF"/>
                </a:solidFill>
                <a:latin typeface="Verdana" panose="020B0604030504040204" pitchFamily="34" charset="0"/>
              </a:rPr>
              <a:t>"</a:t>
            </a:r>
            <a:r>
              <a:rPr lang="en-US" sz="1600" dirty="0" err="1">
                <a:solidFill>
                  <a:srgbClr val="0000FF"/>
                </a:solidFill>
                <a:latin typeface="Verdana" panose="020B0604030504040204" pitchFamily="34" charset="0"/>
              </a:rPr>
              <a:t>vijay</a:t>
            </a:r>
            <a:r>
              <a:rPr lang="en-US" sz="1600" dirty="0">
                <a:solidFill>
                  <a:srgbClr val="0000FF"/>
                </a:solidFill>
                <a:latin typeface="Verdana" panose="020B0604030504040204" pitchFamily="34" charset="0"/>
              </a:rPr>
              <a:t>"</a:t>
            </a:r>
            <a:r>
              <a:rPr lang="en-US" sz="1600" dirty="0">
                <a:solidFill>
                  <a:srgbClr val="000000"/>
                </a:solidFill>
                <a:latin typeface="Verdana" panose="020B0604030504040204" pitchFamily="34" charset="0"/>
              </a:rPr>
              <a:t>);  </a:t>
            </a:r>
          </a:p>
          <a:p>
            <a:pPr lvl="2">
              <a:lnSpc>
                <a:spcPct val="200000"/>
              </a:lnSpc>
            </a:pPr>
            <a:r>
              <a:rPr lang="en-US" sz="1600" dirty="0">
                <a:solidFill>
                  <a:srgbClr val="000000"/>
                </a:solidFill>
                <a:latin typeface="Verdana" panose="020B0604030504040204" pitchFamily="34" charset="0"/>
              </a:rPr>
              <a:t>System.out.println(</a:t>
            </a:r>
            <a:r>
              <a:rPr lang="en-US" sz="1600" dirty="0" err="1">
                <a:solidFill>
                  <a:srgbClr val="000000"/>
                </a:solidFill>
                <a:latin typeface="Verdana" panose="020B0604030504040204" pitchFamily="34" charset="0"/>
              </a:rPr>
              <a:t>s.getName</a:t>
            </a:r>
            <a:r>
              <a:rPr lang="en-US" sz="1600" dirty="0">
                <a:solidFill>
                  <a:srgbClr val="000000"/>
                </a:solidFill>
                <a:latin typeface="Verdana" panose="020B0604030504040204" pitchFamily="34" charset="0"/>
              </a:rPr>
              <a:t>());  </a:t>
            </a:r>
          </a:p>
          <a:p>
            <a:pPr lvl="1">
              <a:lnSpc>
                <a:spcPct val="200000"/>
              </a:lnSpc>
            </a:pPr>
            <a:r>
              <a:rPr lang="en-US" sz="1600" dirty="0">
                <a:solidFill>
                  <a:srgbClr val="000000"/>
                </a:solidFill>
                <a:latin typeface="Verdana" panose="020B0604030504040204" pitchFamily="34" charset="0"/>
              </a:rPr>
              <a:t>}  </a:t>
            </a:r>
          </a:p>
          <a:p>
            <a:pPr>
              <a:lnSpc>
                <a:spcPct val="200000"/>
              </a:lnSpc>
            </a:pPr>
            <a:r>
              <a:rPr lang="en-US" sz="1600" dirty="0">
                <a:solidFill>
                  <a:srgbClr val="000000"/>
                </a:solidFill>
                <a:latin typeface="Verdana" panose="020B0604030504040204" pitchFamily="34" charset="0"/>
              </a:rPr>
              <a:t>}  </a:t>
            </a:r>
            <a:endParaRPr lang="en-US" sz="1600" b="0" i="0" dirty="0">
              <a:solidFill>
                <a:srgbClr val="000000"/>
              </a:solidFill>
              <a:effectLst/>
              <a:latin typeface="Verdana" panose="020B0604030504040204" pitchFamily="34" charset="0"/>
            </a:endParaRPr>
          </a:p>
        </p:txBody>
      </p:sp>
      <p:sp>
        <p:nvSpPr>
          <p:cNvPr id="8" name="Title 1"/>
          <p:cNvSpPr>
            <a:spLocks noGrp="1"/>
          </p:cNvSpPr>
          <p:nvPr>
            <p:ph type="title"/>
          </p:nvPr>
        </p:nvSpPr>
        <p:spPr>
          <a:xfrm>
            <a:off x="227012" y="223695"/>
            <a:ext cx="8909366" cy="1280890"/>
          </a:xfrm>
        </p:spPr>
        <p:txBody>
          <a:bodyPr>
            <a:normAutofit/>
          </a:bodyPr>
          <a:lstStyle/>
          <a:p>
            <a:pPr algn="l"/>
            <a:r>
              <a:rPr lang="en-US" sz="4000" b="1" dirty="0"/>
              <a:t>Encapsulation</a:t>
            </a:r>
          </a:p>
        </p:txBody>
      </p:sp>
    </p:spTree>
    <p:extLst>
      <p:ext uri="{BB962C8B-B14F-4D97-AF65-F5344CB8AC3E}">
        <p14:creationId xmlns:p14="http://schemas.microsoft.com/office/powerpoint/2010/main" val="1512496950"/>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2400"/>
            <a:ext cx="8909366" cy="1280890"/>
          </a:xfrm>
        </p:spPr>
        <p:txBody>
          <a:bodyPr>
            <a:normAutofit/>
          </a:bodyPr>
          <a:lstStyle/>
          <a:p>
            <a:pPr algn="l"/>
            <a:r>
              <a:rPr lang="en-US" sz="4000" b="1" dirty="0"/>
              <a:t>Abstraction</a:t>
            </a:r>
          </a:p>
        </p:txBody>
      </p:sp>
      <p:pic>
        <p:nvPicPr>
          <p:cNvPr id="9218" name="Picture 2" descr="http://www.schneider-electric.co.in/images/pictures/press-releases/livi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8212" y="1667499"/>
            <a:ext cx="3505200" cy="153129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shivkumardas.files.wordpress.com/2013/06/back-view-connection-normal.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56412" y="1600200"/>
            <a:ext cx="2841202" cy="1598593"/>
          </a:xfrm>
          <a:prstGeom prst="rect">
            <a:avLst/>
          </a:prstGeom>
          <a:noFill/>
          <a:extLst>
            <a:ext uri="{909E8E84-426E-40DD-AFC4-6F175D3DCCD1}">
              <a14:hiddenFill xmlns:a14="http://schemas.microsoft.com/office/drawing/2010/main">
                <a:solidFill>
                  <a:srgbClr val="FFFFFF"/>
                </a:solidFill>
              </a14:hiddenFill>
            </a:ext>
          </a:extLst>
        </p:spPr>
      </p:pic>
      <p:pic>
        <p:nvPicPr>
          <p:cNvPr id="450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3012" y="3962400"/>
            <a:ext cx="3440112"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87119" y="3962400"/>
            <a:ext cx="3379788" cy="2450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7271730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228600"/>
            <a:ext cx="8909366" cy="1280890"/>
          </a:xfrm>
        </p:spPr>
        <p:txBody>
          <a:bodyPr>
            <a:noAutofit/>
          </a:bodyPr>
          <a:lstStyle/>
          <a:p>
            <a:pPr algn="l"/>
            <a:r>
              <a:rPr lang="en-US" sz="4000" b="1" dirty="0"/>
              <a:t>Types of errors</a:t>
            </a:r>
          </a:p>
        </p:txBody>
      </p:sp>
      <p:sp>
        <p:nvSpPr>
          <p:cNvPr id="3" name="Content Placeholder 2"/>
          <p:cNvSpPr>
            <a:spLocks noGrp="1"/>
          </p:cNvSpPr>
          <p:nvPr>
            <p:ph idx="1"/>
          </p:nvPr>
        </p:nvSpPr>
        <p:spPr>
          <a:xfrm>
            <a:off x="989012" y="1602449"/>
            <a:ext cx="9865072" cy="3777622"/>
          </a:xfrm>
        </p:spPr>
        <p:txBody>
          <a:bodyPr/>
          <a:lstStyle/>
          <a:p>
            <a:pPr algn="just">
              <a:lnSpc>
                <a:spcPct val="150000"/>
              </a:lnSpc>
            </a:pPr>
            <a:r>
              <a:rPr lang="en-US" sz="2400" dirty="0">
                <a:solidFill>
                  <a:schemeClr val="tx1"/>
                </a:solidFill>
              </a:rPr>
              <a:t>Basically three types of errors that you must contend with when writing computer programs:</a:t>
            </a:r>
          </a:p>
          <a:p>
            <a:pPr algn="just">
              <a:lnSpc>
                <a:spcPct val="150000"/>
              </a:lnSpc>
            </a:pPr>
            <a:endParaRPr lang="en-US" sz="2400" dirty="0">
              <a:solidFill>
                <a:schemeClr val="tx1"/>
              </a:solidFill>
            </a:endParaRPr>
          </a:p>
          <a:p>
            <a:pPr lvl="3">
              <a:lnSpc>
                <a:spcPct val="150000"/>
              </a:lnSpc>
            </a:pPr>
            <a:r>
              <a:rPr lang="en-US" sz="2400" b="1" dirty="0">
                <a:solidFill>
                  <a:schemeClr val="tx1"/>
                </a:solidFill>
              </a:rPr>
              <a:t>Syntax errors</a:t>
            </a:r>
          </a:p>
          <a:p>
            <a:pPr lvl="3">
              <a:lnSpc>
                <a:spcPct val="150000"/>
              </a:lnSpc>
            </a:pPr>
            <a:r>
              <a:rPr lang="en-US" sz="2400" b="1" dirty="0">
                <a:solidFill>
                  <a:schemeClr val="tx1"/>
                </a:solidFill>
              </a:rPr>
              <a:t>Runtime errors</a:t>
            </a:r>
          </a:p>
          <a:p>
            <a:pPr lvl="3">
              <a:lnSpc>
                <a:spcPct val="150000"/>
              </a:lnSpc>
            </a:pPr>
            <a:r>
              <a:rPr lang="en-US" sz="2400" b="1" dirty="0">
                <a:solidFill>
                  <a:schemeClr val="tx1"/>
                </a:solidFill>
              </a:rPr>
              <a:t>Logic errors</a:t>
            </a:r>
          </a:p>
          <a:p>
            <a:endParaRPr lang="en-US" dirty="0"/>
          </a:p>
        </p:txBody>
      </p:sp>
    </p:spTree>
    <p:extLst>
      <p:ext uri="{BB962C8B-B14F-4D97-AF65-F5344CB8AC3E}">
        <p14:creationId xmlns:p14="http://schemas.microsoft.com/office/powerpoint/2010/main" val="358656972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t>Keypad: Calculator or Phone Dialer</a:t>
            </a:r>
          </a:p>
        </p:txBody>
      </p:sp>
      <p:pic>
        <p:nvPicPr>
          <p:cNvPr id="17410" name="Picture 2" descr="http://www.todaysiphone.com/wp-content/uploads/2014/10/CK-Manual-C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0412" y="1633523"/>
            <a:ext cx="3585548" cy="49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97008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t>Simple Media Player</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58416" y="1573166"/>
            <a:ext cx="2661824" cy="4437529"/>
          </a:xfrm>
          <a:prstGeom prst="rect">
            <a:avLst/>
          </a:prstGeom>
        </p:spPr>
      </p:pic>
    </p:spTree>
    <p:extLst>
      <p:ext uri="{BB962C8B-B14F-4D97-AF65-F5344CB8AC3E}">
        <p14:creationId xmlns:p14="http://schemas.microsoft.com/office/powerpoint/2010/main" val="3238067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Shows where the publishing&#10;       process fits into the overall development proc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1956" y="2945933"/>
            <a:ext cx="8520536" cy="133023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989012" y="609600"/>
            <a:ext cx="4214615" cy="584775"/>
          </a:xfrm>
          <a:prstGeom prst="rect">
            <a:avLst/>
          </a:prstGeom>
        </p:spPr>
        <p:txBody>
          <a:bodyPr wrap="none">
            <a:spAutoFit/>
          </a:bodyPr>
          <a:lstStyle/>
          <a:p>
            <a:r>
              <a:rPr lang="en-US" sz="3200" b="1" dirty="0">
                <a:latin typeface="Roboto"/>
              </a:rPr>
              <a:t>Publishing Overview</a:t>
            </a:r>
            <a:endParaRPr lang="en-US" sz="3200" b="1" i="0" dirty="0">
              <a:effectLst/>
              <a:latin typeface="Roboto"/>
            </a:endParaRPr>
          </a:p>
        </p:txBody>
      </p:sp>
    </p:spTree>
    <p:extLst>
      <p:ext uri="{BB962C8B-B14F-4D97-AF65-F5344CB8AC3E}">
        <p14:creationId xmlns:p14="http://schemas.microsoft.com/office/powerpoint/2010/main" val="589065263"/>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Android View Hirarchy </a:t>
            </a:r>
          </a:p>
        </p:txBody>
      </p:sp>
      <p:sp>
        <p:nvSpPr>
          <p:cNvPr id="6" name="AutoShape 2" descr="Image result for android view hierarchy"/>
          <p:cNvSpPr>
            <a:spLocks noChangeAspect="1" noChangeArrowheads="1"/>
          </p:cNvSpPr>
          <p:nvPr/>
        </p:nvSpPr>
        <p:spPr bwMode="auto">
          <a:xfrm>
            <a:off x="155534" y="-144463"/>
            <a:ext cx="30472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Image result for android view hierarch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1799" y="2180090"/>
            <a:ext cx="5867460" cy="31326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3458207"/>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1026" name="Picture 2" descr="http://www.arkbuilders.in/images/ARK-Layout-Pl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278354"/>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228600"/>
            <a:ext cx="8909366" cy="1280890"/>
          </a:xfrm>
        </p:spPr>
        <p:txBody>
          <a:bodyPr>
            <a:normAutofit/>
          </a:bodyPr>
          <a:lstStyle/>
          <a:p>
            <a:pPr algn="l"/>
            <a:r>
              <a:rPr lang="en-US" sz="4800" b="1" dirty="0"/>
              <a:t>Layouts</a:t>
            </a:r>
          </a:p>
        </p:txBody>
      </p:sp>
      <p:pic>
        <p:nvPicPr>
          <p:cNvPr id="7170" name="Picture 2" descr="http://telligent.com/cfs-file.ashx/__key/communityserver-wikis-components-files/00-00-00-03-99/3835.layout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5212" y="1642110"/>
            <a:ext cx="10019413" cy="42015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40544"/>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28600"/>
            <a:ext cx="8909366" cy="1280890"/>
          </a:xfrm>
        </p:spPr>
        <p:txBody>
          <a:bodyPr>
            <a:normAutofit/>
          </a:bodyPr>
          <a:lstStyle/>
          <a:p>
            <a:pPr algn="l"/>
            <a:r>
              <a:rPr lang="en-US" sz="4400" b="1" dirty="0"/>
              <a:t>Layouts</a:t>
            </a:r>
          </a:p>
        </p:txBody>
      </p:sp>
      <p:sp>
        <p:nvSpPr>
          <p:cNvPr id="3" name="Content Placeholder 2"/>
          <p:cNvSpPr>
            <a:spLocks noGrp="1"/>
          </p:cNvSpPr>
          <p:nvPr>
            <p:ph idx="1"/>
          </p:nvPr>
        </p:nvSpPr>
        <p:spPr>
          <a:xfrm>
            <a:off x="1065212" y="1447800"/>
            <a:ext cx="10436404" cy="5137448"/>
          </a:xfrm>
        </p:spPr>
        <p:txBody>
          <a:bodyPr>
            <a:normAutofit fontScale="92500"/>
          </a:bodyPr>
          <a:lstStyle/>
          <a:p>
            <a:pPr marL="0" indent="0" algn="just">
              <a:lnSpc>
                <a:spcPct val="150000"/>
              </a:lnSpc>
              <a:buNone/>
            </a:pPr>
            <a:r>
              <a:rPr lang="en-US" sz="2400" dirty="0"/>
              <a:t>A layout defines the visual structure for a user interface, such as the UI for an activity or app widget.</a:t>
            </a:r>
          </a:p>
          <a:p>
            <a:pPr lvl="1" algn="just">
              <a:lnSpc>
                <a:spcPct val="150000"/>
              </a:lnSpc>
            </a:pPr>
            <a:r>
              <a:rPr lang="en-US" sz="2400" dirty="0"/>
              <a:t>Linear Layout</a:t>
            </a:r>
          </a:p>
          <a:p>
            <a:pPr lvl="1" algn="just">
              <a:lnSpc>
                <a:spcPct val="150000"/>
              </a:lnSpc>
            </a:pPr>
            <a:r>
              <a:rPr lang="en-US" sz="2400" dirty="0"/>
              <a:t>Relative Layout</a:t>
            </a:r>
          </a:p>
          <a:p>
            <a:pPr lvl="1" algn="just">
              <a:lnSpc>
                <a:spcPct val="150000"/>
              </a:lnSpc>
            </a:pPr>
            <a:r>
              <a:rPr lang="en-US" sz="2400" dirty="0"/>
              <a:t>Absolute layout</a:t>
            </a:r>
          </a:p>
          <a:p>
            <a:pPr lvl="1" algn="just">
              <a:lnSpc>
                <a:spcPct val="150000"/>
              </a:lnSpc>
            </a:pPr>
            <a:r>
              <a:rPr lang="en-US" sz="2400" dirty="0"/>
              <a:t>Frame layout</a:t>
            </a:r>
          </a:p>
          <a:p>
            <a:pPr lvl="1" algn="just">
              <a:lnSpc>
                <a:spcPct val="150000"/>
              </a:lnSpc>
            </a:pPr>
            <a:r>
              <a:rPr lang="en-US" sz="2400" dirty="0"/>
              <a:t>Box layout</a:t>
            </a:r>
          </a:p>
          <a:p>
            <a:pPr lvl="1" algn="just">
              <a:lnSpc>
                <a:spcPct val="150000"/>
              </a:lnSpc>
            </a:pPr>
            <a:r>
              <a:rPr lang="en-US" sz="2400" dirty="0"/>
              <a:t>List View</a:t>
            </a:r>
          </a:p>
          <a:p>
            <a:pPr lvl="1" algn="just">
              <a:lnSpc>
                <a:spcPct val="150000"/>
              </a:lnSpc>
            </a:pPr>
            <a:r>
              <a:rPr lang="en-US" sz="2400" dirty="0"/>
              <a:t>Grid View</a:t>
            </a:r>
          </a:p>
        </p:txBody>
      </p:sp>
    </p:spTree>
    <p:extLst>
      <p:ext uri="{BB962C8B-B14F-4D97-AF65-F5344CB8AC3E}">
        <p14:creationId xmlns:p14="http://schemas.microsoft.com/office/powerpoint/2010/main" val="102522757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12" name="Picture 11"/>
          <p:cNvPicPr>
            <a:picLocks noChangeAspect="1"/>
          </p:cNvPicPr>
          <p:nvPr/>
        </p:nvPicPr>
        <p:blipFill>
          <a:blip r:embed="rId2"/>
          <a:stretch>
            <a:fillRect/>
          </a:stretch>
        </p:blipFill>
        <p:spPr>
          <a:xfrm>
            <a:off x="1" y="0"/>
            <a:ext cx="5799059" cy="6858000"/>
          </a:xfrm>
          <a:prstGeom prst="rect">
            <a:avLst/>
          </a:prstGeom>
        </p:spPr>
      </p:pic>
      <p:sp>
        <p:nvSpPr>
          <p:cNvPr id="7" name="Rectangle 6"/>
          <p:cNvSpPr/>
          <p:nvPr/>
        </p:nvSpPr>
        <p:spPr>
          <a:xfrm>
            <a:off x="696505" y="3951515"/>
            <a:ext cx="4418676" cy="827314"/>
          </a:xfrm>
          <a:prstGeom prst="rect">
            <a:avLst/>
          </a:prstGeom>
          <a:solidFill>
            <a:schemeClr val="accent1">
              <a:alpha val="0"/>
            </a:schemeClr>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696504" y="1344108"/>
            <a:ext cx="4418676" cy="1263300"/>
          </a:xfrm>
          <a:prstGeom prst="rect">
            <a:avLst/>
          </a:prstGeom>
          <a:solidFill>
            <a:schemeClr val="accent1">
              <a:alpha val="0"/>
            </a:schemeClr>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Elbow Connector 8"/>
          <p:cNvCxnSpPr>
            <a:stCxn id="8" idx="3"/>
            <a:endCxn id="7" idx="3"/>
          </p:cNvCxnSpPr>
          <p:nvPr/>
        </p:nvCxnSpPr>
        <p:spPr>
          <a:xfrm>
            <a:off x="5115180" y="1975758"/>
            <a:ext cx="1" cy="2389414"/>
          </a:xfrm>
          <a:prstGeom prst="bentConnector3">
            <a:avLst>
              <a:gd name="adj1" fmla="val 22860100000"/>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5354830" y="2718104"/>
            <a:ext cx="1294610" cy="8729"/>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6649439" y="2554701"/>
            <a:ext cx="5539386" cy="400110"/>
          </a:xfrm>
          <a:prstGeom prst="rect">
            <a:avLst/>
          </a:prstGeom>
          <a:noFill/>
        </p:spPr>
        <p:txBody>
          <a:bodyPr wrap="square" rtlCol="0">
            <a:spAutoFit/>
          </a:bodyPr>
          <a:lstStyle/>
          <a:p>
            <a:r>
              <a:rPr lang="en-US" sz="2000" dirty="0" err="1">
                <a:solidFill>
                  <a:srgbClr val="FF0000"/>
                </a:solidFill>
              </a:rPr>
              <a:t>setContentView</a:t>
            </a:r>
            <a:r>
              <a:rPr lang="en-US" sz="2000" dirty="0">
                <a:solidFill>
                  <a:srgbClr val="FF0000"/>
                </a:solidFill>
              </a:rPr>
              <a:t>(</a:t>
            </a:r>
            <a:r>
              <a:rPr lang="en-US" sz="2000" dirty="0" err="1">
                <a:solidFill>
                  <a:srgbClr val="FF0000"/>
                </a:solidFill>
              </a:rPr>
              <a:t>R.layout.activity_main</a:t>
            </a:r>
            <a:r>
              <a:rPr lang="en-US" sz="2000" dirty="0">
                <a:solidFill>
                  <a:srgbClr val="FF0000"/>
                </a:solidFill>
              </a:rPr>
              <a:t>);</a:t>
            </a:r>
          </a:p>
        </p:txBody>
      </p:sp>
    </p:spTree>
    <p:extLst>
      <p:ext uri="{BB962C8B-B14F-4D97-AF65-F5344CB8AC3E}">
        <p14:creationId xmlns:p14="http://schemas.microsoft.com/office/powerpoint/2010/main" val="1493362066"/>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sp>
        <p:nvSpPr>
          <p:cNvPr id="6" name="Rectangle 5"/>
          <p:cNvSpPr/>
          <p:nvPr/>
        </p:nvSpPr>
        <p:spPr>
          <a:xfrm>
            <a:off x="1449548" y="252742"/>
            <a:ext cx="8909366" cy="1631216"/>
          </a:xfrm>
          <a:prstGeom prst="rect">
            <a:avLst/>
          </a:prstGeom>
        </p:spPr>
        <p:txBody>
          <a:bodyPr wrap="square">
            <a:spAutoFit/>
          </a:bodyPr>
          <a:lstStyle/>
          <a:p>
            <a:r>
              <a:rPr lang="en-US" sz="2000" b="1" dirty="0">
                <a:solidFill>
                  <a:srgbClr val="008080"/>
                </a:solidFill>
                <a:latin typeface="Consolas" panose="020B0609020204030204" pitchFamily="49" charset="0"/>
              </a:rPr>
              <a:t>&lt;</a:t>
            </a:r>
            <a:r>
              <a:rPr lang="en-US" sz="2000" b="1" dirty="0">
                <a:solidFill>
                  <a:srgbClr val="3F7F7F"/>
                </a:solidFill>
                <a:latin typeface="Consolas" panose="020B0609020204030204" pitchFamily="49" charset="0"/>
              </a:rPr>
              <a:t>Button </a:t>
            </a:r>
          </a:p>
          <a:p>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android:id</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"@+id/button1"</a:t>
            </a:r>
          </a:p>
          <a:p>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android:layout_width</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a:t>
            </a:r>
            <a:r>
              <a:rPr lang="en-US" sz="2000" b="1" i="1" dirty="0" err="1">
                <a:solidFill>
                  <a:srgbClr val="2A00FF"/>
                </a:solidFill>
                <a:latin typeface="Consolas" panose="020B0609020204030204" pitchFamily="49" charset="0"/>
              </a:rPr>
              <a:t>wrap_content</a:t>
            </a:r>
            <a:r>
              <a:rPr lang="en-US" sz="2000" b="1" i="1" dirty="0">
                <a:solidFill>
                  <a:srgbClr val="2A00FF"/>
                </a:solidFill>
                <a:latin typeface="Consolas" panose="020B0609020204030204" pitchFamily="49" charset="0"/>
              </a:rPr>
              <a:t>"</a:t>
            </a:r>
          </a:p>
          <a:p>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android:layout_height</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a:t>
            </a:r>
            <a:r>
              <a:rPr lang="en-US" sz="2000" b="1" i="1" dirty="0" err="1">
                <a:solidFill>
                  <a:srgbClr val="2A00FF"/>
                </a:solidFill>
                <a:latin typeface="Consolas" panose="020B0609020204030204" pitchFamily="49" charset="0"/>
              </a:rPr>
              <a:t>wrap_content</a:t>
            </a:r>
            <a:r>
              <a:rPr lang="en-US" sz="2000" b="1" i="1" dirty="0">
                <a:solidFill>
                  <a:srgbClr val="2A00FF"/>
                </a:solidFill>
                <a:latin typeface="Consolas" panose="020B0609020204030204" pitchFamily="49" charset="0"/>
              </a:rPr>
              <a:t>"</a:t>
            </a:r>
          </a:p>
          <a:p>
            <a:r>
              <a:rPr lang="en-US" sz="2000" b="1" i="1" dirty="0">
                <a:solidFill>
                  <a:srgbClr val="2A00FF"/>
                </a:solidFill>
                <a:latin typeface="Consolas" panose="020B0609020204030204" pitchFamily="49" charset="0"/>
              </a:rPr>
              <a:t>    </a:t>
            </a:r>
            <a:r>
              <a:rPr lang="en-US" sz="2000" b="1" i="1" u="sng" dirty="0" err="1">
                <a:solidFill>
                  <a:srgbClr val="7F007F"/>
                </a:solidFill>
                <a:latin typeface="Consolas" panose="020B0609020204030204" pitchFamily="49" charset="0"/>
              </a:rPr>
              <a:t>android:text</a:t>
            </a:r>
            <a:r>
              <a:rPr lang="en-US" sz="2000" b="1" i="1" u="sng" dirty="0">
                <a:solidFill>
                  <a:srgbClr val="000000"/>
                </a:solidFill>
                <a:latin typeface="Consolas" panose="020B0609020204030204" pitchFamily="49" charset="0"/>
              </a:rPr>
              <a:t>=</a:t>
            </a:r>
            <a:r>
              <a:rPr lang="en-US" sz="2000" b="1" i="1" u="sng" dirty="0">
                <a:solidFill>
                  <a:srgbClr val="2A00FF"/>
                </a:solidFill>
                <a:latin typeface="Consolas" panose="020B0609020204030204" pitchFamily="49" charset="0"/>
              </a:rPr>
              <a:t>"Button"</a:t>
            </a:r>
            <a:r>
              <a:rPr lang="en-US" sz="2000" b="1" i="1" u="sng" dirty="0">
                <a:solidFill>
                  <a:srgbClr val="008080"/>
                </a:solidFill>
                <a:latin typeface="Consolas" panose="020B0609020204030204" pitchFamily="49" charset="0"/>
              </a:rPr>
              <a:t>/&gt;</a:t>
            </a:r>
          </a:p>
        </p:txBody>
      </p:sp>
      <p:sp>
        <p:nvSpPr>
          <p:cNvPr id="7" name="Rectangle 6"/>
          <p:cNvSpPr/>
          <p:nvPr/>
        </p:nvSpPr>
        <p:spPr>
          <a:xfrm>
            <a:off x="1449548" y="2497296"/>
            <a:ext cx="8646395" cy="1323439"/>
          </a:xfrm>
          <a:prstGeom prst="rect">
            <a:avLst/>
          </a:prstGeom>
        </p:spPr>
        <p:txBody>
          <a:bodyPr wrap="square">
            <a:spAutoFit/>
          </a:bodyPr>
          <a:lstStyle/>
          <a:p>
            <a:r>
              <a:rPr lang="en-US" sz="2000" b="1" u="sng">
                <a:solidFill>
                  <a:srgbClr val="008080"/>
                </a:solidFill>
                <a:latin typeface="Consolas" panose="020B0609020204030204" pitchFamily="49" charset="0"/>
              </a:rPr>
              <a:t>&lt;</a:t>
            </a:r>
            <a:r>
              <a:rPr lang="en-US" sz="2000" b="1" u="sng">
                <a:solidFill>
                  <a:srgbClr val="3F7F7F"/>
                </a:solidFill>
                <a:latin typeface="Consolas" panose="020B0609020204030204" pitchFamily="49" charset="0"/>
              </a:rPr>
              <a:t>EditText</a:t>
            </a:r>
            <a:r>
              <a:rPr lang="en-US" sz="2000" b="1" u="sng">
                <a:solidFill>
                  <a:srgbClr val="000000"/>
                </a:solidFill>
                <a:latin typeface="Consolas" panose="020B0609020204030204" pitchFamily="49" charset="0"/>
              </a:rPr>
              <a:t> </a:t>
            </a:r>
          </a:p>
          <a:p>
            <a:r>
              <a:rPr lang="en-US" sz="2000" b="1">
                <a:solidFill>
                  <a:srgbClr val="7F007F"/>
                </a:solidFill>
                <a:latin typeface="Consolas" panose="020B0609020204030204" pitchFamily="49" charset="0"/>
              </a:rPr>
              <a:t>	android:id</a:t>
            </a:r>
            <a:r>
              <a:rPr lang="en-US" sz="2000" b="1">
                <a:solidFill>
                  <a:srgbClr val="000000"/>
                </a:solidFill>
                <a:latin typeface="Consolas" panose="020B0609020204030204" pitchFamily="49" charset="0"/>
              </a:rPr>
              <a:t>=</a:t>
            </a:r>
            <a:r>
              <a:rPr lang="en-US" sz="2000" b="1" i="1">
                <a:solidFill>
                  <a:srgbClr val="2A00FF"/>
                </a:solidFill>
                <a:latin typeface="Consolas" panose="020B0609020204030204" pitchFamily="49" charset="0"/>
              </a:rPr>
              <a:t>"@+id/editText1"</a:t>
            </a:r>
          </a:p>
          <a:p>
            <a:r>
              <a:rPr lang="en-US" sz="2000" b="1">
                <a:latin typeface="Consolas" panose="020B0609020204030204" pitchFamily="49" charset="0"/>
              </a:rPr>
              <a:t>     </a:t>
            </a:r>
            <a:r>
              <a:rPr lang="en-US" sz="2000" b="1">
                <a:solidFill>
                  <a:srgbClr val="7F007F"/>
                </a:solidFill>
                <a:latin typeface="Consolas" panose="020B0609020204030204" pitchFamily="49" charset="0"/>
              </a:rPr>
              <a:t>android:layout_width</a:t>
            </a:r>
            <a:r>
              <a:rPr lang="en-US" sz="2000" b="1">
                <a:solidFill>
                  <a:srgbClr val="000000"/>
                </a:solidFill>
                <a:latin typeface="Consolas" panose="020B0609020204030204" pitchFamily="49" charset="0"/>
              </a:rPr>
              <a:t>=</a:t>
            </a:r>
            <a:r>
              <a:rPr lang="en-US" sz="2000" b="1" i="1">
                <a:solidFill>
                  <a:srgbClr val="2A00FF"/>
                </a:solidFill>
                <a:latin typeface="Consolas" panose="020B0609020204030204" pitchFamily="49" charset="0"/>
              </a:rPr>
              <a:t>"wrap_content"</a:t>
            </a:r>
          </a:p>
          <a:p>
            <a:r>
              <a:rPr lang="en-US" sz="2000" b="1">
                <a:latin typeface="Consolas" panose="020B0609020204030204" pitchFamily="49" charset="0"/>
              </a:rPr>
              <a:t>     </a:t>
            </a:r>
            <a:r>
              <a:rPr lang="en-US" sz="2000" b="1">
                <a:solidFill>
                  <a:srgbClr val="7F007F"/>
                </a:solidFill>
                <a:latin typeface="Consolas" panose="020B0609020204030204" pitchFamily="49" charset="0"/>
              </a:rPr>
              <a:t>android:layout_height</a:t>
            </a:r>
            <a:r>
              <a:rPr lang="en-US" sz="2000" b="1">
                <a:solidFill>
                  <a:srgbClr val="000000"/>
                </a:solidFill>
                <a:latin typeface="Consolas" panose="020B0609020204030204" pitchFamily="49" charset="0"/>
              </a:rPr>
              <a:t>=</a:t>
            </a:r>
            <a:r>
              <a:rPr lang="en-US" sz="2000" b="1" i="1">
                <a:solidFill>
                  <a:srgbClr val="2A00FF"/>
                </a:solidFill>
                <a:latin typeface="Consolas" panose="020B0609020204030204" pitchFamily="49" charset="0"/>
              </a:rPr>
              <a:t>"wrap_content"</a:t>
            </a:r>
            <a:r>
              <a:rPr lang="en-US" sz="2000" b="1" i="1">
                <a:solidFill>
                  <a:srgbClr val="008080"/>
                </a:solidFill>
                <a:latin typeface="Consolas" panose="020B0609020204030204" pitchFamily="49" charset="0"/>
              </a:rPr>
              <a:t>/&gt;</a:t>
            </a:r>
            <a:endParaRPr lang="en-US" sz="2000" b="1" dirty="0"/>
          </a:p>
        </p:txBody>
      </p:sp>
      <p:sp>
        <p:nvSpPr>
          <p:cNvPr id="8" name="Rectangle 7"/>
          <p:cNvSpPr/>
          <p:nvPr/>
        </p:nvSpPr>
        <p:spPr>
          <a:xfrm>
            <a:off x="1449547" y="4501217"/>
            <a:ext cx="7624854" cy="1323439"/>
          </a:xfrm>
          <a:prstGeom prst="rect">
            <a:avLst/>
          </a:prstGeom>
        </p:spPr>
        <p:txBody>
          <a:bodyPr wrap="square">
            <a:spAutoFit/>
          </a:bodyPr>
          <a:lstStyle/>
          <a:p>
            <a:r>
              <a:rPr lang="en-US" sz="2000" b="1" dirty="0">
                <a:solidFill>
                  <a:srgbClr val="008080"/>
                </a:solidFill>
                <a:latin typeface="Consolas" panose="020B0609020204030204" pitchFamily="49" charset="0"/>
              </a:rPr>
              <a:t>&lt;</a:t>
            </a:r>
            <a:r>
              <a:rPr lang="en-US" sz="2000" b="1" dirty="0">
                <a:solidFill>
                  <a:srgbClr val="3F7F7F"/>
                </a:solidFill>
                <a:latin typeface="Consolas" panose="020B0609020204030204" pitchFamily="49" charset="0"/>
              </a:rPr>
              <a:t>Spinner </a:t>
            </a:r>
          </a:p>
          <a:p>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android:id</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"@+id/spinner1"</a:t>
            </a:r>
          </a:p>
          <a:p>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android:layout_width</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a:t>
            </a:r>
            <a:r>
              <a:rPr lang="en-US" sz="2000" b="1" i="1" dirty="0" err="1">
                <a:solidFill>
                  <a:srgbClr val="2A00FF"/>
                </a:solidFill>
                <a:latin typeface="Consolas" panose="020B0609020204030204" pitchFamily="49" charset="0"/>
              </a:rPr>
              <a:t>wrap_content</a:t>
            </a:r>
            <a:r>
              <a:rPr lang="en-US" sz="2000" b="1" i="1" dirty="0">
                <a:solidFill>
                  <a:srgbClr val="2A00FF"/>
                </a:solidFill>
                <a:latin typeface="Consolas" panose="020B0609020204030204" pitchFamily="49" charset="0"/>
              </a:rPr>
              <a:t>"</a:t>
            </a:r>
          </a:p>
          <a:p>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android:layout_height</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a:t>
            </a:r>
            <a:r>
              <a:rPr lang="en-US" sz="2000" b="1" i="1" dirty="0" err="1">
                <a:solidFill>
                  <a:srgbClr val="2A00FF"/>
                </a:solidFill>
                <a:latin typeface="Consolas" panose="020B0609020204030204" pitchFamily="49" charset="0"/>
              </a:rPr>
              <a:t>wrap_content</a:t>
            </a:r>
            <a:r>
              <a:rPr lang="en-US" sz="2000" b="1" i="1" dirty="0">
                <a:solidFill>
                  <a:srgbClr val="2A00FF"/>
                </a:solidFill>
                <a:latin typeface="Consolas" panose="020B0609020204030204" pitchFamily="49" charset="0"/>
              </a:rPr>
              <a:t>" </a:t>
            </a:r>
            <a:r>
              <a:rPr lang="en-US" sz="2000" b="1" i="1" dirty="0">
                <a:solidFill>
                  <a:srgbClr val="008080"/>
                </a:solidFill>
                <a:latin typeface="Consolas" panose="020B0609020204030204" pitchFamily="49" charset="0"/>
              </a:rPr>
              <a:t>/&gt;</a:t>
            </a:r>
            <a:endParaRPr lang="en-US" sz="2000" b="1" dirty="0"/>
          </a:p>
        </p:txBody>
      </p:sp>
      <p:pic>
        <p:nvPicPr>
          <p:cNvPr id="9" name="Picture 2" descr="https://developer.android.com/design/media/spinners_for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10597" y="4372518"/>
            <a:ext cx="2590125" cy="230505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3"/>
          <a:stretch>
            <a:fillRect/>
          </a:stretch>
        </p:blipFill>
        <p:spPr>
          <a:xfrm>
            <a:off x="9310597" y="1143915"/>
            <a:ext cx="2590125" cy="542925"/>
          </a:xfrm>
          <a:prstGeom prst="rect">
            <a:avLst/>
          </a:prstGeom>
        </p:spPr>
      </p:pic>
      <p:pic>
        <p:nvPicPr>
          <p:cNvPr id="11" name="Picture 10"/>
          <p:cNvPicPr>
            <a:picLocks noChangeAspect="1"/>
          </p:cNvPicPr>
          <p:nvPr/>
        </p:nvPicPr>
        <p:blipFill>
          <a:blip r:embed="rId4"/>
          <a:stretch>
            <a:fillRect/>
          </a:stretch>
        </p:blipFill>
        <p:spPr>
          <a:xfrm>
            <a:off x="9310597" y="3155149"/>
            <a:ext cx="2590125" cy="666750"/>
          </a:xfrm>
          <a:prstGeom prst="rect">
            <a:avLst/>
          </a:prstGeom>
        </p:spPr>
      </p:pic>
    </p:spTree>
    <p:extLst>
      <p:ext uri="{BB962C8B-B14F-4D97-AF65-F5344CB8AC3E}">
        <p14:creationId xmlns:p14="http://schemas.microsoft.com/office/powerpoint/2010/main" val="2664215201"/>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228600"/>
            <a:ext cx="8909366" cy="838200"/>
          </a:xfrm>
        </p:spPr>
        <p:txBody>
          <a:bodyPr>
            <a:normAutofit/>
          </a:bodyPr>
          <a:lstStyle/>
          <a:p>
            <a:pPr algn="l"/>
            <a:r>
              <a:rPr lang="en-US" sz="4000" b="1" dirty="0"/>
              <a:t>Widget height and length</a:t>
            </a:r>
          </a:p>
        </p:txBody>
      </p:sp>
      <p:pic>
        <p:nvPicPr>
          <p:cNvPr id="1028"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0212" y="1906494"/>
            <a:ext cx="3691076" cy="36920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454863" y="3152348"/>
            <a:ext cx="3200836" cy="830997"/>
          </a:xfrm>
          <a:prstGeom prst="rect">
            <a:avLst/>
          </a:prstGeom>
          <a:noFill/>
        </p:spPr>
        <p:txBody>
          <a:bodyPr wrap="square" rtlCol="0">
            <a:spAutoFit/>
          </a:bodyPr>
          <a:lstStyle/>
          <a:p>
            <a:r>
              <a:rPr lang="en-US" sz="4800" b="1" dirty="0">
                <a:latin typeface="DK Cool Crayon" pitchFamily="2" charset="0"/>
              </a:rPr>
              <a:t>Parent</a:t>
            </a:r>
          </a:p>
        </p:txBody>
      </p:sp>
    </p:spTree>
    <p:extLst>
      <p:ext uri="{BB962C8B-B14F-4D97-AF65-F5344CB8AC3E}">
        <p14:creationId xmlns:p14="http://schemas.microsoft.com/office/powerpoint/2010/main" val="240330424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9104" y="152400"/>
            <a:ext cx="8909366" cy="1280890"/>
          </a:xfrm>
        </p:spPr>
        <p:txBody>
          <a:bodyPr>
            <a:normAutofit/>
          </a:bodyPr>
          <a:lstStyle/>
          <a:p>
            <a:pPr algn="l"/>
            <a:r>
              <a:rPr lang="en-US" sz="4000" b="1" dirty="0"/>
              <a:t>Layouts: </a:t>
            </a:r>
            <a:r>
              <a:rPr lang="en-US" sz="4000" b="1" dirty="0">
                <a:solidFill>
                  <a:schemeClr val="tx1"/>
                </a:solidFill>
              </a:rPr>
              <a:t>Linear Layout</a:t>
            </a:r>
            <a:endParaRPr lang="en-US" sz="4000" b="1" dirty="0"/>
          </a:p>
        </p:txBody>
      </p:sp>
      <p:sp>
        <p:nvSpPr>
          <p:cNvPr id="4" name="Content Placeholder 3"/>
          <p:cNvSpPr>
            <a:spLocks noGrp="1"/>
          </p:cNvSpPr>
          <p:nvPr>
            <p:ph idx="1"/>
          </p:nvPr>
        </p:nvSpPr>
        <p:spPr>
          <a:xfrm>
            <a:off x="1217612" y="1676400"/>
            <a:ext cx="8913078" cy="2362200"/>
          </a:xfrm>
        </p:spPr>
        <p:txBody>
          <a:bodyPr>
            <a:normAutofit fontScale="92500" lnSpcReduction="10000"/>
          </a:bodyPr>
          <a:lstStyle/>
          <a:p>
            <a:pPr>
              <a:lnSpc>
                <a:spcPct val="150000"/>
              </a:lnSpc>
            </a:pPr>
            <a:r>
              <a:rPr lang="en-US" sz="2800" dirty="0"/>
              <a:t>Linear layout is a view group that aligns all children in a single direction,</a:t>
            </a:r>
          </a:p>
          <a:p>
            <a:pPr lvl="1">
              <a:lnSpc>
                <a:spcPct val="150000"/>
              </a:lnSpc>
            </a:pPr>
            <a:r>
              <a:rPr lang="en-US" sz="2400" dirty="0"/>
              <a:t>Vertically.</a:t>
            </a:r>
          </a:p>
          <a:p>
            <a:pPr lvl="1">
              <a:lnSpc>
                <a:spcPct val="150000"/>
              </a:lnSpc>
            </a:pPr>
            <a:r>
              <a:rPr lang="en-US" sz="2400" dirty="0"/>
              <a:t>Horizontally. </a:t>
            </a:r>
          </a:p>
        </p:txBody>
      </p:sp>
      <p:pic>
        <p:nvPicPr>
          <p:cNvPr id="10242" name="Picture 2" descr="http://android4beginners.com/wp-content/uploads/2013/07/android_studio_linear_layout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812" y="2667000"/>
            <a:ext cx="4572000" cy="3000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29782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28600"/>
            <a:ext cx="8909366" cy="1280890"/>
          </a:xfrm>
        </p:spPr>
        <p:txBody>
          <a:bodyPr>
            <a:normAutofit/>
          </a:bodyPr>
          <a:lstStyle/>
          <a:p>
            <a:pPr algn="l"/>
            <a:r>
              <a:rPr lang="en-US" sz="3600" b="1" dirty="0"/>
              <a:t>Widget height and length</a:t>
            </a:r>
          </a:p>
        </p:txBody>
      </p:sp>
      <p:pic>
        <p:nvPicPr>
          <p:cNvPr id="6"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5581" y="1752600"/>
            <a:ext cx="4312632" cy="414528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3259007" y="3250643"/>
            <a:ext cx="1205779" cy="523220"/>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sp>
        <p:nvSpPr>
          <p:cNvPr id="9" name="TextBox 8"/>
          <p:cNvSpPr txBox="1"/>
          <p:nvPr/>
        </p:nvSpPr>
        <p:spPr>
          <a:xfrm>
            <a:off x="7253850" y="2867537"/>
            <a:ext cx="4744525" cy="923330"/>
          </a:xfrm>
          <a:prstGeom prst="rect">
            <a:avLst/>
          </a:prstGeom>
          <a:noFill/>
        </p:spPr>
        <p:txBody>
          <a:bodyPr wrap="square" rtlCol="0">
            <a:spAutoFit/>
          </a:bodyPr>
          <a:lstStyle/>
          <a:p>
            <a:r>
              <a:rPr lang="en-US" sz="5400" dirty="0">
                <a:latin typeface="Aharoni" panose="02010803020104030203" pitchFamily="2" charset="-79"/>
                <a:cs typeface="Aharoni" panose="02010803020104030203" pitchFamily="2" charset="-79"/>
              </a:rPr>
              <a:t>+</a:t>
            </a:r>
            <a:r>
              <a:rPr lang="en-US" sz="5400" dirty="0">
                <a:latin typeface="Jokerman" panose="04090605060D06020702" pitchFamily="82" charset="0"/>
              </a:rPr>
              <a:t>   </a:t>
            </a:r>
            <a:r>
              <a:rPr lang="en-US" sz="4000" dirty="0">
                <a:latin typeface="DK Cool Crayon" pitchFamily="2" charset="0"/>
              </a:rPr>
              <a:t>layout</a:t>
            </a:r>
          </a:p>
        </p:txBody>
      </p:sp>
    </p:spTree>
    <p:extLst>
      <p:ext uri="{BB962C8B-B14F-4D97-AF65-F5344CB8AC3E}">
        <p14:creationId xmlns:p14="http://schemas.microsoft.com/office/powerpoint/2010/main" val="3573008117"/>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7113" y="2362379"/>
            <a:ext cx="3205387" cy="38649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760412" y="381000"/>
            <a:ext cx="7162800" cy="762000"/>
          </a:xfrm>
        </p:spPr>
        <p:txBody>
          <a:bodyPr>
            <a:normAutofit/>
          </a:bodyPr>
          <a:lstStyle/>
          <a:p>
            <a:pPr algn="l"/>
            <a:r>
              <a:rPr lang="en-US" sz="3600" b="1" dirty="0"/>
              <a:t>Widget height and length</a:t>
            </a:r>
          </a:p>
        </p:txBody>
      </p:sp>
      <p:sp>
        <p:nvSpPr>
          <p:cNvPr id="7" name="TextBox 6"/>
          <p:cNvSpPr txBox="1"/>
          <p:nvPr/>
        </p:nvSpPr>
        <p:spPr>
          <a:xfrm>
            <a:off x="989013" y="1143000"/>
            <a:ext cx="4038600" cy="120032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Fill-parent (Match parent)</a:t>
            </a:r>
          </a:p>
          <a:p>
            <a:pPr marL="285750" indent="-285750">
              <a:lnSpc>
                <a:spcPct val="150000"/>
              </a:lnSpc>
              <a:buFont typeface="Arial" panose="020B0604020202020204" pitchFamily="34" charset="0"/>
              <a:buChar char="•"/>
            </a:pPr>
            <a:r>
              <a:rPr lang="en-US" sz="2400" dirty="0"/>
              <a:t>Wrap-Content</a:t>
            </a:r>
          </a:p>
        </p:txBody>
      </p:sp>
      <p:sp>
        <p:nvSpPr>
          <p:cNvPr id="12" name="TextBox 11"/>
          <p:cNvSpPr txBox="1"/>
          <p:nvPr/>
        </p:nvSpPr>
        <p:spPr>
          <a:xfrm>
            <a:off x="4186916" y="4033241"/>
            <a:ext cx="1205779" cy="523220"/>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sp>
        <p:nvSpPr>
          <p:cNvPr id="13" name="TextBox 12"/>
          <p:cNvSpPr txBox="1"/>
          <p:nvPr/>
        </p:nvSpPr>
        <p:spPr>
          <a:xfrm>
            <a:off x="6392500" y="3845259"/>
            <a:ext cx="3719178" cy="769441"/>
          </a:xfrm>
          <a:prstGeom prst="rect">
            <a:avLst/>
          </a:prstGeom>
          <a:noFill/>
        </p:spPr>
        <p:txBody>
          <a:bodyPr wrap="square" rtlCol="0">
            <a:spAutoFit/>
          </a:bodyPr>
          <a:lstStyle/>
          <a:p>
            <a:r>
              <a:rPr lang="en-US" sz="4400" b="1" dirty="0">
                <a:latin typeface="Aharoni" panose="02010803020104030203" pitchFamily="2" charset="-79"/>
                <a:cs typeface="Aharoni" panose="02010803020104030203" pitchFamily="2" charset="-79"/>
              </a:rPr>
              <a:t>+</a:t>
            </a:r>
            <a:r>
              <a:rPr lang="en-US" sz="4400" b="1" dirty="0">
                <a:latin typeface="Jokerman" panose="04090605060D06020702" pitchFamily="82" charset="0"/>
              </a:rPr>
              <a:t>   </a:t>
            </a:r>
            <a:r>
              <a:rPr lang="en-US" sz="3200" b="1" dirty="0">
                <a:latin typeface="DK Cool Crayon" pitchFamily="2" charset="0"/>
              </a:rPr>
              <a:t>layout</a:t>
            </a:r>
          </a:p>
        </p:txBody>
      </p:sp>
    </p:spTree>
    <p:extLst>
      <p:ext uri="{BB962C8B-B14F-4D97-AF65-F5344CB8AC3E}">
        <p14:creationId xmlns:p14="http://schemas.microsoft.com/office/powerpoint/2010/main" val="1550648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velopment process for Android appli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3812" y="0"/>
            <a:ext cx="5404720" cy="685262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587439" y="3048000"/>
            <a:ext cx="4083170" cy="523220"/>
          </a:xfrm>
          <a:prstGeom prst="rect">
            <a:avLst/>
          </a:prstGeom>
        </p:spPr>
        <p:txBody>
          <a:bodyPr wrap="none">
            <a:spAutoFit/>
          </a:bodyPr>
          <a:lstStyle/>
          <a:p>
            <a:pPr algn="ctr"/>
            <a:r>
              <a:rPr lang="en-US" sz="2800" b="1" dirty="0">
                <a:latin typeface="Roboto"/>
              </a:rPr>
              <a:t>Development Lifecycle</a:t>
            </a:r>
            <a:endParaRPr lang="en-US" sz="2800" b="1" dirty="0"/>
          </a:p>
        </p:txBody>
      </p:sp>
    </p:spTree>
    <p:extLst>
      <p:ext uri="{BB962C8B-B14F-4D97-AF65-F5344CB8AC3E}">
        <p14:creationId xmlns:p14="http://schemas.microsoft.com/office/powerpoint/2010/main" val="75518254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5863" y="381000"/>
            <a:ext cx="8909366" cy="758920"/>
          </a:xfrm>
        </p:spPr>
        <p:txBody>
          <a:bodyPr>
            <a:normAutofit/>
          </a:bodyPr>
          <a:lstStyle/>
          <a:p>
            <a:pPr algn="l"/>
            <a:r>
              <a:rPr lang="en-US" sz="3600" b="1" dirty="0"/>
              <a:t>Widget height and length</a:t>
            </a:r>
          </a:p>
        </p:txBody>
      </p:sp>
      <p:grpSp>
        <p:nvGrpSpPr>
          <p:cNvPr id="10" name="Group 9"/>
          <p:cNvGrpSpPr/>
          <p:nvPr/>
        </p:nvGrpSpPr>
        <p:grpSpPr>
          <a:xfrm>
            <a:off x="2360611" y="1436370"/>
            <a:ext cx="3687903" cy="4386914"/>
            <a:chOff x="759141" y="1253636"/>
            <a:chExt cx="4876800" cy="4876801"/>
          </a:xfrm>
        </p:grpSpPr>
        <p:pic>
          <p:nvPicPr>
            <p:cNvPr id="11"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475543"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3" name="Rectangle 2"/>
          <p:cNvSpPr/>
          <p:nvPr/>
        </p:nvSpPr>
        <p:spPr>
          <a:xfrm>
            <a:off x="7999412" y="2011951"/>
            <a:ext cx="1863517"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DK Cool Crayon" pitchFamily="2" charset="0"/>
              </a:rPr>
              <a:t>Layout</a:t>
            </a:r>
          </a:p>
        </p:txBody>
      </p:sp>
      <p:sp>
        <p:nvSpPr>
          <p:cNvPr id="6" name="TextBox 5"/>
          <p:cNvSpPr txBox="1"/>
          <p:nvPr/>
        </p:nvSpPr>
        <p:spPr>
          <a:xfrm>
            <a:off x="7313612" y="5151465"/>
            <a:ext cx="3119028" cy="830997"/>
          </a:xfrm>
          <a:prstGeom prst="rect">
            <a:avLst/>
          </a:prstGeom>
          <a:noFill/>
        </p:spPr>
        <p:txBody>
          <a:bodyPr wrap="square" rtlCol="0">
            <a:spAutoFit/>
          </a:bodyPr>
          <a:lstStyle/>
          <a:p>
            <a:pPr algn="ctr"/>
            <a:r>
              <a:rPr lang="en-US" sz="2400" dirty="0">
                <a:latin typeface="DK Cool Crayon" pitchFamily="2" charset="0"/>
              </a:rPr>
              <a:t>Fill Parent - Width</a:t>
            </a:r>
          </a:p>
          <a:p>
            <a:pPr algn="ctr"/>
            <a:r>
              <a:rPr lang="en-US" sz="2400" dirty="0">
                <a:latin typeface="DK Cool Crayon" pitchFamily="2" charset="0"/>
              </a:rPr>
              <a:t>Fill Parent - Height</a:t>
            </a:r>
          </a:p>
        </p:txBody>
      </p:sp>
    </p:spTree>
    <p:extLst>
      <p:ext uri="{BB962C8B-B14F-4D97-AF65-F5344CB8AC3E}">
        <p14:creationId xmlns:p14="http://schemas.microsoft.com/office/powerpoint/2010/main" val="2988830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0.00455 -0.00162 L -0.38776 0.01181 " pathEditMode="relative" rAng="0" ptsTypes="AA">
                                      <p:cBhvr>
                                        <p:cTn id="6" dur="2000" fill="hold"/>
                                        <p:tgtEl>
                                          <p:spTgt spid="3"/>
                                        </p:tgtEl>
                                        <p:attrNameLst>
                                          <p:attrName>ppt_x</p:attrName>
                                          <p:attrName>ppt_y</p:attrName>
                                        </p:attrNameLst>
                                      </p:cBhvr>
                                      <p:rCtr x="-19622" y="6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9753" y="184055"/>
            <a:ext cx="8909366" cy="1280890"/>
          </a:xfrm>
        </p:spPr>
        <p:txBody>
          <a:bodyPr>
            <a:normAutofit/>
          </a:bodyPr>
          <a:lstStyle/>
          <a:p>
            <a:pPr algn="l"/>
            <a:r>
              <a:rPr lang="en-US" sz="3600" b="1" dirty="0"/>
              <a:t>Widget height and length</a:t>
            </a:r>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grpSp>
        <p:nvGrpSpPr>
          <p:cNvPr id="10" name="Group 9"/>
          <p:cNvGrpSpPr/>
          <p:nvPr/>
        </p:nvGrpSpPr>
        <p:grpSpPr>
          <a:xfrm>
            <a:off x="1976239" y="1436370"/>
            <a:ext cx="4072276" cy="4386914"/>
            <a:chOff x="759141" y="1253636"/>
            <a:chExt cx="4876800" cy="4876801"/>
          </a:xfrm>
        </p:grpSpPr>
        <p:pic>
          <p:nvPicPr>
            <p:cNvPr id="11"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3" name="Rectangle 2"/>
          <p:cNvSpPr/>
          <p:nvPr/>
        </p:nvSpPr>
        <p:spPr>
          <a:xfrm>
            <a:off x="3016734" y="2124465"/>
            <a:ext cx="1999729"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DK Cool Crayon" pitchFamily="2" charset="0"/>
              </a:rPr>
              <a:t>Layout</a:t>
            </a:r>
          </a:p>
        </p:txBody>
      </p:sp>
      <p:sp>
        <p:nvSpPr>
          <p:cNvPr id="6" name="TextBox 5"/>
          <p:cNvSpPr txBox="1"/>
          <p:nvPr/>
        </p:nvSpPr>
        <p:spPr>
          <a:xfrm>
            <a:off x="6255249" y="2902632"/>
            <a:ext cx="6131866" cy="1569660"/>
          </a:xfrm>
          <a:prstGeom prst="rect">
            <a:avLst/>
          </a:prstGeom>
          <a:noFill/>
        </p:spPr>
        <p:txBody>
          <a:bodyPr wrap="square" rtlCol="0">
            <a:spAutoFit/>
          </a:bodyPr>
          <a:lstStyle/>
          <a:p>
            <a:r>
              <a:rPr lang="en-US" sz="2400" dirty="0">
                <a:latin typeface="DK Cool Crayon" pitchFamily="2" charset="0"/>
              </a:rPr>
              <a:t>Fill Parent - Width</a:t>
            </a:r>
          </a:p>
          <a:p>
            <a:r>
              <a:rPr lang="en-US" sz="2400" dirty="0">
                <a:latin typeface="DK Cool Crayon" pitchFamily="2" charset="0"/>
              </a:rPr>
              <a:t>Fill Parent - Height</a:t>
            </a:r>
          </a:p>
          <a:p>
            <a:r>
              <a:rPr lang="en-US" sz="2400" dirty="0">
                <a:latin typeface="DK Cool Crayon" pitchFamily="2" charset="0"/>
              </a:rPr>
              <a:t>Orientation - Vertical / Horizontal</a:t>
            </a:r>
          </a:p>
          <a:p>
            <a:endParaRPr lang="en-US" sz="2400" dirty="0">
              <a:latin typeface="DK Cool Crayon" pitchFamily="2" charset="0"/>
            </a:endParaRPr>
          </a:p>
        </p:txBody>
      </p:sp>
    </p:spTree>
    <p:extLst>
      <p:ext uri="{BB962C8B-B14F-4D97-AF65-F5344CB8AC3E}">
        <p14:creationId xmlns:p14="http://schemas.microsoft.com/office/powerpoint/2010/main" val="2465161825"/>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132011" y="990600"/>
            <a:ext cx="8455531" cy="4619534"/>
          </a:xfrm>
          <a:prstGeom prst="rect">
            <a:avLst/>
          </a:prstGeom>
        </p:spPr>
        <p:txBody>
          <a:bodyPr wrap="square">
            <a:spAutoFit/>
          </a:bodyPr>
          <a:lstStyle/>
          <a:p>
            <a:pPr>
              <a:lnSpc>
                <a:spcPct val="150000"/>
              </a:lnSpc>
            </a:pPr>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xml </a:t>
            </a:r>
            <a:r>
              <a:rPr lang="en-US" sz="1800" b="1" dirty="0">
                <a:solidFill>
                  <a:srgbClr val="7F007F"/>
                </a:solidFill>
                <a:latin typeface="Consolas" panose="020B0609020204030204" pitchFamily="49" charset="0"/>
              </a:rPr>
              <a:t>version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"1.0" </a:t>
            </a:r>
            <a:r>
              <a:rPr lang="en-US" sz="1800" b="1" i="1" dirty="0">
                <a:solidFill>
                  <a:srgbClr val="7F007F"/>
                </a:solidFill>
                <a:latin typeface="Consolas" panose="020B0609020204030204" pitchFamily="49" charset="0"/>
              </a:rPr>
              <a:t>encoding</a:t>
            </a:r>
            <a:r>
              <a:rPr lang="en-US" sz="1800" b="1" i="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"UTF-8"</a:t>
            </a:r>
            <a:r>
              <a:rPr lang="en-US" sz="1800" b="1" i="1" dirty="0">
                <a:solidFill>
                  <a:srgbClr val="008080"/>
                </a:solidFill>
                <a:latin typeface="Consolas" panose="020B0609020204030204" pitchFamily="49" charset="0"/>
              </a:rPr>
              <a:t>?&gt;</a:t>
            </a:r>
          </a:p>
          <a:p>
            <a:pPr>
              <a:lnSpc>
                <a:spcPct val="150000"/>
              </a:lnSpc>
            </a:pPr>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endParaRPr lang="en-US" sz="1800" b="1" dirty="0">
              <a:solidFill>
                <a:srgbClr val="3F7F7F"/>
              </a:solidFill>
              <a:latin typeface="Consolas" panose="020B0609020204030204" pitchFamily="49" charset="0"/>
            </a:endParaRPr>
          </a:p>
          <a:p>
            <a:pPr>
              <a:lnSpc>
                <a:spcPct val="150000"/>
              </a:lnSpc>
            </a:pPr>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xmlns:android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"http://schemas.android.com/apk/res/android"</a:t>
            </a:r>
          </a:p>
          <a:p>
            <a:pPr>
              <a:lnSpc>
                <a:spcPct val="150000"/>
              </a:lnSpc>
            </a:pPr>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pPr>
              <a:lnSpc>
                <a:spcPct val="150000"/>
              </a:lnSpc>
            </a:pPr>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pPr>
              <a:lnSpc>
                <a:spcPct val="150000"/>
              </a:lnSpc>
            </a:pPr>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android:orientation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"vertical"</a:t>
            </a:r>
          </a:p>
          <a:p>
            <a:pPr>
              <a:lnSpc>
                <a:spcPct val="150000"/>
              </a:lnSpc>
            </a:pPr>
            <a:r>
              <a:rPr lang="en-US" sz="1800" b="1" dirty="0">
                <a:latin typeface="Consolas" panose="020B0609020204030204" pitchFamily="49" charset="0"/>
              </a:rPr>
              <a:t>    </a:t>
            </a:r>
            <a:r>
              <a:rPr lang="en-US" sz="1800" b="1" dirty="0">
                <a:solidFill>
                  <a:srgbClr val="008080"/>
                </a:solidFill>
                <a:latin typeface="Consolas" panose="020B0609020204030204" pitchFamily="49" charset="0"/>
              </a:rPr>
              <a:t>&gt;</a:t>
            </a:r>
          </a:p>
          <a:p>
            <a:pPr>
              <a:lnSpc>
                <a:spcPct val="150000"/>
              </a:lnSpc>
            </a:pPr>
            <a:r>
              <a:rPr lang="en-US" sz="1800" b="1" dirty="0">
                <a:solidFill>
                  <a:srgbClr val="000000"/>
                </a:solidFill>
                <a:latin typeface="Consolas" panose="020B0609020204030204" pitchFamily="49" charset="0"/>
              </a:rPr>
              <a:t>    </a:t>
            </a:r>
          </a:p>
          <a:p>
            <a:pPr>
              <a:lnSpc>
                <a:spcPct val="150000"/>
              </a:lnSpc>
            </a:pPr>
            <a:r>
              <a:rPr lang="en-US" sz="1800" b="1" dirty="0">
                <a:solidFill>
                  <a:srgbClr val="000000"/>
                </a:solidFill>
                <a:latin typeface="Consolas" panose="020B0609020204030204" pitchFamily="49" charset="0"/>
              </a:rPr>
              <a:t>	&lt;!--Content of the layout-&gt;</a:t>
            </a:r>
          </a:p>
          <a:p>
            <a:pPr>
              <a:lnSpc>
                <a:spcPct val="150000"/>
              </a:lnSpc>
            </a:pPr>
            <a:endParaRPr lang="en-US" sz="1800" b="1" dirty="0">
              <a:solidFill>
                <a:srgbClr val="000000"/>
              </a:solidFill>
              <a:latin typeface="Consolas" panose="020B0609020204030204" pitchFamily="49" charset="0"/>
            </a:endParaRPr>
          </a:p>
          <a:p>
            <a:pPr>
              <a:lnSpc>
                <a:spcPct val="150000"/>
              </a:lnSpc>
            </a:pPr>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endParaRPr lang="en-US" sz="1800" b="1" dirty="0"/>
          </a:p>
        </p:txBody>
      </p:sp>
    </p:spTree>
    <p:extLst>
      <p:ext uri="{BB962C8B-B14F-4D97-AF65-F5344CB8AC3E}">
        <p14:creationId xmlns:p14="http://schemas.microsoft.com/office/powerpoint/2010/main" val="759221369"/>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0522" y="795516"/>
            <a:ext cx="10869957" cy="4199226"/>
          </a:xfrm>
          <a:prstGeom prst="rect">
            <a:avLst/>
          </a:prstGeom>
        </p:spPr>
        <p:txBody>
          <a:bodyPr wrap="square">
            <a:spAutoFit/>
          </a:bodyPr>
          <a:lstStyle/>
          <a:p>
            <a:pPr>
              <a:lnSpc>
                <a:spcPct val="150000"/>
              </a:lnSpc>
            </a:pPr>
            <a:r>
              <a:rPr lang="en-US" sz="2000" b="1" dirty="0">
                <a:solidFill>
                  <a:srgbClr val="008080"/>
                </a:solidFill>
                <a:latin typeface="Consolas" panose="020B0609020204030204" pitchFamily="49" charset="0"/>
              </a:rPr>
              <a:t>&lt;?</a:t>
            </a:r>
            <a:r>
              <a:rPr lang="en-US" sz="2000" b="1" dirty="0">
                <a:solidFill>
                  <a:srgbClr val="3F7F7F"/>
                </a:solidFill>
                <a:latin typeface="Consolas" panose="020B0609020204030204" pitchFamily="49" charset="0"/>
              </a:rPr>
              <a:t>xml </a:t>
            </a:r>
            <a:r>
              <a:rPr lang="en-US" sz="2000" b="1" dirty="0">
                <a:solidFill>
                  <a:srgbClr val="7F007F"/>
                </a:solidFill>
                <a:latin typeface="Consolas" panose="020B0609020204030204" pitchFamily="49" charset="0"/>
              </a:rPr>
              <a:t>version</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"1.0" </a:t>
            </a:r>
            <a:r>
              <a:rPr lang="en-US" sz="2000" b="1" i="1" dirty="0">
                <a:solidFill>
                  <a:srgbClr val="7F007F"/>
                </a:solidFill>
                <a:latin typeface="Consolas" panose="020B0609020204030204" pitchFamily="49" charset="0"/>
              </a:rPr>
              <a:t>encoding</a:t>
            </a:r>
            <a:r>
              <a:rPr lang="en-US" sz="2000" b="1" i="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"UTF-8"</a:t>
            </a:r>
            <a:r>
              <a:rPr lang="en-US" sz="2000" b="1" i="1" dirty="0">
                <a:solidFill>
                  <a:srgbClr val="008080"/>
                </a:solidFill>
                <a:latin typeface="Consolas" panose="020B0609020204030204" pitchFamily="49" charset="0"/>
              </a:rPr>
              <a:t>?&gt;</a:t>
            </a:r>
          </a:p>
          <a:p>
            <a:pPr>
              <a:lnSpc>
                <a:spcPct val="150000"/>
              </a:lnSpc>
            </a:pPr>
            <a:r>
              <a:rPr lang="en-US" sz="2000" b="1" dirty="0">
                <a:solidFill>
                  <a:srgbClr val="008080"/>
                </a:solidFill>
                <a:latin typeface="Consolas" panose="020B0609020204030204" pitchFamily="49" charset="0"/>
              </a:rPr>
              <a:t>&lt;</a:t>
            </a:r>
            <a:r>
              <a:rPr lang="en-US" sz="2000" b="1" dirty="0" err="1">
                <a:solidFill>
                  <a:srgbClr val="3F7F7F"/>
                </a:solidFill>
                <a:latin typeface="Consolas" panose="020B0609020204030204" pitchFamily="49" charset="0"/>
              </a:rPr>
              <a:t>LinearLayout</a:t>
            </a:r>
            <a:endParaRPr lang="en-US" sz="2000" b="1" dirty="0">
              <a:solidFill>
                <a:srgbClr val="3F7F7F"/>
              </a:solidFill>
              <a:latin typeface="Consolas" panose="020B0609020204030204" pitchFamily="49" charset="0"/>
            </a:endParaRPr>
          </a:p>
          <a:p>
            <a:pPr>
              <a:lnSpc>
                <a:spcPct val="150000"/>
              </a:lnSpc>
            </a:pPr>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xmlns:android</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"http://schemas.android.com/apk/res/android"</a:t>
            </a:r>
          </a:p>
          <a:p>
            <a:pPr>
              <a:lnSpc>
                <a:spcPct val="150000"/>
              </a:lnSpc>
            </a:pPr>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android:layout_height</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a:t>
            </a:r>
            <a:r>
              <a:rPr lang="en-US" sz="2000" b="1" i="1" dirty="0" err="1">
                <a:solidFill>
                  <a:srgbClr val="2A00FF"/>
                </a:solidFill>
                <a:latin typeface="Consolas" panose="020B0609020204030204" pitchFamily="49" charset="0"/>
              </a:rPr>
              <a:t>fill_parent</a:t>
            </a:r>
            <a:r>
              <a:rPr lang="en-US" sz="2000" b="1" i="1" dirty="0">
                <a:solidFill>
                  <a:srgbClr val="2A00FF"/>
                </a:solidFill>
                <a:latin typeface="Consolas" panose="020B0609020204030204" pitchFamily="49" charset="0"/>
              </a:rPr>
              <a:t>"</a:t>
            </a:r>
          </a:p>
          <a:p>
            <a:pPr>
              <a:lnSpc>
                <a:spcPct val="150000"/>
              </a:lnSpc>
            </a:pPr>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android:layout_width</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a:t>
            </a:r>
            <a:r>
              <a:rPr lang="en-US" sz="2000" b="1" i="1" dirty="0" err="1">
                <a:solidFill>
                  <a:srgbClr val="2A00FF"/>
                </a:solidFill>
                <a:latin typeface="Consolas" panose="020B0609020204030204" pitchFamily="49" charset="0"/>
              </a:rPr>
              <a:t>fill_parent</a:t>
            </a:r>
            <a:r>
              <a:rPr lang="en-US" sz="2000" b="1" i="1" dirty="0">
                <a:solidFill>
                  <a:srgbClr val="2A00FF"/>
                </a:solidFill>
                <a:latin typeface="Consolas" panose="020B0609020204030204" pitchFamily="49" charset="0"/>
              </a:rPr>
              <a:t>"</a:t>
            </a:r>
          </a:p>
          <a:p>
            <a:pPr>
              <a:lnSpc>
                <a:spcPct val="150000"/>
              </a:lnSpc>
            </a:pPr>
            <a:r>
              <a:rPr lang="en-US" sz="2000" b="1" dirty="0">
                <a:latin typeface="Consolas" panose="020B0609020204030204" pitchFamily="49" charset="0"/>
              </a:rPr>
              <a:t>    </a:t>
            </a:r>
            <a:r>
              <a:rPr lang="en-US" sz="2000" b="1" dirty="0" err="1">
                <a:solidFill>
                  <a:srgbClr val="7F007F"/>
                </a:solidFill>
                <a:latin typeface="Consolas" panose="020B0609020204030204" pitchFamily="49" charset="0"/>
              </a:rPr>
              <a:t>android:orientation</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"horizontal"</a:t>
            </a:r>
          </a:p>
          <a:p>
            <a:pPr>
              <a:lnSpc>
                <a:spcPct val="150000"/>
              </a:lnSpc>
            </a:pPr>
            <a:r>
              <a:rPr lang="en-US" sz="2000" b="1" dirty="0">
                <a:latin typeface="Consolas" panose="020B0609020204030204" pitchFamily="49" charset="0"/>
              </a:rPr>
              <a:t>    </a:t>
            </a:r>
            <a:r>
              <a:rPr lang="en-US" sz="2000" b="1" dirty="0">
                <a:solidFill>
                  <a:srgbClr val="008080"/>
                </a:solidFill>
                <a:latin typeface="Consolas" panose="020B0609020204030204" pitchFamily="49" charset="0"/>
              </a:rPr>
              <a:t>&gt;</a:t>
            </a:r>
          </a:p>
          <a:p>
            <a:pPr>
              <a:lnSpc>
                <a:spcPct val="150000"/>
              </a:lnSpc>
            </a:pPr>
            <a:r>
              <a:rPr lang="en-US" sz="2000" b="1" dirty="0">
                <a:solidFill>
                  <a:srgbClr val="008080"/>
                </a:solidFill>
                <a:latin typeface="Consolas" panose="020B0609020204030204" pitchFamily="49" charset="0"/>
              </a:rPr>
              <a:t>	</a:t>
            </a:r>
            <a:r>
              <a:rPr lang="en-US" sz="2000" b="1" dirty="0">
                <a:solidFill>
                  <a:srgbClr val="000000"/>
                </a:solidFill>
                <a:latin typeface="Consolas" panose="020B0609020204030204" pitchFamily="49" charset="0"/>
              </a:rPr>
              <a:t>&lt;!--Content of the layout-&gt;</a:t>
            </a:r>
          </a:p>
          <a:p>
            <a:pPr>
              <a:lnSpc>
                <a:spcPct val="150000"/>
              </a:lnSpc>
            </a:pPr>
            <a:r>
              <a:rPr lang="en-US" sz="2000" b="1" dirty="0">
                <a:solidFill>
                  <a:srgbClr val="008080"/>
                </a:solidFill>
                <a:latin typeface="Consolas" panose="020B0609020204030204" pitchFamily="49" charset="0"/>
              </a:rPr>
              <a:t>&lt;/</a:t>
            </a:r>
            <a:r>
              <a:rPr lang="en-US" sz="2000" b="1" dirty="0" err="1">
                <a:solidFill>
                  <a:srgbClr val="3F7F7F"/>
                </a:solidFill>
                <a:latin typeface="Consolas" panose="020B0609020204030204" pitchFamily="49" charset="0"/>
              </a:rPr>
              <a:t>LinearLayout</a:t>
            </a:r>
            <a:r>
              <a:rPr lang="en-US" sz="2000" b="1" dirty="0">
                <a:solidFill>
                  <a:srgbClr val="008080"/>
                </a:solidFill>
                <a:latin typeface="Consolas" panose="020B0609020204030204" pitchFamily="49" charset="0"/>
              </a:rPr>
              <a:t>&gt;</a:t>
            </a:r>
            <a:endParaRPr lang="en-US" sz="2000" b="1" dirty="0"/>
          </a:p>
        </p:txBody>
      </p:sp>
    </p:spTree>
    <p:extLst>
      <p:ext uri="{BB962C8B-B14F-4D97-AF65-F5344CB8AC3E}">
        <p14:creationId xmlns:p14="http://schemas.microsoft.com/office/powerpoint/2010/main" val="3744932263"/>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98548"/>
            <a:ext cx="8909366" cy="1280890"/>
          </a:xfrm>
        </p:spPr>
        <p:txBody>
          <a:bodyPr>
            <a:normAutofit/>
          </a:bodyPr>
          <a:lstStyle/>
          <a:p>
            <a:pPr algn="l"/>
            <a:r>
              <a:rPr lang="en-US" sz="4000" b="1" dirty="0"/>
              <a:t>Widget height and length</a:t>
            </a:r>
          </a:p>
        </p:txBody>
      </p:sp>
      <p:grpSp>
        <p:nvGrpSpPr>
          <p:cNvPr id="10" name="Group 9"/>
          <p:cNvGrpSpPr/>
          <p:nvPr/>
        </p:nvGrpSpPr>
        <p:grpSpPr>
          <a:xfrm>
            <a:off x="1562069" y="1479438"/>
            <a:ext cx="4072276" cy="4386914"/>
            <a:chOff x="759141" y="1253636"/>
            <a:chExt cx="4876800" cy="4876801"/>
          </a:xfrm>
        </p:grpSpPr>
        <p:pic>
          <p:nvPicPr>
            <p:cNvPr id="11"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3" name="Rectangle 2"/>
          <p:cNvSpPr/>
          <p:nvPr/>
        </p:nvSpPr>
        <p:spPr>
          <a:xfrm>
            <a:off x="5844433" y="2083930"/>
            <a:ext cx="1999729"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DK Cool Crayon" pitchFamily="2" charset="0"/>
              </a:rPr>
              <a:t>Layout</a:t>
            </a:r>
          </a:p>
        </p:txBody>
      </p:sp>
      <p:pic>
        <p:nvPicPr>
          <p:cNvPr id="3076" name="Picture 4" descr="http://www.clker.com/cliparts/q/H/M/R/B/F/blue-button-pn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3215" y="2677793"/>
            <a:ext cx="1966273"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3215" y="3240009"/>
            <a:ext cx="1966273"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43215" y="3835515"/>
            <a:ext cx="1966273"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9561495" y="2757997"/>
            <a:ext cx="569131" cy="369332"/>
          </a:xfrm>
          <a:prstGeom prst="rect">
            <a:avLst/>
          </a:prstGeom>
          <a:noFill/>
        </p:spPr>
        <p:txBody>
          <a:bodyPr wrap="square" rtlCol="0">
            <a:spAutoFit/>
          </a:bodyPr>
          <a:lstStyle/>
          <a:p>
            <a:r>
              <a:rPr lang="en-US" sz="1800" dirty="0">
                <a:latin typeface="DK Cool Crayon" pitchFamily="2" charset="0"/>
              </a:rPr>
              <a:t>Ok</a:t>
            </a:r>
          </a:p>
        </p:txBody>
      </p:sp>
      <p:sp>
        <p:nvSpPr>
          <p:cNvPr id="16" name="TextBox 15"/>
          <p:cNvSpPr txBox="1"/>
          <p:nvPr/>
        </p:nvSpPr>
        <p:spPr>
          <a:xfrm>
            <a:off x="9318958" y="3305689"/>
            <a:ext cx="1014785" cy="369332"/>
          </a:xfrm>
          <a:prstGeom prst="rect">
            <a:avLst/>
          </a:prstGeom>
          <a:noFill/>
        </p:spPr>
        <p:txBody>
          <a:bodyPr wrap="square" rtlCol="0">
            <a:spAutoFit/>
          </a:bodyPr>
          <a:lstStyle/>
          <a:p>
            <a:r>
              <a:rPr lang="en-US" sz="1800" dirty="0">
                <a:latin typeface="DK Cool Crayon" pitchFamily="2" charset="0"/>
              </a:rPr>
              <a:t>Cancel</a:t>
            </a:r>
          </a:p>
        </p:txBody>
      </p:sp>
      <p:sp>
        <p:nvSpPr>
          <p:cNvPr id="17" name="TextBox 16"/>
          <p:cNvSpPr txBox="1"/>
          <p:nvPr/>
        </p:nvSpPr>
        <p:spPr>
          <a:xfrm>
            <a:off x="9435291" y="3927084"/>
            <a:ext cx="804971" cy="369332"/>
          </a:xfrm>
          <a:prstGeom prst="rect">
            <a:avLst/>
          </a:prstGeom>
          <a:noFill/>
        </p:spPr>
        <p:txBody>
          <a:bodyPr wrap="square" rtlCol="0">
            <a:spAutoFit/>
          </a:bodyPr>
          <a:lstStyle/>
          <a:p>
            <a:r>
              <a:rPr lang="en-US" sz="1800" dirty="0">
                <a:latin typeface="DK Cool Crayon" pitchFamily="2" charset="0"/>
              </a:rPr>
              <a:t>Next</a:t>
            </a:r>
          </a:p>
        </p:txBody>
      </p:sp>
    </p:spTree>
    <p:extLst>
      <p:ext uri="{BB962C8B-B14F-4D97-AF65-F5344CB8AC3E}">
        <p14:creationId xmlns:p14="http://schemas.microsoft.com/office/powerpoint/2010/main" val="3982567682"/>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155480"/>
            <a:ext cx="8909366" cy="1280890"/>
          </a:xfrm>
        </p:spPr>
        <p:txBody>
          <a:bodyPr>
            <a:normAutofit/>
          </a:bodyPr>
          <a:lstStyle/>
          <a:p>
            <a:pPr algn="l"/>
            <a:r>
              <a:rPr lang="en-US" sz="4000" b="1" dirty="0"/>
              <a:t>Widget height and length</a:t>
            </a:r>
          </a:p>
        </p:txBody>
      </p:sp>
      <p:grpSp>
        <p:nvGrpSpPr>
          <p:cNvPr id="10" name="Group 9"/>
          <p:cNvGrpSpPr/>
          <p:nvPr/>
        </p:nvGrpSpPr>
        <p:grpSpPr>
          <a:xfrm>
            <a:off x="1976239" y="1436370"/>
            <a:ext cx="4072276" cy="4386914"/>
            <a:chOff x="759141" y="1253636"/>
            <a:chExt cx="4876800" cy="4876801"/>
          </a:xfrm>
        </p:grpSpPr>
        <p:pic>
          <p:nvPicPr>
            <p:cNvPr id="11"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3" name="Rectangle 2"/>
          <p:cNvSpPr/>
          <p:nvPr/>
        </p:nvSpPr>
        <p:spPr>
          <a:xfrm>
            <a:off x="3016734" y="2124465"/>
            <a:ext cx="1999729"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DK Cool Crayon" pitchFamily="2" charset="0"/>
              </a:rPr>
              <a:t>Layout</a:t>
            </a:r>
          </a:p>
        </p:txBody>
      </p:sp>
      <p:sp>
        <p:nvSpPr>
          <p:cNvPr id="6" name="TextBox 5"/>
          <p:cNvSpPr txBox="1"/>
          <p:nvPr/>
        </p:nvSpPr>
        <p:spPr>
          <a:xfrm>
            <a:off x="6255249" y="1786758"/>
            <a:ext cx="6131866" cy="1569660"/>
          </a:xfrm>
          <a:prstGeom prst="rect">
            <a:avLst/>
          </a:prstGeom>
          <a:noFill/>
        </p:spPr>
        <p:txBody>
          <a:bodyPr wrap="square" rtlCol="0">
            <a:spAutoFit/>
          </a:bodyPr>
          <a:lstStyle/>
          <a:p>
            <a:r>
              <a:rPr lang="en-US" sz="2400" dirty="0">
                <a:latin typeface="DK Cool Crayon" pitchFamily="2" charset="0"/>
              </a:rPr>
              <a:t>Fill Parent - Width</a:t>
            </a:r>
          </a:p>
          <a:p>
            <a:r>
              <a:rPr lang="en-US" sz="2400" dirty="0">
                <a:latin typeface="DK Cool Crayon" pitchFamily="2" charset="0"/>
              </a:rPr>
              <a:t>Fill Parent - Height</a:t>
            </a:r>
          </a:p>
          <a:p>
            <a:r>
              <a:rPr lang="en-US" sz="2400" dirty="0">
                <a:latin typeface="DK Cool Crayon" pitchFamily="2" charset="0"/>
              </a:rPr>
              <a:t>Orientation - Vertical and Horizontal</a:t>
            </a:r>
          </a:p>
          <a:p>
            <a:endParaRPr lang="en-US" sz="2400" dirty="0">
              <a:latin typeface="DK Cool Crayon" pitchFamily="2" charset="0"/>
            </a:endParaRPr>
          </a:p>
        </p:txBody>
      </p:sp>
      <p:pic>
        <p:nvPicPr>
          <p:cNvPr id="3076" name="Picture 4" descr="http://www.clker.com/cliparts/q/H/M/R/B/F/blue-button-pn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0545" y="3512680"/>
            <a:ext cx="1966273"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0545" y="4074898"/>
            <a:ext cx="1966273"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60545" y="4670403"/>
            <a:ext cx="1966273"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8178825" y="3592885"/>
            <a:ext cx="569131" cy="369332"/>
          </a:xfrm>
          <a:prstGeom prst="rect">
            <a:avLst/>
          </a:prstGeom>
          <a:noFill/>
        </p:spPr>
        <p:txBody>
          <a:bodyPr wrap="square" rtlCol="0">
            <a:spAutoFit/>
          </a:bodyPr>
          <a:lstStyle/>
          <a:p>
            <a:r>
              <a:rPr lang="en-US" sz="1800" b="1" dirty="0">
                <a:latin typeface="DK Cool Crayon" pitchFamily="2" charset="0"/>
              </a:rPr>
              <a:t>Ok</a:t>
            </a:r>
          </a:p>
        </p:txBody>
      </p:sp>
      <p:sp>
        <p:nvSpPr>
          <p:cNvPr id="16" name="TextBox 15"/>
          <p:cNvSpPr txBox="1"/>
          <p:nvPr/>
        </p:nvSpPr>
        <p:spPr>
          <a:xfrm>
            <a:off x="7936288" y="4140577"/>
            <a:ext cx="1014785" cy="369332"/>
          </a:xfrm>
          <a:prstGeom prst="rect">
            <a:avLst/>
          </a:prstGeom>
          <a:noFill/>
        </p:spPr>
        <p:txBody>
          <a:bodyPr wrap="square" rtlCol="0">
            <a:spAutoFit/>
          </a:bodyPr>
          <a:lstStyle/>
          <a:p>
            <a:r>
              <a:rPr lang="en-US" sz="1800" b="1" dirty="0">
                <a:latin typeface="DK Cool Crayon" pitchFamily="2" charset="0"/>
              </a:rPr>
              <a:t>Cancel</a:t>
            </a:r>
          </a:p>
        </p:txBody>
      </p:sp>
      <p:sp>
        <p:nvSpPr>
          <p:cNvPr id="17" name="TextBox 16"/>
          <p:cNvSpPr txBox="1"/>
          <p:nvPr/>
        </p:nvSpPr>
        <p:spPr>
          <a:xfrm>
            <a:off x="8052621" y="4761972"/>
            <a:ext cx="804971" cy="369332"/>
          </a:xfrm>
          <a:prstGeom prst="rect">
            <a:avLst/>
          </a:prstGeom>
          <a:noFill/>
        </p:spPr>
        <p:txBody>
          <a:bodyPr wrap="square" rtlCol="0">
            <a:spAutoFit/>
          </a:bodyPr>
          <a:lstStyle/>
          <a:p>
            <a:r>
              <a:rPr lang="en-US" sz="1800" b="1" dirty="0">
                <a:latin typeface="DK Cool Crayon" pitchFamily="2" charset="0"/>
              </a:rPr>
              <a:t>Next</a:t>
            </a:r>
          </a:p>
        </p:txBody>
      </p:sp>
    </p:spTree>
    <p:extLst>
      <p:ext uri="{BB962C8B-B14F-4D97-AF65-F5344CB8AC3E}">
        <p14:creationId xmlns:p14="http://schemas.microsoft.com/office/powerpoint/2010/main" val="3450876421"/>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8976" y="228600"/>
            <a:ext cx="8909366" cy="1280890"/>
          </a:xfrm>
        </p:spPr>
        <p:txBody>
          <a:bodyPr>
            <a:normAutofit/>
          </a:bodyPr>
          <a:lstStyle/>
          <a:p>
            <a:pPr algn="l"/>
            <a:r>
              <a:rPr lang="en-US" sz="4000" b="1" dirty="0"/>
              <a:t>Widget height and length</a:t>
            </a:r>
          </a:p>
        </p:txBody>
      </p:sp>
      <p:grpSp>
        <p:nvGrpSpPr>
          <p:cNvPr id="20" name="Group 19"/>
          <p:cNvGrpSpPr/>
          <p:nvPr/>
        </p:nvGrpSpPr>
        <p:grpSpPr>
          <a:xfrm>
            <a:off x="156413" y="1910878"/>
            <a:ext cx="12059051" cy="3587070"/>
            <a:chOff x="129808" y="1757867"/>
            <a:chExt cx="12191999" cy="3587070"/>
          </a:xfrm>
        </p:grpSpPr>
        <p:pic>
          <p:nvPicPr>
            <p:cNvPr id="3076"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652"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83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01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87119" y="3990357"/>
              <a:ext cx="569279" cy="400110"/>
            </a:xfrm>
            <a:prstGeom prst="rect">
              <a:avLst/>
            </a:prstGeom>
            <a:noFill/>
          </p:spPr>
          <p:txBody>
            <a:bodyPr wrap="square" rtlCol="0">
              <a:spAutoFit/>
            </a:bodyPr>
            <a:lstStyle/>
            <a:p>
              <a:r>
                <a:rPr lang="en-US" sz="2000" dirty="0">
                  <a:latin typeface="DK Cool Crayon" pitchFamily="2" charset="0"/>
                </a:rPr>
                <a:t>Ok</a:t>
              </a:r>
            </a:p>
          </p:txBody>
        </p:sp>
        <p:sp>
          <p:nvSpPr>
            <p:cNvPr id="16" name="TextBox 15"/>
            <p:cNvSpPr txBox="1"/>
            <p:nvPr/>
          </p:nvSpPr>
          <p:spPr>
            <a:xfrm>
              <a:off x="5495697" y="3975832"/>
              <a:ext cx="1015049" cy="400110"/>
            </a:xfrm>
            <a:prstGeom prst="rect">
              <a:avLst/>
            </a:prstGeom>
            <a:noFill/>
          </p:spPr>
          <p:txBody>
            <a:bodyPr wrap="square" rtlCol="0">
              <a:spAutoFit/>
            </a:bodyPr>
            <a:lstStyle/>
            <a:p>
              <a:r>
                <a:rPr lang="en-US" sz="2000" dirty="0">
                  <a:latin typeface="DK Cool Crayon" pitchFamily="2" charset="0"/>
                </a:rPr>
                <a:t>Cancel</a:t>
              </a:r>
            </a:p>
          </p:txBody>
        </p:sp>
        <p:sp>
          <p:nvSpPr>
            <p:cNvPr id="17" name="TextBox 16"/>
            <p:cNvSpPr txBox="1"/>
            <p:nvPr/>
          </p:nvSpPr>
          <p:spPr>
            <a:xfrm>
              <a:off x="8563241" y="4001722"/>
              <a:ext cx="805181" cy="400110"/>
            </a:xfrm>
            <a:prstGeom prst="rect">
              <a:avLst/>
            </a:prstGeom>
            <a:noFill/>
          </p:spPr>
          <p:txBody>
            <a:bodyPr wrap="square" rtlCol="0">
              <a:spAutoFit/>
            </a:bodyPr>
            <a:lstStyle/>
            <a:p>
              <a:r>
                <a:rPr lang="en-US" sz="2000" dirty="0">
                  <a:latin typeface="DK Cool Crayon" pitchFamily="2" charset="0"/>
                </a:rPr>
                <a:t>Next</a:t>
              </a:r>
            </a:p>
          </p:txBody>
        </p:sp>
        <p:sp>
          <p:nvSpPr>
            <p:cNvPr id="18" name="TextBox 17"/>
            <p:cNvSpPr txBox="1"/>
            <p:nvPr/>
          </p:nvSpPr>
          <p:spPr>
            <a:xfrm>
              <a:off x="129808" y="1757867"/>
              <a:ext cx="12191999" cy="830997"/>
            </a:xfrm>
            <a:prstGeom prst="rect">
              <a:avLst/>
            </a:prstGeom>
            <a:noFill/>
          </p:spPr>
          <p:txBody>
            <a:bodyPr wrap="square" rtlCol="0">
              <a:spAutoFit/>
            </a:bodyPr>
            <a:lstStyle/>
            <a:p>
              <a:pPr algn="ctr"/>
              <a:r>
                <a:rPr lang="en-US" sz="2800" b="1" dirty="0">
                  <a:latin typeface="DK Cool Crayon" pitchFamily="2" charset="0"/>
                </a:rPr>
                <a:t>Parent</a:t>
              </a:r>
            </a:p>
            <a:p>
              <a:pPr algn="ctr"/>
              <a:r>
                <a:rPr lang="en-US" sz="2000" b="1" dirty="0">
                  <a:latin typeface="DK Cool Crayon" pitchFamily="2" charset="0"/>
                </a:rPr>
                <a:t>(Device screen)</a:t>
              </a:r>
            </a:p>
          </p:txBody>
        </p:sp>
        <p:sp>
          <p:nvSpPr>
            <p:cNvPr id="19" name="TextBox 18"/>
            <p:cNvSpPr txBox="1"/>
            <p:nvPr/>
          </p:nvSpPr>
          <p:spPr>
            <a:xfrm>
              <a:off x="129809" y="2793024"/>
              <a:ext cx="12191998" cy="830997"/>
            </a:xfrm>
            <a:prstGeom prst="rect">
              <a:avLst/>
            </a:prstGeom>
            <a:noFill/>
          </p:spPr>
          <p:txBody>
            <a:bodyPr wrap="square" rtlCol="0">
              <a:spAutoFit/>
            </a:bodyPr>
            <a:lstStyle/>
            <a:p>
              <a:pPr algn="ctr"/>
              <a:r>
                <a:rPr lang="en-US" sz="2800" b="1" dirty="0">
                  <a:latin typeface="DK Cool Crayon" pitchFamily="2" charset="0"/>
                </a:rPr>
                <a:t>Layout</a:t>
              </a:r>
            </a:p>
            <a:p>
              <a:pPr algn="ctr"/>
              <a:r>
                <a:rPr lang="en-US" sz="2000" b="1" dirty="0">
                  <a:latin typeface="DK Cool Crayon" pitchFamily="2" charset="0"/>
                </a:rPr>
                <a:t>(Linear layout)</a:t>
              </a:r>
            </a:p>
          </p:txBody>
        </p:sp>
        <p:sp>
          <p:nvSpPr>
            <p:cNvPr id="21" name="Rectangle 20"/>
            <p:cNvSpPr/>
            <p:nvPr/>
          </p:nvSpPr>
          <p:spPr>
            <a:xfrm>
              <a:off x="7608687" y="2723699"/>
              <a:ext cx="1671994" cy="923330"/>
            </a:xfrm>
            <a:prstGeom prst="rect">
              <a:avLst/>
            </a:prstGeom>
          </p:spPr>
          <p:txBody>
            <a:bodyPr wrap="square">
              <a:spAutoFit/>
            </a:bodyPr>
            <a:lstStyle/>
            <a:p>
              <a:r>
                <a:rPr lang="en-US" sz="1800" dirty="0">
                  <a:latin typeface="DK Cool Crayon" pitchFamily="2" charset="0"/>
                </a:rPr>
                <a:t>Width</a:t>
              </a:r>
            </a:p>
            <a:p>
              <a:r>
                <a:rPr lang="en-US" sz="1800" dirty="0">
                  <a:latin typeface="DK Cool Crayon" pitchFamily="2" charset="0"/>
                </a:rPr>
                <a:t>Height</a:t>
              </a:r>
            </a:p>
            <a:p>
              <a:r>
                <a:rPr lang="en-US" sz="1800" dirty="0">
                  <a:latin typeface="DK Cool Crayon" pitchFamily="2" charset="0"/>
                </a:rPr>
                <a:t>Orientation</a:t>
              </a:r>
            </a:p>
          </p:txBody>
        </p:sp>
        <p:sp>
          <p:nvSpPr>
            <p:cNvPr id="22" name="Rectangle 21"/>
            <p:cNvSpPr/>
            <p:nvPr/>
          </p:nvSpPr>
          <p:spPr>
            <a:xfrm>
              <a:off x="2216047" y="4624594"/>
              <a:ext cx="1671994" cy="707886"/>
            </a:xfrm>
            <a:prstGeom prst="rect">
              <a:avLst/>
            </a:prstGeom>
          </p:spPr>
          <p:txBody>
            <a:bodyPr wrap="square">
              <a:spAutoFit/>
            </a:bodyPr>
            <a:lstStyle/>
            <a:p>
              <a:pPr algn="ctr"/>
              <a:r>
                <a:rPr lang="en-US" sz="2000" b="1" dirty="0">
                  <a:latin typeface="DK Cool Crayon" pitchFamily="2" charset="0"/>
                </a:rPr>
                <a:t>Width</a:t>
              </a:r>
            </a:p>
            <a:p>
              <a:pPr algn="ctr"/>
              <a:r>
                <a:rPr lang="en-US" sz="2000" b="1" dirty="0">
                  <a:latin typeface="DK Cool Crayon" pitchFamily="2" charset="0"/>
                </a:rPr>
                <a:t>Height</a:t>
              </a:r>
            </a:p>
          </p:txBody>
        </p:sp>
        <p:sp>
          <p:nvSpPr>
            <p:cNvPr id="23" name="Rectangle 22"/>
            <p:cNvSpPr/>
            <p:nvPr/>
          </p:nvSpPr>
          <p:spPr>
            <a:xfrm>
              <a:off x="5167227" y="4624594"/>
              <a:ext cx="1671994" cy="707886"/>
            </a:xfrm>
            <a:prstGeom prst="rect">
              <a:avLst/>
            </a:prstGeom>
          </p:spPr>
          <p:txBody>
            <a:bodyPr wrap="square">
              <a:spAutoFit/>
            </a:bodyPr>
            <a:lstStyle/>
            <a:p>
              <a:pPr algn="ctr"/>
              <a:r>
                <a:rPr lang="en-US" sz="2000" b="1" dirty="0">
                  <a:latin typeface="DK Cool Crayon" pitchFamily="2" charset="0"/>
                </a:rPr>
                <a:t>Width</a:t>
              </a:r>
            </a:p>
            <a:p>
              <a:pPr algn="ctr"/>
              <a:r>
                <a:rPr lang="en-US" sz="2000" b="1" dirty="0">
                  <a:latin typeface="DK Cool Crayon" pitchFamily="2" charset="0"/>
                </a:rPr>
                <a:t>Height</a:t>
              </a:r>
            </a:p>
          </p:txBody>
        </p:sp>
        <p:sp>
          <p:nvSpPr>
            <p:cNvPr id="24" name="Rectangle 23"/>
            <p:cNvSpPr/>
            <p:nvPr/>
          </p:nvSpPr>
          <p:spPr>
            <a:xfrm>
              <a:off x="8129834" y="4698606"/>
              <a:ext cx="1671994" cy="646331"/>
            </a:xfrm>
            <a:prstGeom prst="rect">
              <a:avLst/>
            </a:prstGeom>
          </p:spPr>
          <p:txBody>
            <a:bodyPr wrap="square">
              <a:spAutoFit/>
            </a:bodyPr>
            <a:lstStyle/>
            <a:p>
              <a:pPr algn="ctr"/>
              <a:r>
                <a:rPr lang="en-US" sz="1800" b="1" dirty="0">
                  <a:latin typeface="DK Cool Crayon" pitchFamily="2" charset="0"/>
                </a:rPr>
                <a:t>Width</a:t>
              </a:r>
            </a:p>
            <a:p>
              <a:pPr algn="ctr"/>
              <a:r>
                <a:rPr lang="en-US" sz="1800" b="1" dirty="0">
                  <a:latin typeface="DK Cool Crayon" pitchFamily="2" charset="0"/>
                </a:rPr>
                <a:t>Height</a:t>
              </a:r>
            </a:p>
          </p:txBody>
        </p:sp>
      </p:grpSp>
    </p:spTree>
    <p:extLst>
      <p:ext uri="{BB962C8B-B14F-4D97-AF65-F5344CB8AC3E}">
        <p14:creationId xmlns:p14="http://schemas.microsoft.com/office/powerpoint/2010/main" val="4178718265"/>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152400"/>
            <a:ext cx="8909366" cy="1280890"/>
          </a:xfrm>
        </p:spPr>
        <p:txBody>
          <a:bodyPr>
            <a:normAutofit/>
          </a:bodyPr>
          <a:lstStyle/>
          <a:p>
            <a:pPr algn="l"/>
            <a:r>
              <a:rPr lang="en-US" sz="3600" b="1" dirty="0"/>
              <a:t>Widget height and length</a:t>
            </a:r>
          </a:p>
        </p:txBody>
      </p:sp>
      <p:sp>
        <p:nvSpPr>
          <p:cNvPr id="3" name="TextBox 2"/>
          <p:cNvSpPr txBox="1"/>
          <p:nvPr/>
        </p:nvSpPr>
        <p:spPr>
          <a:xfrm>
            <a:off x="2386133" y="1544567"/>
            <a:ext cx="5156079" cy="3785652"/>
          </a:xfrm>
          <a:prstGeom prst="rect">
            <a:avLst/>
          </a:prstGeom>
          <a:noFill/>
        </p:spPr>
        <p:txBody>
          <a:bodyPr wrap="square" rtlCol="0">
            <a:spAutoFit/>
          </a:bodyPr>
          <a:lstStyle/>
          <a:p>
            <a:r>
              <a:rPr lang="en-US" dirty="0">
                <a:solidFill>
                  <a:srgbClr val="FF0000"/>
                </a:solidFill>
                <a:latin typeface="DK Cool Crayon" pitchFamily="2" charset="0"/>
              </a:rPr>
              <a:t>Width – </a:t>
            </a:r>
          </a:p>
          <a:p>
            <a:pPr lvl="1"/>
            <a:r>
              <a:rPr lang="en-US" sz="2000" dirty="0">
                <a:latin typeface="DK Cool Crayon" pitchFamily="2" charset="0"/>
              </a:rPr>
              <a:t>Fill Parent (Match parent)</a:t>
            </a:r>
          </a:p>
          <a:p>
            <a:pPr lvl="1"/>
            <a:r>
              <a:rPr lang="en-US" sz="2000" dirty="0">
                <a:latin typeface="DK Cool Crayon" pitchFamily="2" charset="0"/>
              </a:rPr>
              <a:t>Wrap content</a:t>
            </a:r>
          </a:p>
          <a:p>
            <a:endParaRPr lang="en-US" dirty="0">
              <a:solidFill>
                <a:srgbClr val="FF0000"/>
              </a:solidFill>
              <a:latin typeface="DK Cool Crayon" pitchFamily="2" charset="0"/>
            </a:endParaRPr>
          </a:p>
          <a:p>
            <a:r>
              <a:rPr lang="en-US" dirty="0">
                <a:solidFill>
                  <a:srgbClr val="FF0000"/>
                </a:solidFill>
                <a:latin typeface="DK Cool Crayon" pitchFamily="2" charset="0"/>
              </a:rPr>
              <a:t>Height – </a:t>
            </a:r>
          </a:p>
          <a:p>
            <a:pPr lvl="1"/>
            <a:r>
              <a:rPr lang="en-US" sz="2000" dirty="0">
                <a:latin typeface="DK Cool Crayon" pitchFamily="2" charset="0"/>
              </a:rPr>
              <a:t>Fill Parent (Match parent) </a:t>
            </a:r>
          </a:p>
          <a:p>
            <a:pPr lvl="1"/>
            <a:r>
              <a:rPr lang="en-US" sz="2000" dirty="0">
                <a:latin typeface="DK Cool Crayon" pitchFamily="2" charset="0"/>
              </a:rPr>
              <a:t>Wrap content</a:t>
            </a:r>
          </a:p>
          <a:p>
            <a:endParaRPr lang="en-US" dirty="0">
              <a:solidFill>
                <a:srgbClr val="FF0000"/>
              </a:solidFill>
              <a:latin typeface="DK Cool Crayon" pitchFamily="2" charset="0"/>
            </a:endParaRPr>
          </a:p>
          <a:p>
            <a:r>
              <a:rPr lang="en-US" dirty="0">
                <a:solidFill>
                  <a:srgbClr val="FF0000"/>
                </a:solidFill>
                <a:latin typeface="DK Cool Crayon" pitchFamily="2" charset="0"/>
              </a:rPr>
              <a:t>Orientation – </a:t>
            </a:r>
          </a:p>
          <a:p>
            <a:pPr lvl="1"/>
            <a:r>
              <a:rPr lang="en-US" sz="2000" dirty="0">
                <a:latin typeface="DK Cool Crayon" pitchFamily="2" charset="0"/>
              </a:rPr>
              <a:t>Vertical</a:t>
            </a:r>
          </a:p>
          <a:p>
            <a:pPr lvl="1"/>
            <a:r>
              <a:rPr lang="en-US" sz="2000" dirty="0">
                <a:latin typeface="DK Cool Crayon" pitchFamily="2" charset="0"/>
              </a:rPr>
              <a:t>Horizontal</a:t>
            </a:r>
          </a:p>
        </p:txBody>
      </p:sp>
    </p:spTree>
    <p:extLst>
      <p:ext uri="{BB962C8B-B14F-4D97-AF65-F5344CB8AC3E}">
        <p14:creationId xmlns:p14="http://schemas.microsoft.com/office/powerpoint/2010/main" val="29837035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34" y="178340"/>
            <a:ext cx="8909366" cy="1280890"/>
          </a:xfrm>
        </p:spPr>
        <p:txBody>
          <a:bodyPr>
            <a:normAutofit/>
          </a:bodyPr>
          <a:lstStyle/>
          <a:p>
            <a:pPr algn="l"/>
            <a:r>
              <a:rPr lang="en-US" sz="4000" b="1" dirty="0"/>
              <a:t>Widget height and length</a:t>
            </a:r>
          </a:p>
        </p:txBody>
      </p:sp>
      <p:grpSp>
        <p:nvGrpSpPr>
          <p:cNvPr id="20" name="Group 19"/>
          <p:cNvGrpSpPr/>
          <p:nvPr/>
        </p:nvGrpSpPr>
        <p:grpSpPr>
          <a:xfrm>
            <a:off x="-651023" y="1916430"/>
            <a:ext cx="9975791" cy="3318678"/>
            <a:chOff x="129808" y="1757867"/>
            <a:chExt cx="12191999" cy="3491152"/>
          </a:xfrm>
        </p:grpSpPr>
        <p:pic>
          <p:nvPicPr>
            <p:cNvPr id="3076"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652"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83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01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87119" y="3990357"/>
              <a:ext cx="569279" cy="323772"/>
            </a:xfrm>
            <a:prstGeom prst="rect">
              <a:avLst/>
            </a:prstGeom>
            <a:noFill/>
          </p:spPr>
          <p:txBody>
            <a:bodyPr wrap="square" rtlCol="0">
              <a:spAutoFit/>
            </a:bodyPr>
            <a:lstStyle/>
            <a:p>
              <a:r>
                <a:rPr lang="en-US" sz="1400" b="1" dirty="0">
                  <a:latin typeface="DK Cool Crayon" pitchFamily="2" charset="0"/>
                </a:rPr>
                <a:t>Ok</a:t>
              </a:r>
            </a:p>
          </p:txBody>
        </p:sp>
        <p:sp>
          <p:nvSpPr>
            <p:cNvPr id="16" name="TextBox 15"/>
            <p:cNvSpPr txBox="1"/>
            <p:nvPr/>
          </p:nvSpPr>
          <p:spPr>
            <a:xfrm>
              <a:off x="5495698" y="3975832"/>
              <a:ext cx="1015049" cy="323772"/>
            </a:xfrm>
            <a:prstGeom prst="rect">
              <a:avLst/>
            </a:prstGeom>
            <a:noFill/>
          </p:spPr>
          <p:txBody>
            <a:bodyPr wrap="square" rtlCol="0">
              <a:spAutoFit/>
            </a:bodyPr>
            <a:lstStyle/>
            <a:p>
              <a:r>
                <a:rPr lang="en-US" sz="1400" b="1" dirty="0">
                  <a:latin typeface="DK Cool Crayon" pitchFamily="2" charset="0"/>
                </a:rPr>
                <a:t>Cancel</a:t>
              </a:r>
            </a:p>
          </p:txBody>
        </p:sp>
        <p:sp>
          <p:nvSpPr>
            <p:cNvPr id="17" name="TextBox 16"/>
            <p:cNvSpPr txBox="1"/>
            <p:nvPr/>
          </p:nvSpPr>
          <p:spPr>
            <a:xfrm>
              <a:off x="8563241" y="4001722"/>
              <a:ext cx="805181" cy="323772"/>
            </a:xfrm>
            <a:prstGeom prst="rect">
              <a:avLst/>
            </a:prstGeom>
            <a:noFill/>
          </p:spPr>
          <p:txBody>
            <a:bodyPr wrap="square" rtlCol="0">
              <a:spAutoFit/>
            </a:bodyPr>
            <a:lstStyle/>
            <a:p>
              <a:r>
                <a:rPr lang="en-US" sz="1400" b="1" dirty="0">
                  <a:latin typeface="DK Cool Crayon" pitchFamily="2" charset="0"/>
                </a:rPr>
                <a:t>Next</a:t>
              </a:r>
            </a:p>
          </p:txBody>
        </p:sp>
        <p:sp>
          <p:nvSpPr>
            <p:cNvPr id="18" name="TextBox 17"/>
            <p:cNvSpPr txBox="1"/>
            <p:nvPr/>
          </p:nvSpPr>
          <p:spPr>
            <a:xfrm>
              <a:off x="129808" y="1757867"/>
              <a:ext cx="12191999" cy="485658"/>
            </a:xfrm>
            <a:prstGeom prst="rect">
              <a:avLst/>
            </a:prstGeom>
            <a:noFill/>
          </p:spPr>
          <p:txBody>
            <a:bodyPr wrap="square" rtlCol="0">
              <a:spAutoFit/>
            </a:bodyPr>
            <a:lstStyle/>
            <a:p>
              <a:pPr algn="ctr"/>
              <a:r>
                <a:rPr lang="en-US" sz="2400" dirty="0">
                  <a:latin typeface="DK Cool Crayon" pitchFamily="2" charset="0"/>
                </a:rPr>
                <a:t>Parent</a:t>
              </a:r>
            </a:p>
          </p:txBody>
        </p:sp>
        <p:sp>
          <p:nvSpPr>
            <p:cNvPr id="19" name="TextBox 18"/>
            <p:cNvSpPr txBox="1"/>
            <p:nvPr/>
          </p:nvSpPr>
          <p:spPr>
            <a:xfrm>
              <a:off x="129809" y="2793024"/>
              <a:ext cx="12191998" cy="485658"/>
            </a:xfrm>
            <a:prstGeom prst="rect">
              <a:avLst/>
            </a:prstGeom>
            <a:noFill/>
          </p:spPr>
          <p:txBody>
            <a:bodyPr wrap="square" rtlCol="0">
              <a:spAutoFit/>
            </a:bodyPr>
            <a:lstStyle/>
            <a:p>
              <a:pPr algn="ctr"/>
              <a:r>
                <a:rPr lang="en-US" sz="2400" dirty="0">
                  <a:latin typeface="DK Cool Crayon" pitchFamily="2" charset="0"/>
                </a:rPr>
                <a:t>Layout</a:t>
              </a:r>
            </a:p>
          </p:txBody>
        </p:sp>
        <p:sp>
          <p:nvSpPr>
            <p:cNvPr id="21" name="Rectangle 20"/>
            <p:cNvSpPr/>
            <p:nvPr/>
          </p:nvSpPr>
          <p:spPr>
            <a:xfrm>
              <a:off x="7135014" y="2626698"/>
              <a:ext cx="1671994" cy="777053"/>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a:p>
              <a:r>
                <a:rPr lang="en-US" sz="1400" dirty="0">
                  <a:latin typeface="DK Cool Crayon" pitchFamily="2" charset="0"/>
                </a:rPr>
                <a:t>Orientation</a:t>
              </a:r>
            </a:p>
          </p:txBody>
        </p:sp>
        <p:sp>
          <p:nvSpPr>
            <p:cNvPr id="22" name="Rectangle 21"/>
            <p:cNvSpPr/>
            <p:nvPr/>
          </p:nvSpPr>
          <p:spPr>
            <a:xfrm>
              <a:off x="2485416"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3" name="Rectangle 22"/>
            <p:cNvSpPr/>
            <p:nvPr/>
          </p:nvSpPr>
          <p:spPr>
            <a:xfrm>
              <a:off x="5563215"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4" name="Rectangle 23"/>
            <p:cNvSpPr/>
            <p:nvPr/>
          </p:nvSpPr>
          <p:spPr>
            <a:xfrm>
              <a:off x="8532424" y="4698606"/>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grpSp>
      <p:grpSp>
        <p:nvGrpSpPr>
          <p:cNvPr id="25" name="Group 24"/>
          <p:cNvGrpSpPr/>
          <p:nvPr/>
        </p:nvGrpSpPr>
        <p:grpSpPr>
          <a:xfrm>
            <a:off x="7876497" y="1459230"/>
            <a:ext cx="4072276" cy="4386914"/>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8" name="Rectangle 27"/>
          <p:cNvSpPr/>
          <p:nvPr/>
        </p:nvSpPr>
        <p:spPr>
          <a:xfrm>
            <a:off x="8916992" y="2147325"/>
            <a:ext cx="1999729"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DK Cool Crayon" pitchFamily="2" charset="0"/>
              </a:rPr>
              <a:t>Layout</a:t>
            </a:r>
          </a:p>
        </p:txBody>
      </p:sp>
    </p:spTree>
    <p:extLst>
      <p:ext uri="{BB962C8B-B14F-4D97-AF65-F5344CB8AC3E}">
        <p14:creationId xmlns:p14="http://schemas.microsoft.com/office/powerpoint/2010/main" val="1382801988"/>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6612" y="1143000"/>
            <a:ext cx="10663527" cy="4801314"/>
          </a:xfrm>
          <a:prstGeom prst="rect">
            <a:avLst/>
          </a:prstGeom>
        </p:spPr>
        <p:txBody>
          <a:bodyPr wrap="square">
            <a:spAutoFit/>
          </a:bodyPr>
          <a:lstStyle/>
          <a:p>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xml </a:t>
            </a:r>
            <a:r>
              <a:rPr lang="en-US" sz="1800" b="1" dirty="0">
                <a:solidFill>
                  <a:srgbClr val="7F007F"/>
                </a:solidFill>
                <a:latin typeface="Consolas" panose="020B0609020204030204" pitchFamily="49" charset="0"/>
              </a:rPr>
              <a:t>version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"1.0" </a:t>
            </a:r>
            <a:r>
              <a:rPr lang="en-US" sz="1800" b="1" i="1" dirty="0">
                <a:solidFill>
                  <a:srgbClr val="7F007F"/>
                </a:solidFill>
                <a:latin typeface="Consolas" panose="020B0609020204030204" pitchFamily="49" charset="0"/>
              </a:rPr>
              <a:t>encoding</a:t>
            </a:r>
            <a:r>
              <a:rPr lang="en-US" sz="1800" b="1" i="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"UTF-8"</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endParaRPr lang="en-US" sz="1800" b="1" dirty="0">
              <a:solidFill>
                <a:srgbClr val="3F7F7F"/>
              </a:solidFill>
              <a:latin typeface="Consolas" panose="020B0609020204030204" pitchFamily="49" charset="0"/>
            </a:endParaRP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xmlns:android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"http://schemas.android.com/apk/res/android"</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android:orientation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"horizontal"</a:t>
            </a:r>
          </a:p>
          <a:p>
            <a:r>
              <a:rPr lang="en-US" sz="1800" b="1" dirty="0">
                <a:latin typeface="Consolas" panose="020B0609020204030204" pitchFamily="49" charset="0"/>
              </a:rPr>
              <a:t>    </a:t>
            </a:r>
            <a:r>
              <a:rPr lang="en-US" sz="1800" b="1" dirty="0">
                <a:solidFill>
                  <a:srgbClr val="008080"/>
                </a:solidFill>
                <a:latin typeface="Consolas" panose="020B0609020204030204" pitchFamily="49" charset="0"/>
              </a:rPr>
              <a:t>&gt;</a:t>
            </a: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Button </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u="sng" dirty="0" err="1">
                <a:solidFill>
                  <a:srgbClr val="7F007F"/>
                </a:solidFill>
                <a:latin typeface="Consolas" panose="020B0609020204030204" pitchFamily="49" charset="0"/>
              </a:rPr>
              <a:t>android:text</a:t>
            </a:r>
            <a:r>
              <a:rPr lang="en-US" sz="1800" b="1" u="sng" dirty="0">
                <a:solidFill>
                  <a:srgbClr val="000000"/>
                </a:solidFill>
                <a:latin typeface="Consolas" panose="020B0609020204030204" pitchFamily="49" charset="0"/>
              </a:rPr>
              <a:t>=</a:t>
            </a:r>
            <a:r>
              <a:rPr lang="en-US" sz="1800" b="1" i="1" u="sng" dirty="0">
                <a:solidFill>
                  <a:srgbClr val="2A00FF"/>
                </a:solidFill>
                <a:latin typeface="Consolas" panose="020B0609020204030204" pitchFamily="49" charset="0"/>
              </a:rPr>
              <a:t>"Ok"</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"@+id/ok“</a:t>
            </a:r>
          </a:p>
          <a:p>
            <a:r>
              <a:rPr lang="en-US" sz="1800" b="1" dirty="0">
                <a:solidFill>
                  <a:srgbClr val="7F007F"/>
                </a:solidFill>
                <a:latin typeface="Consolas" panose="020B0609020204030204" pitchFamily="49" charset="0"/>
              </a:rPr>
              <a:t>	  </a:t>
            </a:r>
            <a:r>
              <a:rPr lang="en-US" sz="1800" b="1" dirty="0" err="1">
                <a:solidFill>
                  <a:srgbClr val="7F007F"/>
                </a:solidFill>
                <a:latin typeface="Consolas" panose="020B0609020204030204" pitchFamily="49" charset="0"/>
              </a:rPr>
              <a:t>android:onClick</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fun_ok</a:t>
            </a:r>
            <a:r>
              <a:rPr lang="en-US" sz="1800" b="1" i="1" dirty="0">
                <a:solidFill>
                  <a:srgbClr val="2A00FF"/>
                </a:solidFill>
                <a:latin typeface="Consolas" panose="020B0609020204030204" pitchFamily="49" charset="0"/>
              </a:rPr>
              <a:t>“</a:t>
            </a:r>
            <a:r>
              <a:rPr lang="en-US" sz="1800" b="1" i="1" dirty="0">
                <a:solidFill>
                  <a:srgbClr val="008080"/>
                </a:solidFill>
                <a:latin typeface="Consolas" panose="020B0609020204030204" pitchFamily="49" charset="0"/>
              </a:rPr>
              <a:t>/&gt;</a:t>
            </a: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endParaRPr lang="en-US" sz="1800" b="1" dirty="0"/>
          </a:p>
        </p:txBody>
      </p:sp>
    </p:spTree>
    <p:extLst>
      <p:ext uri="{BB962C8B-B14F-4D97-AF65-F5344CB8AC3E}">
        <p14:creationId xmlns:p14="http://schemas.microsoft.com/office/powerpoint/2010/main" val="17613099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9BC280C-6625-416B-A492-7044DE1E4E2D}"/>
              </a:ext>
            </a:extLst>
          </p:cNvPr>
          <p:cNvSpPr/>
          <p:nvPr/>
        </p:nvSpPr>
        <p:spPr>
          <a:xfrm>
            <a:off x="1" y="0"/>
            <a:ext cx="12188824" cy="6858000"/>
          </a:xfrm>
          <a:prstGeom prst="rect">
            <a:avLst/>
          </a:prstGeom>
          <a:solidFill>
            <a:srgbClr val="FFCC5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39350FCA-7311-4E34-BDA8-01DF01CD9335}"/>
              </a:ext>
            </a:extLst>
          </p:cNvPr>
          <p:cNvPicPr>
            <a:picLocks noChangeAspect="1"/>
          </p:cNvPicPr>
          <p:nvPr/>
        </p:nvPicPr>
        <p:blipFill>
          <a:blip r:embed="rId2"/>
          <a:stretch>
            <a:fillRect/>
          </a:stretch>
        </p:blipFill>
        <p:spPr>
          <a:xfrm>
            <a:off x="3198812" y="1619250"/>
            <a:ext cx="5791200" cy="3619500"/>
          </a:xfrm>
          <a:prstGeom prst="rect">
            <a:avLst/>
          </a:prstGeom>
        </p:spPr>
      </p:pic>
    </p:spTree>
    <p:extLst>
      <p:ext uri="{BB962C8B-B14F-4D97-AF65-F5344CB8AC3E}">
        <p14:creationId xmlns:p14="http://schemas.microsoft.com/office/powerpoint/2010/main" val="376454223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34" y="159290"/>
            <a:ext cx="8909366" cy="1280890"/>
          </a:xfrm>
        </p:spPr>
        <p:txBody>
          <a:bodyPr>
            <a:normAutofit/>
          </a:bodyPr>
          <a:lstStyle/>
          <a:p>
            <a:pPr algn="l"/>
            <a:r>
              <a:rPr lang="en-US" sz="4400" b="1" dirty="0"/>
              <a:t>Widget height and length</a:t>
            </a:r>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grpSp>
        <p:nvGrpSpPr>
          <p:cNvPr id="20" name="Group 19"/>
          <p:cNvGrpSpPr/>
          <p:nvPr/>
        </p:nvGrpSpPr>
        <p:grpSpPr>
          <a:xfrm>
            <a:off x="-651023" y="1916430"/>
            <a:ext cx="9975791" cy="3318678"/>
            <a:chOff x="129808" y="1757867"/>
            <a:chExt cx="12191999" cy="3491152"/>
          </a:xfrm>
        </p:grpSpPr>
        <p:pic>
          <p:nvPicPr>
            <p:cNvPr id="3076"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652"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83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01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87119" y="3990357"/>
              <a:ext cx="569279" cy="323772"/>
            </a:xfrm>
            <a:prstGeom prst="rect">
              <a:avLst/>
            </a:prstGeom>
            <a:noFill/>
          </p:spPr>
          <p:txBody>
            <a:bodyPr wrap="square" rtlCol="0">
              <a:spAutoFit/>
            </a:bodyPr>
            <a:lstStyle/>
            <a:p>
              <a:r>
                <a:rPr lang="en-US" sz="1400" b="1" dirty="0">
                  <a:latin typeface="DK Cool Crayon" pitchFamily="2" charset="0"/>
                </a:rPr>
                <a:t>Ok</a:t>
              </a:r>
            </a:p>
          </p:txBody>
        </p:sp>
        <p:sp>
          <p:nvSpPr>
            <p:cNvPr id="16" name="TextBox 15"/>
            <p:cNvSpPr txBox="1"/>
            <p:nvPr/>
          </p:nvSpPr>
          <p:spPr>
            <a:xfrm>
              <a:off x="5495698" y="3975832"/>
              <a:ext cx="1015049" cy="323772"/>
            </a:xfrm>
            <a:prstGeom prst="rect">
              <a:avLst/>
            </a:prstGeom>
            <a:noFill/>
          </p:spPr>
          <p:txBody>
            <a:bodyPr wrap="square" rtlCol="0">
              <a:spAutoFit/>
            </a:bodyPr>
            <a:lstStyle/>
            <a:p>
              <a:r>
                <a:rPr lang="en-US" sz="1400" b="1" dirty="0">
                  <a:latin typeface="DK Cool Crayon" pitchFamily="2" charset="0"/>
                </a:rPr>
                <a:t>Cancel</a:t>
              </a:r>
            </a:p>
          </p:txBody>
        </p:sp>
        <p:sp>
          <p:nvSpPr>
            <p:cNvPr id="17" name="TextBox 16"/>
            <p:cNvSpPr txBox="1"/>
            <p:nvPr/>
          </p:nvSpPr>
          <p:spPr>
            <a:xfrm>
              <a:off x="8563241" y="4001722"/>
              <a:ext cx="805181" cy="323772"/>
            </a:xfrm>
            <a:prstGeom prst="rect">
              <a:avLst/>
            </a:prstGeom>
            <a:noFill/>
          </p:spPr>
          <p:txBody>
            <a:bodyPr wrap="square" rtlCol="0">
              <a:spAutoFit/>
            </a:bodyPr>
            <a:lstStyle/>
            <a:p>
              <a:r>
                <a:rPr lang="en-US" sz="1400" b="1" dirty="0">
                  <a:latin typeface="DK Cool Crayon" pitchFamily="2" charset="0"/>
                </a:rPr>
                <a:t>Next</a:t>
              </a:r>
            </a:p>
          </p:txBody>
        </p:sp>
        <p:sp>
          <p:nvSpPr>
            <p:cNvPr id="18" name="TextBox 17"/>
            <p:cNvSpPr txBox="1"/>
            <p:nvPr/>
          </p:nvSpPr>
          <p:spPr>
            <a:xfrm>
              <a:off x="129808" y="1757867"/>
              <a:ext cx="12191999" cy="485658"/>
            </a:xfrm>
            <a:prstGeom prst="rect">
              <a:avLst/>
            </a:prstGeom>
            <a:noFill/>
          </p:spPr>
          <p:txBody>
            <a:bodyPr wrap="square" rtlCol="0">
              <a:spAutoFit/>
            </a:bodyPr>
            <a:lstStyle/>
            <a:p>
              <a:pPr algn="ctr"/>
              <a:r>
                <a:rPr lang="en-US" sz="2400" dirty="0">
                  <a:latin typeface="DK Cool Crayon" pitchFamily="2" charset="0"/>
                </a:rPr>
                <a:t>Parent</a:t>
              </a:r>
            </a:p>
          </p:txBody>
        </p:sp>
        <p:sp>
          <p:nvSpPr>
            <p:cNvPr id="19" name="TextBox 18"/>
            <p:cNvSpPr txBox="1"/>
            <p:nvPr/>
          </p:nvSpPr>
          <p:spPr>
            <a:xfrm>
              <a:off x="129809" y="2793024"/>
              <a:ext cx="12191998" cy="485658"/>
            </a:xfrm>
            <a:prstGeom prst="rect">
              <a:avLst/>
            </a:prstGeom>
            <a:noFill/>
          </p:spPr>
          <p:txBody>
            <a:bodyPr wrap="square" rtlCol="0">
              <a:spAutoFit/>
            </a:bodyPr>
            <a:lstStyle/>
            <a:p>
              <a:pPr algn="ctr"/>
              <a:r>
                <a:rPr lang="en-US" sz="2400" dirty="0">
                  <a:latin typeface="DK Cool Crayon" pitchFamily="2" charset="0"/>
                </a:rPr>
                <a:t>Layout</a:t>
              </a:r>
            </a:p>
          </p:txBody>
        </p:sp>
        <p:sp>
          <p:nvSpPr>
            <p:cNvPr id="21" name="Rectangle 20"/>
            <p:cNvSpPr/>
            <p:nvPr/>
          </p:nvSpPr>
          <p:spPr>
            <a:xfrm>
              <a:off x="7135014" y="2626698"/>
              <a:ext cx="1671994" cy="777053"/>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a:p>
              <a:r>
                <a:rPr lang="en-US" sz="1400" dirty="0">
                  <a:latin typeface="DK Cool Crayon" pitchFamily="2" charset="0"/>
                </a:rPr>
                <a:t>Orientation</a:t>
              </a:r>
            </a:p>
          </p:txBody>
        </p:sp>
        <p:sp>
          <p:nvSpPr>
            <p:cNvPr id="22" name="Rectangle 21"/>
            <p:cNvSpPr/>
            <p:nvPr/>
          </p:nvSpPr>
          <p:spPr>
            <a:xfrm>
              <a:off x="2485416"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3" name="Rectangle 22"/>
            <p:cNvSpPr/>
            <p:nvPr/>
          </p:nvSpPr>
          <p:spPr>
            <a:xfrm>
              <a:off x="5563215"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4" name="Rectangle 23"/>
            <p:cNvSpPr/>
            <p:nvPr/>
          </p:nvSpPr>
          <p:spPr>
            <a:xfrm>
              <a:off x="8532424" y="4698606"/>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grpSp>
      <p:grpSp>
        <p:nvGrpSpPr>
          <p:cNvPr id="25" name="Group 24"/>
          <p:cNvGrpSpPr/>
          <p:nvPr/>
        </p:nvGrpSpPr>
        <p:grpSpPr>
          <a:xfrm>
            <a:off x="7876497" y="1459230"/>
            <a:ext cx="4072276" cy="4386914"/>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8" name="Rectangle 27"/>
          <p:cNvSpPr/>
          <p:nvPr/>
        </p:nvSpPr>
        <p:spPr>
          <a:xfrm>
            <a:off x="8916992" y="2147325"/>
            <a:ext cx="1999729"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K Cool Crayon" pitchFamily="2" charset="0"/>
            </a:endParaRPr>
          </a:p>
        </p:txBody>
      </p:sp>
      <p:pic>
        <p:nvPicPr>
          <p:cNvPr id="29"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3089" y="2202295"/>
            <a:ext cx="2205416" cy="55332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916992" y="2312828"/>
            <a:ext cx="1999729" cy="307777"/>
          </a:xfrm>
          <a:prstGeom prst="rect">
            <a:avLst/>
          </a:prstGeom>
          <a:noFill/>
        </p:spPr>
        <p:txBody>
          <a:bodyPr wrap="square" rtlCol="0">
            <a:spAutoFit/>
          </a:bodyPr>
          <a:lstStyle/>
          <a:p>
            <a:pPr algn="ctr"/>
            <a:r>
              <a:rPr lang="en-US" sz="1400" b="1" dirty="0">
                <a:latin typeface="DK Cool Crayon" pitchFamily="2" charset="0"/>
              </a:rPr>
              <a:t>Ok</a:t>
            </a:r>
          </a:p>
        </p:txBody>
      </p:sp>
      <p:pic>
        <p:nvPicPr>
          <p:cNvPr id="31"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3089" y="2788952"/>
            <a:ext cx="2205416" cy="55332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8916992" y="2899485"/>
            <a:ext cx="1999729" cy="307777"/>
          </a:xfrm>
          <a:prstGeom prst="rect">
            <a:avLst/>
          </a:prstGeom>
          <a:noFill/>
        </p:spPr>
        <p:txBody>
          <a:bodyPr wrap="square" rtlCol="0">
            <a:spAutoFit/>
          </a:bodyPr>
          <a:lstStyle/>
          <a:p>
            <a:pPr algn="ctr"/>
            <a:r>
              <a:rPr lang="en-US" sz="1400" b="1" dirty="0">
                <a:latin typeface="DK Cool Crayon" pitchFamily="2" charset="0"/>
              </a:rPr>
              <a:t>Cancel</a:t>
            </a:r>
          </a:p>
        </p:txBody>
      </p:sp>
      <p:pic>
        <p:nvPicPr>
          <p:cNvPr id="33"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3089" y="3362113"/>
            <a:ext cx="2205416" cy="55332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916992" y="3472646"/>
            <a:ext cx="1999729" cy="307777"/>
          </a:xfrm>
          <a:prstGeom prst="rect">
            <a:avLst/>
          </a:prstGeom>
          <a:noFill/>
        </p:spPr>
        <p:txBody>
          <a:bodyPr wrap="square" rtlCol="0">
            <a:spAutoFit/>
          </a:bodyPr>
          <a:lstStyle/>
          <a:p>
            <a:pPr algn="ctr"/>
            <a:r>
              <a:rPr lang="en-US" sz="1400" b="1" dirty="0">
                <a:latin typeface="DK Cool Crayon" pitchFamily="2" charset="0"/>
              </a:rPr>
              <a:t>Next</a:t>
            </a:r>
          </a:p>
        </p:txBody>
      </p:sp>
    </p:spTree>
    <p:extLst>
      <p:ext uri="{BB962C8B-B14F-4D97-AF65-F5344CB8AC3E}">
        <p14:creationId xmlns:p14="http://schemas.microsoft.com/office/powerpoint/2010/main" val="268187487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334" y="76200"/>
            <a:ext cx="8909366" cy="1280890"/>
          </a:xfrm>
        </p:spPr>
        <p:txBody>
          <a:bodyPr>
            <a:normAutofit/>
          </a:bodyPr>
          <a:lstStyle/>
          <a:p>
            <a:pPr algn="l"/>
            <a:r>
              <a:rPr lang="en-US" sz="4400" b="1" dirty="0"/>
              <a:t>Widget height and length</a:t>
            </a:r>
          </a:p>
        </p:txBody>
      </p:sp>
      <p:grpSp>
        <p:nvGrpSpPr>
          <p:cNvPr id="20" name="Group 19"/>
          <p:cNvGrpSpPr/>
          <p:nvPr/>
        </p:nvGrpSpPr>
        <p:grpSpPr>
          <a:xfrm>
            <a:off x="-651023" y="1916430"/>
            <a:ext cx="9975791" cy="3318678"/>
            <a:chOff x="129808" y="1757867"/>
            <a:chExt cx="12191999" cy="3491152"/>
          </a:xfrm>
        </p:grpSpPr>
        <p:pic>
          <p:nvPicPr>
            <p:cNvPr id="3076"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652"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83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01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87119" y="3990357"/>
              <a:ext cx="569279" cy="323772"/>
            </a:xfrm>
            <a:prstGeom prst="rect">
              <a:avLst/>
            </a:prstGeom>
            <a:noFill/>
          </p:spPr>
          <p:txBody>
            <a:bodyPr wrap="square" rtlCol="0">
              <a:spAutoFit/>
            </a:bodyPr>
            <a:lstStyle/>
            <a:p>
              <a:r>
                <a:rPr lang="en-US" sz="1400" b="1" dirty="0">
                  <a:latin typeface="DK Cool Crayon" pitchFamily="2" charset="0"/>
                </a:rPr>
                <a:t>Ok</a:t>
              </a:r>
            </a:p>
          </p:txBody>
        </p:sp>
        <p:sp>
          <p:nvSpPr>
            <p:cNvPr id="16" name="TextBox 15"/>
            <p:cNvSpPr txBox="1"/>
            <p:nvPr/>
          </p:nvSpPr>
          <p:spPr>
            <a:xfrm>
              <a:off x="5495698" y="3975832"/>
              <a:ext cx="1015049" cy="323772"/>
            </a:xfrm>
            <a:prstGeom prst="rect">
              <a:avLst/>
            </a:prstGeom>
            <a:noFill/>
          </p:spPr>
          <p:txBody>
            <a:bodyPr wrap="square" rtlCol="0">
              <a:spAutoFit/>
            </a:bodyPr>
            <a:lstStyle/>
            <a:p>
              <a:r>
                <a:rPr lang="en-US" sz="1400" b="1" dirty="0">
                  <a:latin typeface="DK Cool Crayon" pitchFamily="2" charset="0"/>
                </a:rPr>
                <a:t>Cancel</a:t>
              </a:r>
            </a:p>
          </p:txBody>
        </p:sp>
        <p:sp>
          <p:nvSpPr>
            <p:cNvPr id="17" name="TextBox 16"/>
            <p:cNvSpPr txBox="1"/>
            <p:nvPr/>
          </p:nvSpPr>
          <p:spPr>
            <a:xfrm>
              <a:off x="8563241" y="4001722"/>
              <a:ext cx="805181" cy="323772"/>
            </a:xfrm>
            <a:prstGeom prst="rect">
              <a:avLst/>
            </a:prstGeom>
            <a:noFill/>
          </p:spPr>
          <p:txBody>
            <a:bodyPr wrap="square" rtlCol="0">
              <a:spAutoFit/>
            </a:bodyPr>
            <a:lstStyle/>
            <a:p>
              <a:r>
                <a:rPr lang="en-US" sz="1400" b="1" dirty="0">
                  <a:latin typeface="DK Cool Crayon" pitchFamily="2" charset="0"/>
                </a:rPr>
                <a:t>Next</a:t>
              </a:r>
            </a:p>
          </p:txBody>
        </p:sp>
        <p:sp>
          <p:nvSpPr>
            <p:cNvPr id="18" name="TextBox 17"/>
            <p:cNvSpPr txBox="1"/>
            <p:nvPr/>
          </p:nvSpPr>
          <p:spPr>
            <a:xfrm>
              <a:off x="129808" y="1757867"/>
              <a:ext cx="12191999" cy="485658"/>
            </a:xfrm>
            <a:prstGeom prst="rect">
              <a:avLst/>
            </a:prstGeom>
            <a:noFill/>
          </p:spPr>
          <p:txBody>
            <a:bodyPr wrap="square" rtlCol="0">
              <a:spAutoFit/>
            </a:bodyPr>
            <a:lstStyle/>
            <a:p>
              <a:pPr algn="ctr"/>
              <a:r>
                <a:rPr lang="en-US" sz="2400" dirty="0">
                  <a:latin typeface="DK Cool Crayon" pitchFamily="2" charset="0"/>
                </a:rPr>
                <a:t>Parent</a:t>
              </a:r>
            </a:p>
          </p:txBody>
        </p:sp>
        <p:sp>
          <p:nvSpPr>
            <p:cNvPr id="19" name="TextBox 18"/>
            <p:cNvSpPr txBox="1"/>
            <p:nvPr/>
          </p:nvSpPr>
          <p:spPr>
            <a:xfrm>
              <a:off x="129809" y="2793024"/>
              <a:ext cx="12191998" cy="485658"/>
            </a:xfrm>
            <a:prstGeom prst="rect">
              <a:avLst/>
            </a:prstGeom>
            <a:noFill/>
          </p:spPr>
          <p:txBody>
            <a:bodyPr wrap="square" rtlCol="0">
              <a:spAutoFit/>
            </a:bodyPr>
            <a:lstStyle/>
            <a:p>
              <a:pPr algn="ctr"/>
              <a:r>
                <a:rPr lang="en-US" sz="2400" dirty="0">
                  <a:latin typeface="DK Cool Crayon" pitchFamily="2" charset="0"/>
                </a:rPr>
                <a:t>Layout</a:t>
              </a:r>
            </a:p>
          </p:txBody>
        </p:sp>
        <p:sp>
          <p:nvSpPr>
            <p:cNvPr id="21" name="Rectangle 20"/>
            <p:cNvSpPr/>
            <p:nvPr/>
          </p:nvSpPr>
          <p:spPr>
            <a:xfrm>
              <a:off x="7135014" y="2626698"/>
              <a:ext cx="1671994" cy="777053"/>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a:p>
              <a:r>
                <a:rPr lang="en-US" sz="1400" dirty="0">
                  <a:latin typeface="DK Cool Crayon" pitchFamily="2" charset="0"/>
                </a:rPr>
                <a:t>Orientation</a:t>
              </a:r>
            </a:p>
          </p:txBody>
        </p:sp>
        <p:sp>
          <p:nvSpPr>
            <p:cNvPr id="22" name="Rectangle 21"/>
            <p:cNvSpPr/>
            <p:nvPr/>
          </p:nvSpPr>
          <p:spPr>
            <a:xfrm>
              <a:off x="2485416"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3" name="Rectangle 22"/>
            <p:cNvSpPr/>
            <p:nvPr/>
          </p:nvSpPr>
          <p:spPr>
            <a:xfrm>
              <a:off x="5563215"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4" name="Rectangle 23"/>
            <p:cNvSpPr/>
            <p:nvPr/>
          </p:nvSpPr>
          <p:spPr>
            <a:xfrm>
              <a:off x="8532424" y="4698606"/>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grpSp>
      <p:grpSp>
        <p:nvGrpSpPr>
          <p:cNvPr id="25" name="Group 24"/>
          <p:cNvGrpSpPr/>
          <p:nvPr/>
        </p:nvGrpSpPr>
        <p:grpSpPr>
          <a:xfrm>
            <a:off x="7876497" y="1459230"/>
            <a:ext cx="4072276" cy="4386914"/>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8" name="Rectangle 27"/>
          <p:cNvSpPr/>
          <p:nvPr/>
        </p:nvSpPr>
        <p:spPr>
          <a:xfrm>
            <a:off x="8916992" y="2147325"/>
            <a:ext cx="1999729" cy="18150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K Cool Crayon" pitchFamily="2" charset="0"/>
            </a:endParaRPr>
          </a:p>
        </p:txBody>
      </p:sp>
      <p:pic>
        <p:nvPicPr>
          <p:cNvPr id="29"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3089" y="2202295"/>
            <a:ext cx="2205416" cy="55332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916992" y="2312828"/>
            <a:ext cx="1999729" cy="307777"/>
          </a:xfrm>
          <a:prstGeom prst="rect">
            <a:avLst/>
          </a:prstGeom>
          <a:noFill/>
        </p:spPr>
        <p:txBody>
          <a:bodyPr wrap="square" rtlCol="0">
            <a:spAutoFit/>
          </a:bodyPr>
          <a:lstStyle/>
          <a:p>
            <a:pPr algn="ctr"/>
            <a:r>
              <a:rPr lang="en-US" sz="1400" b="1" dirty="0">
                <a:latin typeface="DK Cool Crayon" pitchFamily="2" charset="0"/>
              </a:rPr>
              <a:t>Ok</a:t>
            </a:r>
          </a:p>
        </p:txBody>
      </p:sp>
      <p:pic>
        <p:nvPicPr>
          <p:cNvPr id="31"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3089" y="2788952"/>
            <a:ext cx="2205416" cy="55332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8916992" y="2899485"/>
            <a:ext cx="1999729" cy="307777"/>
          </a:xfrm>
          <a:prstGeom prst="rect">
            <a:avLst/>
          </a:prstGeom>
          <a:noFill/>
        </p:spPr>
        <p:txBody>
          <a:bodyPr wrap="square" rtlCol="0">
            <a:spAutoFit/>
          </a:bodyPr>
          <a:lstStyle/>
          <a:p>
            <a:pPr algn="ctr"/>
            <a:r>
              <a:rPr lang="en-US" sz="1400" b="1" dirty="0">
                <a:latin typeface="DK Cool Crayon" pitchFamily="2" charset="0"/>
              </a:rPr>
              <a:t>Cancel</a:t>
            </a:r>
          </a:p>
        </p:txBody>
      </p:sp>
      <p:pic>
        <p:nvPicPr>
          <p:cNvPr id="33"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833089" y="3362113"/>
            <a:ext cx="2205416" cy="55332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916992" y="3472646"/>
            <a:ext cx="1999729" cy="307777"/>
          </a:xfrm>
          <a:prstGeom prst="rect">
            <a:avLst/>
          </a:prstGeom>
          <a:noFill/>
        </p:spPr>
        <p:txBody>
          <a:bodyPr wrap="square" rtlCol="0">
            <a:spAutoFit/>
          </a:bodyPr>
          <a:lstStyle/>
          <a:p>
            <a:pPr algn="ctr"/>
            <a:r>
              <a:rPr lang="en-US" sz="1400" b="1" dirty="0">
                <a:latin typeface="DK Cool Crayon" pitchFamily="2" charset="0"/>
              </a:rPr>
              <a:t>Next</a:t>
            </a:r>
          </a:p>
        </p:txBody>
      </p:sp>
    </p:spTree>
    <p:extLst>
      <p:ext uri="{BB962C8B-B14F-4D97-AF65-F5344CB8AC3E}">
        <p14:creationId xmlns:p14="http://schemas.microsoft.com/office/powerpoint/2010/main" val="386946880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6612" y="914400"/>
            <a:ext cx="10663527" cy="4801314"/>
          </a:xfrm>
          <a:prstGeom prst="rect">
            <a:avLst/>
          </a:prstGeom>
        </p:spPr>
        <p:txBody>
          <a:bodyPr wrap="square">
            <a:spAutoFit/>
          </a:bodyPr>
          <a:lstStyle/>
          <a:p>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xml </a:t>
            </a:r>
            <a:r>
              <a:rPr lang="en-US" sz="1800" b="1" dirty="0">
                <a:solidFill>
                  <a:srgbClr val="7F007F"/>
                </a:solidFill>
                <a:latin typeface="Consolas" panose="020B0609020204030204" pitchFamily="49" charset="0"/>
              </a:rPr>
              <a:t>version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"1.0" </a:t>
            </a:r>
            <a:r>
              <a:rPr lang="en-US" sz="1800" b="1" i="1" dirty="0">
                <a:solidFill>
                  <a:srgbClr val="7F007F"/>
                </a:solidFill>
                <a:latin typeface="Consolas" panose="020B0609020204030204" pitchFamily="49" charset="0"/>
              </a:rPr>
              <a:t>encoding</a:t>
            </a:r>
            <a:r>
              <a:rPr lang="en-US" sz="1800" b="1" i="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"UTF-8"</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endParaRPr lang="en-US" sz="1800" b="1" dirty="0">
              <a:solidFill>
                <a:srgbClr val="3F7F7F"/>
              </a:solidFill>
              <a:latin typeface="Consolas" panose="020B0609020204030204" pitchFamily="49" charset="0"/>
            </a:endParaRP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xmlns:android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"http://schemas.android.com/apk/res/android"</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android:orientation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“vertical"</a:t>
            </a:r>
          </a:p>
          <a:p>
            <a:r>
              <a:rPr lang="en-US" sz="1800" b="1" dirty="0">
                <a:latin typeface="Consolas" panose="020B0609020204030204" pitchFamily="49" charset="0"/>
              </a:rPr>
              <a:t>    </a:t>
            </a:r>
            <a:r>
              <a:rPr lang="en-US" sz="1800" b="1" dirty="0">
                <a:solidFill>
                  <a:srgbClr val="008080"/>
                </a:solidFill>
                <a:latin typeface="Consolas" panose="020B0609020204030204" pitchFamily="49" charset="0"/>
              </a:rPr>
              <a:t>&gt;</a:t>
            </a: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Button </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u="sng" dirty="0" err="1">
                <a:solidFill>
                  <a:srgbClr val="7F007F"/>
                </a:solidFill>
                <a:latin typeface="Consolas" panose="020B0609020204030204" pitchFamily="49" charset="0"/>
              </a:rPr>
              <a:t>android:text</a:t>
            </a:r>
            <a:r>
              <a:rPr lang="en-US" sz="1800" b="1" u="sng" dirty="0">
                <a:solidFill>
                  <a:srgbClr val="000000"/>
                </a:solidFill>
                <a:latin typeface="Consolas" panose="020B0609020204030204" pitchFamily="49" charset="0"/>
              </a:rPr>
              <a:t>=</a:t>
            </a:r>
            <a:r>
              <a:rPr lang="en-US" sz="1800" b="1" i="1" u="sng" dirty="0">
                <a:solidFill>
                  <a:srgbClr val="2A00FF"/>
                </a:solidFill>
                <a:latin typeface="Consolas" panose="020B0609020204030204" pitchFamily="49" charset="0"/>
              </a:rPr>
              <a:t>"Ok"</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"@+id/ok“</a:t>
            </a:r>
          </a:p>
          <a:p>
            <a:r>
              <a:rPr lang="en-US" sz="1800" b="1" dirty="0">
                <a:solidFill>
                  <a:srgbClr val="7F007F"/>
                </a:solidFill>
                <a:latin typeface="Consolas" panose="020B0609020204030204" pitchFamily="49" charset="0"/>
              </a:rPr>
              <a:t>	   </a:t>
            </a:r>
            <a:r>
              <a:rPr lang="en-US" sz="1800" b="1" dirty="0" err="1">
                <a:solidFill>
                  <a:srgbClr val="7F007F"/>
                </a:solidFill>
                <a:latin typeface="Consolas" panose="020B0609020204030204" pitchFamily="49" charset="0"/>
              </a:rPr>
              <a:t>android:onClick</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fun_ok</a:t>
            </a:r>
            <a:r>
              <a:rPr lang="en-US" sz="1800" b="1" i="1" dirty="0">
                <a:solidFill>
                  <a:srgbClr val="2A00FF"/>
                </a:solidFill>
                <a:latin typeface="Consolas" panose="020B0609020204030204" pitchFamily="49" charset="0"/>
              </a:rPr>
              <a:t>“</a:t>
            </a:r>
            <a:r>
              <a:rPr lang="en-US" sz="1800" b="1" i="1" dirty="0">
                <a:solidFill>
                  <a:srgbClr val="008080"/>
                </a:solidFill>
                <a:latin typeface="Consolas" panose="020B0609020204030204" pitchFamily="49" charset="0"/>
              </a:rPr>
              <a:t>/&gt;</a:t>
            </a: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endParaRPr lang="en-US" sz="1800" b="1" dirty="0"/>
          </a:p>
        </p:txBody>
      </p:sp>
    </p:spTree>
    <p:extLst>
      <p:ext uri="{BB962C8B-B14F-4D97-AF65-F5344CB8AC3E}">
        <p14:creationId xmlns:p14="http://schemas.microsoft.com/office/powerpoint/2010/main" val="3032575045"/>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78340"/>
            <a:ext cx="8909366" cy="1280890"/>
          </a:xfrm>
        </p:spPr>
        <p:txBody>
          <a:bodyPr>
            <a:normAutofit/>
          </a:bodyPr>
          <a:lstStyle/>
          <a:p>
            <a:pPr algn="l"/>
            <a:r>
              <a:rPr lang="en-US" sz="4000" b="1" dirty="0"/>
              <a:t>Widget height and length</a:t>
            </a:r>
          </a:p>
        </p:txBody>
      </p:sp>
      <p:grpSp>
        <p:nvGrpSpPr>
          <p:cNvPr id="20" name="Group 19"/>
          <p:cNvGrpSpPr/>
          <p:nvPr/>
        </p:nvGrpSpPr>
        <p:grpSpPr>
          <a:xfrm>
            <a:off x="-651023" y="1916430"/>
            <a:ext cx="9975791" cy="3318678"/>
            <a:chOff x="129808" y="1757867"/>
            <a:chExt cx="12191999" cy="3491152"/>
          </a:xfrm>
        </p:grpSpPr>
        <p:pic>
          <p:nvPicPr>
            <p:cNvPr id="3076"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652"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83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01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87119" y="3990357"/>
              <a:ext cx="569279" cy="323772"/>
            </a:xfrm>
            <a:prstGeom prst="rect">
              <a:avLst/>
            </a:prstGeom>
            <a:noFill/>
          </p:spPr>
          <p:txBody>
            <a:bodyPr wrap="square" rtlCol="0">
              <a:spAutoFit/>
            </a:bodyPr>
            <a:lstStyle/>
            <a:p>
              <a:r>
                <a:rPr lang="en-US" sz="1400" b="1" dirty="0">
                  <a:latin typeface="DK Cool Crayon" pitchFamily="2" charset="0"/>
                </a:rPr>
                <a:t>Ok</a:t>
              </a:r>
            </a:p>
          </p:txBody>
        </p:sp>
        <p:sp>
          <p:nvSpPr>
            <p:cNvPr id="16" name="TextBox 15"/>
            <p:cNvSpPr txBox="1"/>
            <p:nvPr/>
          </p:nvSpPr>
          <p:spPr>
            <a:xfrm>
              <a:off x="5495698" y="3975832"/>
              <a:ext cx="1015049" cy="323772"/>
            </a:xfrm>
            <a:prstGeom prst="rect">
              <a:avLst/>
            </a:prstGeom>
            <a:noFill/>
          </p:spPr>
          <p:txBody>
            <a:bodyPr wrap="square" rtlCol="0">
              <a:spAutoFit/>
            </a:bodyPr>
            <a:lstStyle/>
            <a:p>
              <a:r>
                <a:rPr lang="en-US" sz="1400" b="1" dirty="0">
                  <a:latin typeface="DK Cool Crayon" pitchFamily="2" charset="0"/>
                </a:rPr>
                <a:t>Cancel</a:t>
              </a:r>
            </a:p>
          </p:txBody>
        </p:sp>
        <p:sp>
          <p:nvSpPr>
            <p:cNvPr id="17" name="TextBox 16"/>
            <p:cNvSpPr txBox="1"/>
            <p:nvPr/>
          </p:nvSpPr>
          <p:spPr>
            <a:xfrm>
              <a:off x="8563241" y="4001722"/>
              <a:ext cx="805181" cy="323772"/>
            </a:xfrm>
            <a:prstGeom prst="rect">
              <a:avLst/>
            </a:prstGeom>
            <a:noFill/>
          </p:spPr>
          <p:txBody>
            <a:bodyPr wrap="square" rtlCol="0">
              <a:spAutoFit/>
            </a:bodyPr>
            <a:lstStyle/>
            <a:p>
              <a:r>
                <a:rPr lang="en-US" sz="1400" b="1" dirty="0">
                  <a:latin typeface="DK Cool Crayon" pitchFamily="2" charset="0"/>
                </a:rPr>
                <a:t>Next</a:t>
              </a:r>
            </a:p>
          </p:txBody>
        </p:sp>
        <p:sp>
          <p:nvSpPr>
            <p:cNvPr id="18" name="TextBox 17"/>
            <p:cNvSpPr txBox="1"/>
            <p:nvPr/>
          </p:nvSpPr>
          <p:spPr>
            <a:xfrm>
              <a:off x="129808" y="1757867"/>
              <a:ext cx="12191999" cy="485658"/>
            </a:xfrm>
            <a:prstGeom prst="rect">
              <a:avLst/>
            </a:prstGeom>
            <a:noFill/>
          </p:spPr>
          <p:txBody>
            <a:bodyPr wrap="square" rtlCol="0">
              <a:spAutoFit/>
            </a:bodyPr>
            <a:lstStyle/>
            <a:p>
              <a:pPr algn="ctr"/>
              <a:r>
                <a:rPr lang="en-US" sz="2400" dirty="0">
                  <a:latin typeface="DK Cool Crayon" pitchFamily="2" charset="0"/>
                </a:rPr>
                <a:t>Parent</a:t>
              </a:r>
            </a:p>
          </p:txBody>
        </p:sp>
        <p:sp>
          <p:nvSpPr>
            <p:cNvPr id="19" name="TextBox 18"/>
            <p:cNvSpPr txBox="1"/>
            <p:nvPr/>
          </p:nvSpPr>
          <p:spPr>
            <a:xfrm>
              <a:off x="129809" y="2793024"/>
              <a:ext cx="12191998" cy="485658"/>
            </a:xfrm>
            <a:prstGeom prst="rect">
              <a:avLst/>
            </a:prstGeom>
            <a:noFill/>
          </p:spPr>
          <p:txBody>
            <a:bodyPr wrap="square" rtlCol="0">
              <a:spAutoFit/>
            </a:bodyPr>
            <a:lstStyle/>
            <a:p>
              <a:pPr algn="ctr"/>
              <a:r>
                <a:rPr lang="en-US" sz="2400" dirty="0">
                  <a:latin typeface="DK Cool Crayon" pitchFamily="2" charset="0"/>
                </a:rPr>
                <a:t>Layout</a:t>
              </a:r>
            </a:p>
          </p:txBody>
        </p:sp>
        <p:sp>
          <p:nvSpPr>
            <p:cNvPr id="21" name="Rectangle 20"/>
            <p:cNvSpPr/>
            <p:nvPr/>
          </p:nvSpPr>
          <p:spPr>
            <a:xfrm>
              <a:off x="7135014" y="2626698"/>
              <a:ext cx="1671994" cy="777053"/>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a:p>
              <a:r>
                <a:rPr lang="en-US" sz="1400" dirty="0">
                  <a:latin typeface="DK Cool Crayon" pitchFamily="2" charset="0"/>
                </a:rPr>
                <a:t>Orientation</a:t>
              </a:r>
            </a:p>
          </p:txBody>
        </p:sp>
        <p:sp>
          <p:nvSpPr>
            <p:cNvPr id="22" name="Rectangle 21"/>
            <p:cNvSpPr/>
            <p:nvPr/>
          </p:nvSpPr>
          <p:spPr>
            <a:xfrm>
              <a:off x="2485416"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3" name="Rectangle 22"/>
            <p:cNvSpPr/>
            <p:nvPr/>
          </p:nvSpPr>
          <p:spPr>
            <a:xfrm>
              <a:off x="5563215"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4" name="Rectangle 23"/>
            <p:cNvSpPr/>
            <p:nvPr/>
          </p:nvSpPr>
          <p:spPr>
            <a:xfrm>
              <a:off x="8532424" y="4698606"/>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grpSp>
      <p:grpSp>
        <p:nvGrpSpPr>
          <p:cNvPr id="25" name="Group 24"/>
          <p:cNvGrpSpPr/>
          <p:nvPr/>
        </p:nvGrpSpPr>
        <p:grpSpPr>
          <a:xfrm>
            <a:off x="7876497" y="1459230"/>
            <a:ext cx="4072276" cy="4386914"/>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8" name="Rectangle 27"/>
          <p:cNvSpPr/>
          <p:nvPr/>
        </p:nvSpPr>
        <p:spPr>
          <a:xfrm>
            <a:off x="8916992" y="2147325"/>
            <a:ext cx="1999729"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K Cool Crayon" pitchFamily="2" charset="0"/>
            </a:endParaRPr>
          </a:p>
        </p:txBody>
      </p:sp>
      <p:pic>
        <p:nvPicPr>
          <p:cNvPr id="29"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3078" y="2202295"/>
            <a:ext cx="617059" cy="55332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939847" y="2312828"/>
            <a:ext cx="491679" cy="307777"/>
          </a:xfrm>
          <a:prstGeom prst="rect">
            <a:avLst/>
          </a:prstGeom>
          <a:noFill/>
        </p:spPr>
        <p:txBody>
          <a:bodyPr wrap="square" rtlCol="0">
            <a:spAutoFit/>
          </a:bodyPr>
          <a:lstStyle/>
          <a:p>
            <a:pPr algn="ctr"/>
            <a:r>
              <a:rPr lang="en-US" sz="1400" b="1" dirty="0">
                <a:latin typeface="DK Cool Crayon" pitchFamily="2" charset="0"/>
              </a:rPr>
              <a:t>Ok</a:t>
            </a:r>
          </a:p>
        </p:txBody>
      </p:sp>
      <p:pic>
        <p:nvPicPr>
          <p:cNvPr id="31" name="Picture 4" descr="http://www.clker.com/cliparts/q/H/M/R/B/F/blue-button-png-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0224" y="2788952"/>
            <a:ext cx="936928" cy="55332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8916993" y="2899485"/>
            <a:ext cx="910160" cy="307777"/>
          </a:xfrm>
          <a:prstGeom prst="rect">
            <a:avLst/>
          </a:prstGeom>
          <a:noFill/>
        </p:spPr>
        <p:txBody>
          <a:bodyPr wrap="square" rtlCol="0">
            <a:spAutoFit/>
          </a:bodyPr>
          <a:lstStyle/>
          <a:p>
            <a:pPr algn="ctr"/>
            <a:r>
              <a:rPr lang="en-US" sz="1400" b="1" dirty="0">
                <a:latin typeface="DK Cool Crayon" pitchFamily="2" charset="0"/>
              </a:rPr>
              <a:t>Cancel</a:t>
            </a:r>
          </a:p>
        </p:txBody>
      </p:sp>
      <p:pic>
        <p:nvPicPr>
          <p:cNvPr id="33" name="Picture 4" descr="http://www.clker.com/cliparts/q/H/M/R/B/F/blue-button-png-h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3078" y="3362113"/>
            <a:ext cx="799892" cy="55332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916993" y="3472646"/>
            <a:ext cx="715988" cy="307777"/>
          </a:xfrm>
          <a:prstGeom prst="rect">
            <a:avLst/>
          </a:prstGeom>
          <a:noFill/>
        </p:spPr>
        <p:txBody>
          <a:bodyPr wrap="square" rtlCol="0">
            <a:spAutoFit/>
          </a:bodyPr>
          <a:lstStyle/>
          <a:p>
            <a:pPr algn="ctr"/>
            <a:r>
              <a:rPr lang="en-US" sz="1400" b="1" dirty="0">
                <a:latin typeface="DK Cool Crayon" pitchFamily="2" charset="0"/>
              </a:rPr>
              <a:t>Next</a:t>
            </a:r>
          </a:p>
        </p:txBody>
      </p:sp>
    </p:spTree>
    <p:extLst>
      <p:ext uri="{BB962C8B-B14F-4D97-AF65-F5344CB8AC3E}">
        <p14:creationId xmlns:p14="http://schemas.microsoft.com/office/powerpoint/2010/main" val="2803617839"/>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73124" y="762000"/>
            <a:ext cx="10663527" cy="5078313"/>
          </a:xfrm>
          <a:prstGeom prst="rect">
            <a:avLst/>
          </a:prstGeom>
        </p:spPr>
        <p:txBody>
          <a:bodyPr wrap="square">
            <a:spAutoFit/>
          </a:bodyPr>
          <a:lstStyle/>
          <a:p>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xml </a:t>
            </a:r>
            <a:r>
              <a:rPr lang="en-US" sz="1800" b="1" dirty="0">
                <a:solidFill>
                  <a:srgbClr val="7F007F"/>
                </a:solidFill>
                <a:latin typeface="Consolas" panose="020B0609020204030204" pitchFamily="49" charset="0"/>
              </a:rPr>
              <a:t>version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"1.0" </a:t>
            </a:r>
            <a:r>
              <a:rPr lang="en-US" sz="1800" b="1" i="1" dirty="0">
                <a:solidFill>
                  <a:srgbClr val="7F007F"/>
                </a:solidFill>
                <a:latin typeface="Consolas" panose="020B0609020204030204" pitchFamily="49" charset="0"/>
              </a:rPr>
              <a:t>encoding</a:t>
            </a:r>
            <a:r>
              <a:rPr lang="en-US" sz="1800" b="1" i="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"UTF-8"</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endParaRPr lang="en-US" sz="1800" b="1" dirty="0">
              <a:solidFill>
                <a:srgbClr val="3F7F7F"/>
              </a:solidFill>
              <a:latin typeface="Consolas" panose="020B0609020204030204" pitchFamily="49" charset="0"/>
            </a:endParaRP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xmlns:android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"http://schemas.android.com/apk/res/android"</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android:orientation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“vertical"</a:t>
            </a:r>
          </a:p>
          <a:p>
            <a:r>
              <a:rPr lang="en-US" sz="1800" b="1" dirty="0">
                <a:latin typeface="Consolas" panose="020B0609020204030204" pitchFamily="49" charset="0"/>
              </a:rPr>
              <a:t>    </a:t>
            </a:r>
            <a:r>
              <a:rPr lang="en-US" sz="1800" b="1" dirty="0">
                <a:solidFill>
                  <a:srgbClr val="008080"/>
                </a:solidFill>
                <a:latin typeface="Consolas" panose="020B0609020204030204" pitchFamily="49" charset="0"/>
              </a:rPr>
              <a:t>&gt;</a:t>
            </a: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Button </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u="sng" dirty="0" err="1">
                <a:solidFill>
                  <a:srgbClr val="7F007F"/>
                </a:solidFill>
                <a:latin typeface="Consolas" panose="020B0609020204030204" pitchFamily="49" charset="0"/>
              </a:rPr>
              <a:t>android:text</a:t>
            </a:r>
            <a:r>
              <a:rPr lang="en-US" sz="1800" b="1" u="sng" dirty="0">
                <a:solidFill>
                  <a:srgbClr val="000000"/>
                </a:solidFill>
                <a:latin typeface="Consolas" panose="020B0609020204030204" pitchFamily="49" charset="0"/>
              </a:rPr>
              <a:t>=</a:t>
            </a:r>
            <a:r>
              <a:rPr lang="en-US" sz="1800" b="1" i="1" u="sng" dirty="0">
                <a:solidFill>
                  <a:srgbClr val="2A00FF"/>
                </a:solidFill>
                <a:latin typeface="Consolas" panose="020B0609020204030204" pitchFamily="49" charset="0"/>
              </a:rPr>
              <a:t>"Ok"</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"@+id/ok“</a:t>
            </a:r>
          </a:p>
          <a:p>
            <a:r>
              <a:rPr lang="en-US" sz="1800" b="1" i="1" dirty="0">
                <a:solidFill>
                  <a:srgbClr val="2A00FF"/>
                </a:solidFill>
                <a:latin typeface="Consolas" panose="020B0609020204030204" pitchFamily="49" charset="0"/>
              </a:rPr>
              <a:t>	  </a:t>
            </a:r>
            <a:r>
              <a:rPr lang="en-US" sz="1800" b="1" dirty="0" err="1">
                <a:solidFill>
                  <a:srgbClr val="7F007F"/>
                </a:solidFill>
                <a:latin typeface="Consolas" panose="020B0609020204030204" pitchFamily="49" charset="0"/>
              </a:rPr>
              <a:t>android:onClick</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fun_ok</a:t>
            </a:r>
            <a:r>
              <a:rPr lang="en-US" sz="1800" b="1" i="1" dirty="0">
                <a:solidFill>
                  <a:srgbClr val="2A00FF"/>
                </a:solidFill>
                <a:latin typeface="Consolas" panose="020B0609020204030204" pitchFamily="49" charset="0"/>
              </a:rPr>
              <a:t>“</a:t>
            </a:r>
            <a:r>
              <a:rPr lang="en-US" sz="1800" b="1" i="1" dirty="0">
                <a:solidFill>
                  <a:srgbClr val="008080"/>
                </a:solidFill>
                <a:latin typeface="Consolas" panose="020B0609020204030204" pitchFamily="49" charset="0"/>
              </a:rPr>
              <a:t>/&gt;</a:t>
            </a:r>
          </a:p>
          <a:p>
            <a:endParaRPr lang="en-US" sz="1800" b="1" i="1" dirty="0">
              <a:solidFill>
                <a:srgbClr val="008080"/>
              </a:solidFill>
              <a:latin typeface="Consolas" panose="020B0609020204030204" pitchFamily="49" charset="0"/>
            </a:endParaRP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endParaRPr lang="en-US" sz="1800" b="1" dirty="0"/>
          </a:p>
        </p:txBody>
      </p:sp>
    </p:spTree>
    <p:extLst>
      <p:ext uri="{BB962C8B-B14F-4D97-AF65-F5344CB8AC3E}">
        <p14:creationId xmlns:p14="http://schemas.microsoft.com/office/powerpoint/2010/main" val="353819503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69505" y="635540"/>
            <a:ext cx="8909366" cy="1280890"/>
          </a:xfrm>
        </p:spPr>
        <p:txBody>
          <a:bodyPr/>
          <a:lstStyle/>
          <a:p>
            <a:r>
              <a:rPr lang="en-US" dirty="0"/>
              <a:t>Widget height and length</a:t>
            </a:r>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grpSp>
        <p:nvGrpSpPr>
          <p:cNvPr id="20" name="Group 19"/>
          <p:cNvGrpSpPr/>
          <p:nvPr/>
        </p:nvGrpSpPr>
        <p:grpSpPr>
          <a:xfrm>
            <a:off x="-651023" y="1916430"/>
            <a:ext cx="9975791" cy="3318678"/>
            <a:chOff x="129808" y="1757867"/>
            <a:chExt cx="12191999" cy="3491152"/>
          </a:xfrm>
        </p:grpSpPr>
        <p:pic>
          <p:nvPicPr>
            <p:cNvPr id="3076"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652"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83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01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87119" y="3990357"/>
              <a:ext cx="569279" cy="323772"/>
            </a:xfrm>
            <a:prstGeom prst="rect">
              <a:avLst/>
            </a:prstGeom>
            <a:noFill/>
          </p:spPr>
          <p:txBody>
            <a:bodyPr wrap="square" rtlCol="0">
              <a:spAutoFit/>
            </a:bodyPr>
            <a:lstStyle/>
            <a:p>
              <a:r>
                <a:rPr lang="en-US" sz="1400" b="1" dirty="0">
                  <a:latin typeface="DK Cool Crayon" pitchFamily="2" charset="0"/>
                </a:rPr>
                <a:t>Ok</a:t>
              </a:r>
            </a:p>
          </p:txBody>
        </p:sp>
        <p:sp>
          <p:nvSpPr>
            <p:cNvPr id="16" name="TextBox 15"/>
            <p:cNvSpPr txBox="1"/>
            <p:nvPr/>
          </p:nvSpPr>
          <p:spPr>
            <a:xfrm>
              <a:off x="5495698" y="3975832"/>
              <a:ext cx="1015049" cy="323772"/>
            </a:xfrm>
            <a:prstGeom prst="rect">
              <a:avLst/>
            </a:prstGeom>
            <a:noFill/>
          </p:spPr>
          <p:txBody>
            <a:bodyPr wrap="square" rtlCol="0">
              <a:spAutoFit/>
            </a:bodyPr>
            <a:lstStyle/>
            <a:p>
              <a:r>
                <a:rPr lang="en-US" sz="1400" b="1" dirty="0">
                  <a:latin typeface="DK Cool Crayon" pitchFamily="2" charset="0"/>
                </a:rPr>
                <a:t>Cancel</a:t>
              </a:r>
            </a:p>
          </p:txBody>
        </p:sp>
        <p:sp>
          <p:nvSpPr>
            <p:cNvPr id="17" name="TextBox 16"/>
            <p:cNvSpPr txBox="1"/>
            <p:nvPr/>
          </p:nvSpPr>
          <p:spPr>
            <a:xfrm>
              <a:off x="8563241" y="4001722"/>
              <a:ext cx="805181" cy="323772"/>
            </a:xfrm>
            <a:prstGeom prst="rect">
              <a:avLst/>
            </a:prstGeom>
            <a:noFill/>
          </p:spPr>
          <p:txBody>
            <a:bodyPr wrap="square" rtlCol="0">
              <a:spAutoFit/>
            </a:bodyPr>
            <a:lstStyle/>
            <a:p>
              <a:r>
                <a:rPr lang="en-US" sz="1400" b="1" dirty="0">
                  <a:latin typeface="DK Cool Crayon" pitchFamily="2" charset="0"/>
                </a:rPr>
                <a:t>Next</a:t>
              </a:r>
            </a:p>
          </p:txBody>
        </p:sp>
        <p:sp>
          <p:nvSpPr>
            <p:cNvPr id="18" name="TextBox 17"/>
            <p:cNvSpPr txBox="1"/>
            <p:nvPr/>
          </p:nvSpPr>
          <p:spPr>
            <a:xfrm>
              <a:off x="129808" y="1757867"/>
              <a:ext cx="12191999" cy="485658"/>
            </a:xfrm>
            <a:prstGeom prst="rect">
              <a:avLst/>
            </a:prstGeom>
            <a:noFill/>
          </p:spPr>
          <p:txBody>
            <a:bodyPr wrap="square" rtlCol="0">
              <a:spAutoFit/>
            </a:bodyPr>
            <a:lstStyle/>
            <a:p>
              <a:pPr algn="ctr"/>
              <a:r>
                <a:rPr lang="en-US" sz="2400" dirty="0">
                  <a:latin typeface="DK Cool Crayon" pitchFamily="2" charset="0"/>
                </a:rPr>
                <a:t>Parent</a:t>
              </a:r>
            </a:p>
          </p:txBody>
        </p:sp>
        <p:sp>
          <p:nvSpPr>
            <p:cNvPr id="19" name="TextBox 18"/>
            <p:cNvSpPr txBox="1"/>
            <p:nvPr/>
          </p:nvSpPr>
          <p:spPr>
            <a:xfrm>
              <a:off x="129809" y="2793024"/>
              <a:ext cx="12191998" cy="485658"/>
            </a:xfrm>
            <a:prstGeom prst="rect">
              <a:avLst/>
            </a:prstGeom>
            <a:noFill/>
          </p:spPr>
          <p:txBody>
            <a:bodyPr wrap="square" rtlCol="0">
              <a:spAutoFit/>
            </a:bodyPr>
            <a:lstStyle/>
            <a:p>
              <a:pPr algn="ctr"/>
              <a:r>
                <a:rPr lang="en-US" sz="2400" dirty="0">
                  <a:latin typeface="DK Cool Crayon" pitchFamily="2" charset="0"/>
                </a:rPr>
                <a:t>Layout</a:t>
              </a:r>
            </a:p>
          </p:txBody>
        </p:sp>
        <p:sp>
          <p:nvSpPr>
            <p:cNvPr id="21" name="Rectangle 20"/>
            <p:cNvSpPr/>
            <p:nvPr/>
          </p:nvSpPr>
          <p:spPr>
            <a:xfrm>
              <a:off x="7135014" y="2626698"/>
              <a:ext cx="1671994" cy="777053"/>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a:p>
              <a:r>
                <a:rPr lang="en-US" sz="1400" dirty="0">
                  <a:latin typeface="DK Cool Crayon" pitchFamily="2" charset="0"/>
                </a:rPr>
                <a:t>Orientation</a:t>
              </a:r>
            </a:p>
          </p:txBody>
        </p:sp>
        <p:sp>
          <p:nvSpPr>
            <p:cNvPr id="22" name="Rectangle 21"/>
            <p:cNvSpPr/>
            <p:nvPr/>
          </p:nvSpPr>
          <p:spPr>
            <a:xfrm>
              <a:off x="2485416"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3" name="Rectangle 22"/>
            <p:cNvSpPr/>
            <p:nvPr/>
          </p:nvSpPr>
          <p:spPr>
            <a:xfrm>
              <a:off x="5563215"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4" name="Rectangle 23"/>
            <p:cNvSpPr/>
            <p:nvPr/>
          </p:nvSpPr>
          <p:spPr>
            <a:xfrm>
              <a:off x="8532424" y="4698606"/>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grpSp>
      <p:grpSp>
        <p:nvGrpSpPr>
          <p:cNvPr id="25" name="Group 24"/>
          <p:cNvGrpSpPr/>
          <p:nvPr/>
        </p:nvGrpSpPr>
        <p:grpSpPr>
          <a:xfrm>
            <a:off x="7876497" y="1459230"/>
            <a:ext cx="4072276" cy="4386914"/>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8" name="Rectangle 27"/>
          <p:cNvSpPr/>
          <p:nvPr/>
        </p:nvSpPr>
        <p:spPr>
          <a:xfrm>
            <a:off x="8916992" y="2147325"/>
            <a:ext cx="1999729" cy="1768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K Cool Crayon" pitchFamily="2" charset="0"/>
            </a:endParaRPr>
          </a:p>
        </p:txBody>
      </p:sp>
      <p:pic>
        <p:nvPicPr>
          <p:cNvPr id="29"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3078" y="2202295"/>
            <a:ext cx="617059" cy="55332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939847" y="2312828"/>
            <a:ext cx="491679" cy="307777"/>
          </a:xfrm>
          <a:prstGeom prst="rect">
            <a:avLst/>
          </a:prstGeom>
          <a:noFill/>
        </p:spPr>
        <p:txBody>
          <a:bodyPr wrap="square" rtlCol="0">
            <a:spAutoFit/>
          </a:bodyPr>
          <a:lstStyle/>
          <a:p>
            <a:pPr algn="ctr"/>
            <a:r>
              <a:rPr lang="en-US" sz="1400" b="1" dirty="0">
                <a:latin typeface="DK Cool Crayon" pitchFamily="2" charset="0"/>
              </a:rPr>
              <a:t>Ok</a:t>
            </a:r>
          </a:p>
        </p:txBody>
      </p:sp>
      <p:pic>
        <p:nvPicPr>
          <p:cNvPr id="31" name="Picture 4" descr="http://www.clker.com/cliparts/q/H/M/R/B/F/blue-button-png-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0224" y="2788952"/>
            <a:ext cx="936928" cy="55332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8916993" y="2899485"/>
            <a:ext cx="910160" cy="307777"/>
          </a:xfrm>
          <a:prstGeom prst="rect">
            <a:avLst/>
          </a:prstGeom>
          <a:noFill/>
        </p:spPr>
        <p:txBody>
          <a:bodyPr wrap="square" rtlCol="0">
            <a:spAutoFit/>
          </a:bodyPr>
          <a:lstStyle/>
          <a:p>
            <a:pPr algn="ctr"/>
            <a:r>
              <a:rPr lang="en-US" sz="1400" b="1" dirty="0">
                <a:latin typeface="DK Cool Crayon" pitchFamily="2" charset="0"/>
              </a:rPr>
              <a:t>Cancel</a:t>
            </a:r>
          </a:p>
        </p:txBody>
      </p:sp>
      <p:pic>
        <p:nvPicPr>
          <p:cNvPr id="33" name="Picture 4" descr="http://www.clker.com/cliparts/q/H/M/R/B/F/blue-button-png-h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3078" y="3362113"/>
            <a:ext cx="799892" cy="55332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916993" y="3472646"/>
            <a:ext cx="715988" cy="307777"/>
          </a:xfrm>
          <a:prstGeom prst="rect">
            <a:avLst/>
          </a:prstGeom>
          <a:noFill/>
        </p:spPr>
        <p:txBody>
          <a:bodyPr wrap="square" rtlCol="0">
            <a:spAutoFit/>
          </a:bodyPr>
          <a:lstStyle/>
          <a:p>
            <a:pPr algn="ctr"/>
            <a:r>
              <a:rPr lang="en-US" sz="1400" b="1" dirty="0">
                <a:latin typeface="DK Cool Crayon" pitchFamily="2" charset="0"/>
              </a:rPr>
              <a:t>Next</a:t>
            </a:r>
          </a:p>
        </p:txBody>
      </p:sp>
    </p:spTree>
    <p:extLst>
      <p:ext uri="{BB962C8B-B14F-4D97-AF65-F5344CB8AC3E}">
        <p14:creationId xmlns:p14="http://schemas.microsoft.com/office/powerpoint/2010/main" val="1789148005"/>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60412" y="609600"/>
            <a:ext cx="10663527" cy="5078313"/>
          </a:xfrm>
          <a:prstGeom prst="rect">
            <a:avLst/>
          </a:prstGeom>
        </p:spPr>
        <p:txBody>
          <a:bodyPr wrap="square">
            <a:spAutoFit/>
          </a:bodyPr>
          <a:lstStyle/>
          <a:p>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xml </a:t>
            </a:r>
            <a:r>
              <a:rPr lang="en-US" sz="1800" b="1" dirty="0">
                <a:solidFill>
                  <a:srgbClr val="7F007F"/>
                </a:solidFill>
                <a:latin typeface="Consolas" panose="020B0609020204030204" pitchFamily="49" charset="0"/>
              </a:rPr>
              <a:t>version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"1.0" </a:t>
            </a:r>
            <a:r>
              <a:rPr lang="en-US" sz="1800" b="1" i="1" dirty="0">
                <a:solidFill>
                  <a:srgbClr val="7F007F"/>
                </a:solidFill>
                <a:latin typeface="Consolas" panose="020B0609020204030204" pitchFamily="49" charset="0"/>
              </a:rPr>
              <a:t>encoding</a:t>
            </a:r>
            <a:r>
              <a:rPr lang="en-US" sz="1800" b="1" i="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"UTF-8"</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endParaRPr lang="en-US" sz="1800" b="1" dirty="0">
              <a:solidFill>
                <a:srgbClr val="3F7F7F"/>
              </a:solidFill>
              <a:latin typeface="Consolas" panose="020B0609020204030204" pitchFamily="49" charset="0"/>
            </a:endParaRP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xmlns:android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"http://schemas.android.com/apk/res/android"</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android:orientation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“vertical"</a:t>
            </a:r>
          </a:p>
          <a:p>
            <a:r>
              <a:rPr lang="en-US" sz="1800" b="1" dirty="0">
                <a:latin typeface="Consolas" panose="020B0609020204030204" pitchFamily="49" charset="0"/>
              </a:rPr>
              <a:t>    </a:t>
            </a:r>
            <a:r>
              <a:rPr lang="en-US" sz="1800" b="1" dirty="0">
                <a:solidFill>
                  <a:srgbClr val="008080"/>
                </a:solidFill>
                <a:latin typeface="Consolas" panose="020B0609020204030204" pitchFamily="49" charset="0"/>
              </a:rPr>
              <a:t>&gt;</a:t>
            </a: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Button </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u="sng" dirty="0" err="1">
                <a:solidFill>
                  <a:srgbClr val="7F007F"/>
                </a:solidFill>
                <a:latin typeface="Consolas" panose="020B0609020204030204" pitchFamily="49" charset="0"/>
              </a:rPr>
              <a:t>android:text</a:t>
            </a:r>
            <a:r>
              <a:rPr lang="en-US" sz="1800" b="1" u="sng" dirty="0">
                <a:solidFill>
                  <a:srgbClr val="000000"/>
                </a:solidFill>
                <a:latin typeface="Consolas" panose="020B0609020204030204" pitchFamily="49" charset="0"/>
              </a:rPr>
              <a:t>=</a:t>
            </a:r>
            <a:r>
              <a:rPr lang="en-US" sz="1800" b="1" i="1" u="sng" dirty="0">
                <a:solidFill>
                  <a:srgbClr val="2A00FF"/>
                </a:solidFill>
                <a:latin typeface="Consolas" panose="020B0609020204030204" pitchFamily="49" charset="0"/>
              </a:rPr>
              <a:t>"Ok"</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"@+id/ok“</a:t>
            </a:r>
          </a:p>
          <a:p>
            <a:r>
              <a:rPr lang="en-US" sz="1800" b="1" dirty="0">
                <a:solidFill>
                  <a:srgbClr val="7F007F"/>
                </a:solidFill>
                <a:latin typeface="Consolas" panose="020B0609020204030204" pitchFamily="49" charset="0"/>
              </a:rPr>
              <a:t>	  </a:t>
            </a:r>
            <a:r>
              <a:rPr lang="en-US" sz="1800" b="1" dirty="0" err="1">
                <a:solidFill>
                  <a:srgbClr val="7F007F"/>
                </a:solidFill>
                <a:latin typeface="Consolas" panose="020B0609020204030204" pitchFamily="49" charset="0"/>
              </a:rPr>
              <a:t>android:onClick</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fun_ok</a:t>
            </a:r>
            <a:r>
              <a:rPr lang="en-US" sz="1800" b="1" i="1" dirty="0">
                <a:solidFill>
                  <a:srgbClr val="2A00FF"/>
                </a:solidFill>
                <a:latin typeface="Consolas" panose="020B0609020204030204" pitchFamily="49" charset="0"/>
              </a:rPr>
              <a:t>“</a:t>
            </a:r>
            <a:r>
              <a:rPr lang="en-US" sz="1800" b="1" i="1" dirty="0">
                <a:solidFill>
                  <a:srgbClr val="008080"/>
                </a:solidFill>
                <a:latin typeface="Consolas" panose="020B0609020204030204" pitchFamily="49" charset="0"/>
              </a:rPr>
              <a:t>/&gt;</a:t>
            </a:r>
          </a:p>
          <a:p>
            <a:endParaRPr lang="en-US" sz="1800" b="1" i="1" dirty="0">
              <a:solidFill>
                <a:srgbClr val="008080"/>
              </a:solidFill>
              <a:latin typeface="Consolas" panose="020B0609020204030204" pitchFamily="49" charset="0"/>
            </a:endParaRP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endParaRPr lang="en-US" sz="1800" b="1" dirty="0"/>
          </a:p>
        </p:txBody>
      </p:sp>
    </p:spTree>
    <p:extLst>
      <p:ext uri="{BB962C8B-B14F-4D97-AF65-F5344CB8AC3E}">
        <p14:creationId xmlns:p14="http://schemas.microsoft.com/office/powerpoint/2010/main" val="277775691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2241" y="228600"/>
            <a:ext cx="8909366" cy="1280890"/>
          </a:xfrm>
        </p:spPr>
        <p:txBody>
          <a:bodyPr>
            <a:normAutofit/>
          </a:bodyPr>
          <a:lstStyle/>
          <a:p>
            <a:pPr algn="l"/>
            <a:r>
              <a:rPr lang="en-US" sz="4000" b="1" dirty="0"/>
              <a:t>Widget height and length</a:t>
            </a:r>
          </a:p>
        </p:txBody>
      </p:sp>
      <p:grpSp>
        <p:nvGrpSpPr>
          <p:cNvPr id="20" name="Group 19"/>
          <p:cNvGrpSpPr/>
          <p:nvPr/>
        </p:nvGrpSpPr>
        <p:grpSpPr>
          <a:xfrm>
            <a:off x="-651023" y="1916430"/>
            <a:ext cx="9975791" cy="3318678"/>
            <a:chOff x="129808" y="1757867"/>
            <a:chExt cx="12191999" cy="3491152"/>
          </a:xfrm>
        </p:grpSpPr>
        <p:pic>
          <p:nvPicPr>
            <p:cNvPr id="3076"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652"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83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01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87119" y="3990357"/>
              <a:ext cx="569279" cy="323772"/>
            </a:xfrm>
            <a:prstGeom prst="rect">
              <a:avLst/>
            </a:prstGeom>
            <a:noFill/>
          </p:spPr>
          <p:txBody>
            <a:bodyPr wrap="square" rtlCol="0">
              <a:spAutoFit/>
            </a:bodyPr>
            <a:lstStyle/>
            <a:p>
              <a:r>
                <a:rPr lang="en-US" sz="1400" b="1" dirty="0">
                  <a:latin typeface="DK Cool Crayon" pitchFamily="2" charset="0"/>
                </a:rPr>
                <a:t>Ok</a:t>
              </a:r>
            </a:p>
          </p:txBody>
        </p:sp>
        <p:sp>
          <p:nvSpPr>
            <p:cNvPr id="16" name="TextBox 15"/>
            <p:cNvSpPr txBox="1"/>
            <p:nvPr/>
          </p:nvSpPr>
          <p:spPr>
            <a:xfrm>
              <a:off x="5495698" y="3975832"/>
              <a:ext cx="1015049" cy="323772"/>
            </a:xfrm>
            <a:prstGeom prst="rect">
              <a:avLst/>
            </a:prstGeom>
            <a:noFill/>
          </p:spPr>
          <p:txBody>
            <a:bodyPr wrap="square" rtlCol="0">
              <a:spAutoFit/>
            </a:bodyPr>
            <a:lstStyle/>
            <a:p>
              <a:r>
                <a:rPr lang="en-US" sz="1400" b="1" dirty="0">
                  <a:latin typeface="DK Cool Crayon" pitchFamily="2" charset="0"/>
                </a:rPr>
                <a:t>Cancel</a:t>
              </a:r>
            </a:p>
          </p:txBody>
        </p:sp>
        <p:sp>
          <p:nvSpPr>
            <p:cNvPr id="17" name="TextBox 16"/>
            <p:cNvSpPr txBox="1"/>
            <p:nvPr/>
          </p:nvSpPr>
          <p:spPr>
            <a:xfrm>
              <a:off x="8563241" y="4001722"/>
              <a:ext cx="805181" cy="323772"/>
            </a:xfrm>
            <a:prstGeom prst="rect">
              <a:avLst/>
            </a:prstGeom>
            <a:noFill/>
          </p:spPr>
          <p:txBody>
            <a:bodyPr wrap="square" rtlCol="0">
              <a:spAutoFit/>
            </a:bodyPr>
            <a:lstStyle/>
            <a:p>
              <a:r>
                <a:rPr lang="en-US" sz="1400" b="1" dirty="0">
                  <a:latin typeface="DK Cool Crayon" pitchFamily="2" charset="0"/>
                </a:rPr>
                <a:t>Next</a:t>
              </a:r>
            </a:p>
          </p:txBody>
        </p:sp>
        <p:sp>
          <p:nvSpPr>
            <p:cNvPr id="18" name="TextBox 17"/>
            <p:cNvSpPr txBox="1"/>
            <p:nvPr/>
          </p:nvSpPr>
          <p:spPr>
            <a:xfrm>
              <a:off x="129808" y="1757867"/>
              <a:ext cx="12191999" cy="485658"/>
            </a:xfrm>
            <a:prstGeom prst="rect">
              <a:avLst/>
            </a:prstGeom>
            <a:noFill/>
          </p:spPr>
          <p:txBody>
            <a:bodyPr wrap="square" rtlCol="0">
              <a:spAutoFit/>
            </a:bodyPr>
            <a:lstStyle/>
            <a:p>
              <a:pPr algn="ctr"/>
              <a:r>
                <a:rPr lang="en-US" sz="2400" dirty="0">
                  <a:latin typeface="DK Cool Crayon" pitchFamily="2" charset="0"/>
                </a:rPr>
                <a:t>Parent</a:t>
              </a:r>
            </a:p>
          </p:txBody>
        </p:sp>
        <p:sp>
          <p:nvSpPr>
            <p:cNvPr id="19" name="TextBox 18"/>
            <p:cNvSpPr txBox="1"/>
            <p:nvPr/>
          </p:nvSpPr>
          <p:spPr>
            <a:xfrm>
              <a:off x="129809" y="2793024"/>
              <a:ext cx="12191998" cy="485658"/>
            </a:xfrm>
            <a:prstGeom prst="rect">
              <a:avLst/>
            </a:prstGeom>
            <a:noFill/>
          </p:spPr>
          <p:txBody>
            <a:bodyPr wrap="square" rtlCol="0">
              <a:spAutoFit/>
            </a:bodyPr>
            <a:lstStyle/>
            <a:p>
              <a:pPr algn="ctr"/>
              <a:r>
                <a:rPr lang="en-US" sz="2400" dirty="0">
                  <a:latin typeface="DK Cool Crayon" pitchFamily="2" charset="0"/>
                </a:rPr>
                <a:t>Layout</a:t>
              </a:r>
            </a:p>
          </p:txBody>
        </p:sp>
        <p:sp>
          <p:nvSpPr>
            <p:cNvPr id="21" name="Rectangle 20"/>
            <p:cNvSpPr/>
            <p:nvPr/>
          </p:nvSpPr>
          <p:spPr>
            <a:xfrm>
              <a:off x="7135014" y="2626698"/>
              <a:ext cx="1671994" cy="777053"/>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a:p>
              <a:r>
                <a:rPr lang="en-US" sz="1400" dirty="0">
                  <a:latin typeface="DK Cool Crayon" pitchFamily="2" charset="0"/>
                </a:rPr>
                <a:t>Orientation</a:t>
              </a:r>
            </a:p>
          </p:txBody>
        </p:sp>
        <p:sp>
          <p:nvSpPr>
            <p:cNvPr id="22" name="Rectangle 21"/>
            <p:cNvSpPr/>
            <p:nvPr/>
          </p:nvSpPr>
          <p:spPr>
            <a:xfrm>
              <a:off x="2485416"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3" name="Rectangle 22"/>
            <p:cNvSpPr/>
            <p:nvPr/>
          </p:nvSpPr>
          <p:spPr>
            <a:xfrm>
              <a:off x="5563215"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4" name="Rectangle 23"/>
            <p:cNvSpPr/>
            <p:nvPr/>
          </p:nvSpPr>
          <p:spPr>
            <a:xfrm>
              <a:off x="8532424" y="4698606"/>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grpSp>
      <p:grpSp>
        <p:nvGrpSpPr>
          <p:cNvPr id="25" name="Group 24"/>
          <p:cNvGrpSpPr/>
          <p:nvPr/>
        </p:nvGrpSpPr>
        <p:grpSpPr>
          <a:xfrm>
            <a:off x="7876497" y="1459230"/>
            <a:ext cx="4072276" cy="4386914"/>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8" name="Rectangle 27"/>
          <p:cNvSpPr/>
          <p:nvPr/>
        </p:nvSpPr>
        <p:spPr>
          <a:xfrm>
            <a:off x="8916992" y="2147325"/>
            <a:ext cx="897372" cy="17681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K Cool Crayon" pitchFamily="2" charset="0"/>
            </a:endParaRPr>
          </a:p>
        </p:txBody>
      </p:sp>
      <p:pic>
        <p:nvPicPr>
          <p:cNvPr id="29"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3078" y="2202295"/>
            <a:ext cx="617059" cy="55332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939847" y="2312828"/>
            <a:ext cx="491679" cy="307777"/>
          </a:xfrm>
          <a:prstGeom prst="rect">
            <a:avLst/>
          </a:prstGeom>
          <a:noFill/>
        </p:spPr>
        <p:txBody>
          <a:bodyPr wrap="square" rtlCol="0">
            <a:spAutoFit/>
          </a:bodyPr>
          <a:lstStyle/>
          <a:p>
            <a:pPr algn="ctr"/>
            <a:r>
              <a:rPr lang="en-US" sz="1400" b="1" dirty="0">
                <a:latin typeface="DK Cool Crayon" pitchFamily="2" charset="0"/>
              </a:rPr>
              <a:t>Ok</a:t>
            </a:r>
          </a:p>
        </p:txBody>
      </p:sp>
      <p:pic>
        <p:nvPicPr>
          <p:cNvPr id="31" name="Picture 4" descr="http://www.clker.com/cliparts/q/H/M/R/B/F/blue-button-png-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90224" y="2788952"/>
            <a:ext cx="936928" cy="55332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8916993" y="2899485"/>
            <a:ext cx="910160" cy="307777"/>
          </a:xfrm>
          <a:prstGeom prst="rect">
            <a:avLst/>
          </a:prstGeom>
          <a:noFill/>
        </p:spPr>
        <p:txBody>
          <a:bodyPr wrap="square" rtlCol="0">
            <a:spAutoFit/>
          </a:bodyPr>
          <a:lstStyle/>
          <a:p>
            <a:pPr algn="ctr"/>
            <a:r>
              <a:rPr lang="en-US" sz="1400" b="1" dirty="0">
                <a:latin typeface="DK Cool Crayon" pitchFamily="2" charset="0"/>
              </a:rPr>
              <a:t>Cancel</a:t>
            </a:r>
          </a:p>
        </p:txBody>
      </p:sp>
      <p:pic>
        <p:nvPicPr>
          <p:cNvPr id="33" name="Picture 4" descr="http://www.clker.com/cliparts/q/H/M/R/B/F/blue-button-png-h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913078" y="3362113"/>
            <a:ext cx="799892" cy="55332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916993" y="3472646"/>
            <a:ext cx="715988" cy="307777"/>
          </a:xfrm>
          <a:prstGeom prst="rect">
            <a:avLst/>
          </a:prstGeom>
          <a:noFill/>
        </p:spPr>
        <p:txBody>
          <a:bodyPr wrap="square" rtlCol="0">
            <a:spAutoFit/>
          </a:bodyPr>
          <a:lstStyle/>
          <a:p>
            <a:pPr algn="ctr"/>
            <a:r>
              <a:rPr lang="en-US" sz="1400" b="1" dirty="0">
                <a:latin typeface="DK Cool Crayon" pitchFamily="2" charset="0"/>
              </a:rPr>
              <a:t>Next</a:t>
            </a:r>
          </a:p>
        </p:txBody>
      </p:sp>
    </p:spTree>
    <p:extLst>
      <p:ext uri="{BB962C8B-B14F-4D97-AF65-F5344CB8AC3E}">
        <p14:creationId xmlns:p14="http://schemas.microsoft.com/office/powerpoint/2010/main" val="2861045948"/>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608012" y="1066800"/>
            <a:ext cx="10663527" cy="4524315"/>
          </a:xfrm>
          <a:prstGeom prst="rect">
            <a:avLst/>
          </a:prstGeom>
        </p:spPr>
        <p:txBody>
          <a:bodyPr wrap="square">
            <a:spAutoFit/>
          </a:bodyPr>
          <a:lstStyle/>
          <a:p>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xml </a:t>
            </a:r>
            <a:r>
              <a:rPr lang="en-US" sz="1800" b="1" dirty="0">
                <a:solidFill>
                  <a:srgbClr val="7F007F"/>
                </a:solidFill>
                <a:latin typeface="Consolas" panose="020B0609020204030204" pitchFamily="49" charset="0"/>
              </a:rPr>
              <a:t>version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"1.0" </a:t>
            </a:r>
            <a:r>
              <a:rPr lang="en-US" sz="1800" b="1" i="1" dirty="0">
                <a:solidFill>
                  <a:srgbClr val="7F007F"/>
                </a:solidFill>
                <a:latin typeface="Consolas" panose="020B0609020204030204" pitchFamily="49" charset="0"/>
              </a:rPr>
              <a:t>encoding</a:t>
            </a:r>
            <a:r>
              <a:rPr lang="en-US" sz="1800" b="1" i="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"UTF-8"</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endParaRPr lang="en-US" sz="1800" b="1" dirty="0">
              <a:solidFill>
                <a:srgbClr val="3F7F7F"/>
              </a:solidFill>
              <a:latin typeface="Consolas" panose="020B0609020204030204" pitchFamily="49" charset="0"/>
            </a:endParaRP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xmlns:android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"http://schemas.android.com/apk/res/android"</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android:orientation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“vertical"</a:t>
            </a:r>
          </a:p>
          <a:p>
            <a:r>
              <a:rPr lang="en-US" sz="1800" b="1" dirty="0">
                <a:latin typeface="Consolas" panose="020B0609020204030204" pitchFamily="49" charset="0"/>
              </a:rPr>
              <a:t>    </a:t>
            </a:r>
            <a:r>
              <a:rPr lang="en-US" sz="1800" b="1" dirty="0">
                <a:solidFill>
                  <a:srgbClr val="008080"/>
                </a:solidFill>
                <a:latin typeface="Consolas" panose="020B0609020204030204" pitchFamily="49" charset="0"/>
              </a:rPr>
              <a:t>&gt;</a:t>
            </a: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Button </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u="sng" dirty="0" err="1">
                <a:solidFill>
                  <a:srgbClr val="7F007F"/>
                </a:solidFill>
                <a:latin typeface="Consolas" panose="020B0609020204030204" pitchFamily="49" charset="0"/>
              </a:rPr>
              <a:t>android:text</a:t>
            </a:r>
            <a:r>
              <a:rPr lang="en-US" sz="1800" b="1" u="sng" dirty="0">
                <a:solidFill>
                  <a:srgbClr val="000000"/>
                </a:solidFill>
                <a:latin typeface="Consolas" panose="020B0609020204030204" pitchFamily="49" charset="0"/>
              </a:rPr>
              <a:t>=</a:t>
            </a:r>
            <a:r>
              <a:rPr lang="en-US" sz="1800" b="1" i="1" u="sng" dirty="0">
                <a:solidFill>
                  <a:srgbClr val="2A00FF"/>
                </a:solidFill>
                <a:latin typeface="Consolas" panose="020B0609020204030204" pitchFamily="49" charset="0"/>
              </a:rPr>
              <a:t>"Ok"</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"@+id/ok"</a:t>
            </a:r>
            <a:r>
              <a:rPr lang="en-US" sz="1800" b="1" i="1" dirty="0">
                <a:solidFill>
                  <a:srgbClr val="008080"/>
                </a:solidFill>
                <a:latin typeface="Consolas" panose="020B0609020204030204" pitchFamily="49" charset="0"/>
              </a:rPr>
              <a:t>/&gt;</a:t>
            </a: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endParaRPr lang="en-US" sz="1800" b="1" dirty="0"/>
          </a:p>
        </p:txBody>
      </p:sp>
    </p:spTree>
    <p:extLst>
      <p:ext uri="{BB962C8B-B14F-4D97-AF65-F5344CB8AC3E}">
        <p14:creationId xmlns:p14="http://schemas.microsoft.com/office/powerpoint/2010/main" val="22404073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4701" y="178340"/>
            <a:ext cx="8909366" cy="1280890"/>
          </a:xfrm>
        </p:spPr>
        <p:txBody>
          <a:bodyPr>
            <a:normAutofit/>
          </a:bodyPr>
          <a:lstStyle/>
          <a:p>
            <a:pPr algn="l"/>
            <a:r>
              <a:rPr lang="en-US" sz="4000" b="1" dirty="0"/>
              <a:t>Widget height and length</a:t>
            </a:r>
          </a:p>
        </p:txBody>
      </p:sp>
      <p:grpSp>
        <p:nvGrpSpPr>
          <p:cNvPr id="20" name="Group 19"/>
          <p:cNvGrpSpPr/>
          <p:nvPr/>
        </p:nvGrpSpPr>
        <p:grpSpPr>
          <a:xfrm>
            <a:off x="-651023" y="1916430"/>
            <a:ext cx="9975791" cy="3318678"/>
            <a:chOff x="129808" y="1757867"/>
            <a:chExt cx="12191999" cy="3491152"/>
          </a:xfrm>
        </p:grpSpPr>
        <p:pic>
          <p:nvPicPr>
            <p:cNvPr id="3076"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652"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83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01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87119" y="3990357"/>
              <a:ext cx="569279" cy="323772"/>
            </a:xfrm>
            <a:prstGeom prst="rect">
              <a:avLst/>
            </a:prstGeom>
            <a:noFill/>
          </p:spPr>
          <p:txBody>
            <a:bodyPr wrap="square" rtlCol="0">
              <a:spAutoFit/>
            </a:bodyPr>
            <a:lstStyle/>
            <a:p>
              <a:r>
                <a:rPr lang="en-US" sz="1400" b="1" dirty="0">
                  <a:latin typeface="DK Cool Crayon" pitchFamily="2" charset="0"/>
                </a:rPr>
                <a:t>Ok</a:t>
              </a:r>
            </a:p>
          </p:txBody>
        </p:sp>
        <p:sp>
          <p:nvSpPr>
            <p:cNvPr id="16" name="TextBox 15"/>
            <p:cNvSpPr txBox="1"/>
            <p:nvPr/>
          </p:nvSpPr>
          <p:spPr>
            <a:xfrm>
              <a:off x="5495698" y="3975832"/>
              <a:ext cx="1015049" cy="323772"/>
            </a:xfrm>
            <a:prstGeom prst="rect">
              <a:avLst/>
            </a:prstGeom>
            <a:noFill/>
          </p:spPr>
          <p:txBody>
            <a:bodyPr wrap="square" rtlCol="0">
              <a:spAutoFit/>
            </a:bodyPr>
            <a:lstStyle/>
            <a:p>
              <a:r>
                <a:rPr lang="en-US" sz="1400" b="1" dirty="0">
                  <a:latin typeface="DK Cool Crayon" pitchFamily="2" charset="0"/>
                </a:rPr>
                <a:t>Cancel</a:t>
              </a:r>
            </a:p>
          </p:txBody>
        </p:sp>
        <p:sp>
          <p:nvSpPr>
            <p:cNvPr id="17" name="TextBox 16"/>
            <p:cNvSpPr txBox="1"/>
            <p:nvPr/>
          </p:nvSpPr>
          <p:spPr>
            <a:xfrm>
              <a:off x="8563241" y="4001722"/>
              <a:ext cx="805181" cy="323772"/>
            </a:xfrm>
            <a:prstGeom prst="rect">
              <a:avLst/>
            </a:prstGeom>
            <a:noFill/>
          </p:spPr>
          <p:txBody>
            <a:bodyPr wrap="square" rtlCol="0">
              <a:spAutoFit/>
            </a:bodyPr>
            <a:lstStyle/>
            <a:p>
              <a:r>
                <a:rPr lang="en-US" sz="1400" b="1" dirty="0">
                  <a:latin typeface="DK Cool Crayon" pitchFamily="2" charset="0"/>
                </a:rPr>
                <a:t>Next</a:t>
              </a:r>
            </a:p>
          </p:txBody>
        </p:sp>
        <p:sp>
          <p:nvSpPr>
            <p:cNvPr id="18" name="TextBox 17"/>
            <p:cNvSpPr txBox="1"/>
            <p:nvPr/>
          </p:nvSpPr>
          <p:spPr>
            <a:xfrm>
              <a:off x="129808" y="1757867"/>
              <a:ext cx="12191999" cy="485658"/>
            </a:xfrm>
            <a:prstGeom prst="rect">
              <a:avLst/>
            </a:prstGeom>
            <a:noFill/>
          </p:spPr>
          <p:txBody>
            <a:bodyPr wrap="square" rtlCol="0">
              <a:spAutoFit/>
            </a:bodyPr>
            <a:lstStyle/>
            <a:p>
              <a:pPr algn="ctr"/>
              <a:r>
                <a:rPr lang="en-US" sz="2400" dirty="0">
                  <a:latin typeface="DK Cool Crayon" pitchFamily="2" charset="0"/>
                </a:rPr>
                <a:t>Parent</a:t>
              </a:r>
            </a:p>
          </p:txBody>
        </p:sp>
        <p:sp>
          <p:nvSpPr>
            <p:cNvPr id="19" name="TextBox 18"/>
            <p:cNvSpPr txBox="1"/>
            <p:nvPr/>
          </p:nvSpPr>
          <p:spPr>
            <a:xfrm>
              <a:off x="129809" y="2793024"/>
              <a:ext cx="12191998" cy="485658"/>
            </a:xfrm>
            <a:prstGeom prst="rect">
              <a:avLst/>
            </a:prstGeom>
            <a:noFill/>
          </p:spPr>
          <p:txBody>
            <a:bodyPr wrap="square" rtlCol="0">
              <a:spAutoFit/>
            </a:bodyPr>
            <a:lstStyle/>
            <a:p>
              <a:pPr algn="ctr"/>
              <a:r>
                <a:rPr lang="en-US" sz="2400" dirty="0">
                  <a:latin typeface="DK Cool Crayon" pitchFamily="2" charset="0"/>
                </a:rPr>
                <a:t>Layout</a:t>
              </a:r>
            </a:p>
          </p:txBody>
        </p:sp>
        <p:sp>
          <p:nvSpPr>
            <p:cNvPr id="21" name="Rectangle 20"/>
            <p:cNvSpPr/>
            <p:nvPr/>
          </p:nvSpPr>
          <p:spPr>
            <a:xfrm>
              <a:off x="7135014" y="2626698"/>
              <a:ext cx="1671994" cy="777053"/>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a:p>
              <a:r>
                <a:rPr lang="en-US" sz="1400" dirty="0">
                  <a:latin typeface="DK Cool Crayon" pitchFamily="2" charset="0"/>
                </a:rPr>
                <a:t>Orientation</a:t>
              </a:r>
            </a:p>
          </p:txBody>
        </p:sp>
        <p:sp>
          <p:nvSpPr>
            <p:cNvPr id="22" name="Rectangle 21"/>
            <p:cNvSpPr/>
            <p:nvPr/>
          </p:nvSpPr>
          <p:spPr>
            <a:xfrm>
              <a:off x="2485416"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3" name="Rectangle 22"/>
            <p:cNvSpPr/>
            <p:nvPr/>
          </p:nvSpPr>
          <p:spPr>
            <a:xfrm>
              <a:off x="5563215"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4" name="Rectangle 23"/>
            <p:cNvSpPr/>
            <p:nvPr/>
          </p:nvSpPr>
          <p:spPr>
            <a:xfrm>
              <a:off x="8532424" y="4698606"/>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grpSp>
      <p:grpSp>
        <p:nvGrpSpPr>
          <p:cNvPr id="25" name="Group 24"/>
          <p:cNvGrpSpPr/>
          <p:nvPr/>
        </p:nvGrpSpPr>
        <p:grpSpPr>
          <a:xfrm>
            <a:off x="7876497" y="1459230"/>
            <a:ext cx="4072276" cy="4386914"/>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534539" y="3232888"/>
              <a:ext cx="1443994" cy="58164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8" name="Rectangle 27"/>
          <p:cNvSpPr/>
          <p:nvPr/>
        </p:nvSpPr>
        <p:spPr>
          <a:xfrm>
            <a:off x="8916992" y="2147325"/>
            <a:ext cx="1999729" cy="3017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K Cool Crayon" pitchFamily="2" charset="0"/>
            </a:endParaRPr>
          </a:p>
        </p:txBody>
      </p:sp>
      <p:pic>
        <p:nvPicPr>
          <p:cNvPr id="29"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3078" y="2202295"/>
            <a:ext cx="518447" cy="55332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939847" y="2312828"/>
            <a:ext cx="491679" cy="307777"/>
          </a:xfrm>
          <a:prstGeom prst="rect">
            <a:avLst/>
          </a:prstGeom>
          <a:noFill/>
        </p:spPr>
        <p:txBody>
          <a:bodyPr wrap="square" rtlCol="0">
            <a:spAutoFit/>
          </a:bodyPr>
          <a:lstStyle/>
          <a:p>
            <a:pPr algn="ctr"/>
            <a:r>
              <a:rPr lang="en-US" sz="1400" b="1" dirty="0">
                <a:latin typeface="DK Cool Crayon" pitchFamily="2" charset="0"/>
              </a:rPr>
              <a:t>Ok</a:t>
            </a:r>
          </a:p>
        </p:txBody>
      </p:sp>
      <p:pic>
        <p:nvPicPr>
          <p:cNvPr id="31" name="Picture 4" descr="http://www.clker.com/cliparts/q/H/M/R/B/F/blue-button-png-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5867" y="2206022"/>
            <a:ext cx="856939" cy="55332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9362647" y="2316165"/>
            <a:ext cx="910160" cy="307777"/>
          </a:xfrm>
          <a:prstGeom prst="rect">
            <a:avLst/>
          </a:prstGeom>
          <a:noFill/>
        </p:spPr>
        <p:txBody>
          <a:bodyPr wrap="square" rtlCol="0">
            <a:spAutoFit/>
          </a:bodyPr>
          <a:lstStyle/>
          <a:p>
            <a:pPr algn="ctr"/>
            <a:r>
              <a:rPr lang="en-US" sz="1400" b="1" dirty="0">
                <a:latin typeface="DK Cool Crayon" pitchFamily="2" charset="0"/>
              </a:rPr>
              <a:t>Cancel</a:t>
            </a:r>
          </a:p>
        </p:txBody>
      </p:sp>
      <p:pic>
        <p:nvPicPr>
          <p:cNvPr id="33" name="Picture 4" descr="http://www.clker.com/cliparts/q/H/M/R/B/F/blue-button-png-h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5759" y="2207682"/>
            <a:ext cx="738841" cy="55837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0219674" y="2318215"/>
            <a:ext cx="636628" cy="310590"/>
          </a:xfrm>
          <a:prstGeom prst="rect">
            <a:avLst/>
          </a:prstGeom>
          <a:noFill/>
        </p:spPr>
        <p:txBody>
          <a:bodyPr wrap="square" rtlCol="0">
            <a:spAutoFit/>
          </a:bodyPr>
          <a:lstStyle/>
          <a:p>
            <a:pPr algn="ctr"/>
            <a:r>
              <a:rPr lang="en-US" sz="1400" b="1" dirty="0">
                <a:latin typeface="DK Cool Crayon" pitchFamily="2" charset="0"/>
              </a:rPr>
              <a:t>Next</a:t>
            </a:r>
          </a:p>
        </p:txBody>
      </p:sp>
    </p:spTree>
    <p:extLst>
      <p:ext uri="{BB962C8B-B14F-4D97-AF65-F5344CB8AC3E}">
        <p14:creationId xmlns:p14="http://schemas.microsoft.com/office/powerpoint/2010/main" val="30223165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FCCCBC6-178B-40FA-900B-756FF05448CC}"/>
              </a:ext>
            </a:extLst>
          </p:cNvPr>
          <p:cNvPicPr>
            <a:picLocks noChangeAspect="1"/>
          </p:cNvPicPr>
          <p:nvPr/>
        </p:nvPicPr>
        <p:blipFill>
          <a:blip r:embed="rId2"/>
          <a:stretch>
            <a:fillRect/>
          </a:stretch>
        </p:blipFill>
        <p:spPr>
          <a:xfrm>
            <a:off x="1065212" y="829472"/>
            <a:ext cx="10058400" cy="5199056"/>
          </a:xfrm>
          <a:prstGeom prst="rect">
            <a:avLst/>
          </a:prstGeom>
        </p:spPr>
      </p:pic>
    </p:spTree>
    <p:extLst>
      <p:ext uri="{BB962C8B-B14F-4D97-AF65-F5344CB8AC3E}">
        <p14:creationId xmlns:p14="http://schemas.microsoft.com/office/powerpoint/2010/main" val="1111503983"/>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25298" y="313993"/>
            <a:ext cx="10663527" cy="5078313"/>
          </a:xfrm>
          <a:prstGeom prst="rect">
            <a:avLst/>
          </a:prstGeom>
        </p:spPr>
        <p:txBody>
          <a:bodyPr wrap="square">
            <a:spAutoFit/>
          </a:bodyPr>
          <a:lstStyle/>
          <a:p>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xml </a:t>
            </a:r>
            <a:r>
              <a:rPr lang="en-US" sz="1800" b="1" dirty="0">
                <a:solidFill>
                  <a:srgbClr val="7F007F"/>
                </a:solidFill>
                <a:latin typeface="Consolas" panose="020B0609020204030204" pitchFamily="49" charset="0"/>
              </a:rPr>
              <a:t>version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"1.0" </a:t>
            </a:r>
            <a:r>
              <a:rPr lang="en-US" sz="1800" b="1" i="1" dirty="0">
                <a:solidFill>
                  <a:srgbClr val="7F007F"/>
                </a:solidFill>
                <a:latin typeface="Consolas" panose="020B0609020204030204" pitchFamily="49" charset="0"/>
              </a:rPr>
              <a:t>encoding</a:t>
            </a:r>
            <a:r>
              <a:rPr lang="en-US" sz="1800" b="1" i="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"UTF-8"</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endParaRPr lang="en-US" sz="1800" b="1" dirty="0">
              <a:solidFill>
                <a:srgbClr val="3F7F7F"/>
              </a:solidFill>
              <a:latin typeface="Consolas" panose="020B0609020204030204" pitchFamily="49" charset="0"/>
            </a:endParaRP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xmlns:android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"http://schemas.android.com/apk/res/android"</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fill_parent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android:orientation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“horizontal"</a:t>
            </a:r>
          </a:p>
          <a:p>
            <a:r>
              <a:rPr lang="en-US" sz="1800" b="1" dirty="0">
                <a:latin typeface="Consolas" panose="020B0609020204030204" pitchFamily="49" charset="0"/>
              </a:rPr>
              <a:t>    </a:t>
            </a:r>
            <a:r>
              <a:rPr lang="en-US" sz="1800" b="1" dirty="0">
                <a:solidFill>
                  <a:srgbClr val="008080"/>
                </a:solidFill>
                <a:latin typeface="Consolas" panose="020B0609020204030204" pitchFamily="49" charset="0"/>
              </a:rPr>
              <a:t>&gt;</a:t>
            </a: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Button </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r>
              <a:rPr lang="en-US" sz="1800" b="1" dirty="0">
                <a:latin typeface="Consolas" panose="020B0609020204030204" pitchFamily="49" charset="0"/>
              </a:rPr>
              <a:t>        </a:t>
            </a:r>
            <a:r>
              <a:rPr lang="en-US" sz="1800" b="1" u="sng" dirty="0" err="1">
                <a:solidFill>
                  <a:srgbClr val="7F007F"/>
                </a:solidFill>
                <a:latin typeface="Consolas" panose="020B0609020204030204" pitchFamily="49" charset="0"/>
              </a:rPr>
              <a:t>android:text</a:t>
            </a:r>
            <a:r>
              <a:rPr lang="en-US" sz="1800" b="1" u="sng" dirty="0">
                <a:solidFill>
                  <a:srgbClr val="000000"/>
                </a:solidFill>
                <a:latin typeface="Consolas" panose="020B0609020204030204" pitchFamily="49" charset="0"/>
              </a:rPr>
              <a:t>=</a:t>
            </a:r>
            <a:r>
              <a:rPr lang="en-US" sz="1800" b="1" i="1" u="sng" dirty="0">
                <a:solidFill>
                  <a:srgbClr val="2A00FF"/>
                </a:solidFill>
                <a:latin typeface="Consolas" panose="020B0609020204030204" pitchFamily="49" charset="0"/>
              </a:rPr>
              <a:t>"Ok"</a:t>
            </a:r>
          </a:p>
          <a:p>
            <a:r>
              <a:rPr lang="en-US" sz="1800" b="1" dirty="0">
                <a:latin typeface="Consolas" panose="020B0609020204030204" pitchFamily="49" charset="0"/>
              </a:rPr>
              <a:t>        </a:t>
            </a:r>
            <a:r>
              <a:rPr lang="en-US" sz="1800" b="1" dirty="0" err="1">
                <a:solidFill>
                  <a:srgbClr val="7F007F"/>
                </a:solidFill>
                <a:latin typeface="Consolas" panose="020B0609020204030204" pitchFamily="49" charset="0"/>
              </a:rPr>
              <a:t>android:id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"@+id/ok“</a:t>
            </a:r>
          </a:p>
          <a:p>
            <a:r>
              <a:rPr lang="en-US" sz="1800" b="1" dirty="0">
                <a:solidFill>
                  <a:srgbClr val="7F007F"/>
                </a:solidFill>
                <a:latin typeface="Consolas" panose="020B0609020204030204" pitchFamily="49" charset="0"/>
              </a:rPr>
              <a:t>	  </a:t>
            </a:r>
            <a:r>
              <a:rPr lang="en-US" sz="1800" b="1" dirty="0" err="1">
                <a:solidFill>
                  <a:srgbClr val="7F007F"/>
                </a:solidFill>
                <a:latin typeface="Consolas" panose="020B0609020204030204" pitchFamily="49" charset="0"/>
              </a:rPr>
              <a:t>android:onClick</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fun_ok</a:t>
            </a:r>
            <a:r>
              <a:rPr lang="en-US" sz="1800" b="1" i="1" dirty="0">
                <a:solidFill>
                  <a:srgbClr val="2A00FF"/>
                </a:solidFill>
                <a:latin typeface="Consolas" panose="020B0609020204030204" pitchFamily="49" charset="0"/>
              </a:rPr>
              <a:t>“</a:t>
            </a:r>
            <a:r>
              <a:rPr lang="en-US" sz="1800" b="1" i="1" dirty="0">
                <a:solidFill>
                  <a:srgbClr val="008080"/>
                </a:solidFill>
                <a:latin typeface="Consolas" panose="020B0609020204030204" pitchFamily="49" charset="0"/>
              </a:rPr>
              <a:t>/&gt;</a:t>
            </a:r>
          </a:p>
          <a:p>
            <a:endParaRPr lang="en-US" sz="1800" b="1" i="1" dirty="0">
              <a:solidFill>
                <a:srgbClr val="008080"/>
              </a:solidFill>
              <a:latin typeface="Consolas" panose="020B0609020204030204" pitchFamily="49" charset="0"/>
            </a:endParaRPr>
          </a:p>
          <a:p>
            <a:r>
              <a:rPr lang="en-US" sz="1800" b="1" dirty="0">
                <a:solidFill>
                  <a:srgbClr val="000000"/>
                </a:solidFill>
                <a:latin typeface="Consolas" panose="020B0609020204030204" pitchFamily="49" charset="0"/>
              </a:rPr>
              <a:t> 	..</a:t>
            </a:r>
          </a:p>
          <a:p>
            <a:r>
              <a:rPr lang="en-US" sz="1800" b="1" dirty="0">
                <a:solidFill>
                  <a:srgbClr val="000000"/>
                </a:solidFill>
                <a:latin typeface="Consolas" panose="020B0609020204030204" pitchFamily="49" charset="0"/>
              </a:rPr>
              <a:t>	..</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endParaRPr lang="en-US" sz="1800" b="1" dirty="0"/>
          </a:p>
        </p:txBody>
      </p:sp>
    </p:spTree>
    <p:extLst>
      <p:ext uri="{BB962C8B-B14F-4D97-AF65-F5344CB8AC3E}">
        <p14:creationId xmlns:p14="http://schemas.microsoft.com/office/powerpoint/2010/main" val="1955982755"/>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1822" y="216440"/>
            <a:ext cx="8909366" cy="1280890"/>
          </a:xfrm>
        </p:spPr>
        <p:txBody>
          <a:bodyPr>
            <a:normAutofit/>
          </a:bodyPr>
          <a:lstStyle/>
          <a:p>
            <a:pPr algn="l"/>
            <a:r>
              <a:rPr lang="en-US" sz="4000" b="1" dirty="0"/>
              <a:t>Widget height and length</a:t>
            </a:r>
          </a:p>
        </p:txBody>
      </p:sp>
      <p:grpSp>
        <p:nvGrpSpPr>
          <p:cNvPr id="20" name="Group 19"/>
          <p:cNvGrpSpPr/>
          <p:nvPr/>
        </p:nvGrpSpPr>
        <p:grpSpPr>
          <a:xfrm>
            <a:off x="-651023" y="1916430"/>
            <a:ext cx="9975791" cy="3318678"/>
            <a:chOff x="129808" y="1757867"/>
            <a:chExt cx="12191999" cy="3491152"/>
          </a:xfrm>
        </p:grpSpPr>
        <p:pic>
          <p:nvPicPr>
            <p:cNvPr id="3076"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68652"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1983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www.clker.com/cliparts/q/H/M/R/B/F/blue-button-png-hi.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71011" y="3910152"/>
              <a:ext cx="1966785" cy="58207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787119" y="3990357"/>
              <a:ext cx="569279" cy="323772"/>
            </a:xfrm>
            <a:prstGeom prst="rect">
              <a:avLst/>
            </a:prstGeom>
            <a:noFill/>
          </p:spPr>
          <p:txBody>
            <a:bodyPr wrap="square" rtlCol="0">
              <a:spAutoFit/>
            </a:bodyPr>
            <a:lstStyle/>
            <a:p>
              <a:r>
                <a:rPr lang="en-US" sz="1400" b="1" dirty="0">
                  <a:latin typeface="DK Cool Crayon" pitchFamily="2" charset="0"/>
                </a:rPr>
                <a:t>Ok</a:t>
              </a:r>
            </a:p>
          </p:txBody>
        </p:sp>
        <p:sp>
          <p:nvSpPr>
            <p:cNvPr id="16" name="TextBox 15"/>
            <p:cNvSpPr txBox="1"/>
            <p:nvPr/>
          </p:nvSpPr>
          <p:spPr>
            <a:xfrm>
              <a:off x="5495698" y="3975832"/>
              <a:ext cx="1015049" cy="323772"/>
            </a:xfrm>
            <a:prstGeom prst="rect">
              <a:avLst/>
            </a:prstGeom>
            <a:noFill/>
          </p:spPr>
          <p:txBody>
            <a:bodyPr wrap="square" rtlCol="0">
              <a:spAutoFit/>
            </a:bodyPr>
            <a:lstStyle/>
            <a:p>
              <a:r>
                <a:rPr lang="en-US" sz="1400" b="1" dirty="0">
                  <a:latin typeface="DK Cool Crayon" pitchFamily="2" charset="0"/>
                </a:rPr>
                <a:t>Cancel</a:t>
              </a:r>
            </a:p>
          </p:txBody>
        </p:sp>
        <p:sp>
          <p:nvSpPr>
            <p:cNvPr id="17" name="TextBox 16"/>
            <p:cNvSpPr txBox="1"/>
            <p:nvPr/>
          </p:nvSpPr>
          <p:spPr>
            <a:xfrm>
              <a:off x="8563241" y="4001722"/>
              <a:ext cx="805181" cy="323772"/>
            </a:xfrm>
            <a:prstGeom prst="rect">
              <a:avLst/>
            </a:prstGeom>
            <a:noFill/>
          </p:spPr>
          <p:txBody>
            <a:bodyPr wrap="square" rtlCol="0">
              <a:spAutoFit/>
            </a:bodyPr>
            <a:lstStyle/>
            <a:p>
              <a:r>
                <a:rPr lang="en-US" sz="1400" b="1" dirty="0">
                  <a:latin typeface="DK Cool Crayon" pitchFamily="2" charset="0"/>
                </a:rPr>
                <a:t>Next</a:t>
              </a:r>
            </a:p>
          </p:txBody>
        </p:sp>
        <p:sp>
          <p:nvSpPr>
            <p:cNvPr id="18" name="TextBox 17"/>
            <p:cNvSpPr txBox="1"/>
            <p:nvPr/>
          </p:nvSpPr>
          <p:spPr>
            <a:xfrm>
              <a:off x="129808" y="1757867"/>
              <a:ext cx="12191999" cy="485658"/>
            </a:xfrm>
            <a:prstGeom prst="rect">
              <a:avLst/>
            </a:prstGeom>
            <a:noFill/>
          </p:spPr>
          <p:txBody>
            <a:bodyPr wrap="square" rtlCol="0">
              <a:spAutoFit/>
            </a:bodyPr>
            <a:lstStyle/>
            <a:p>
              <a:pPr algn="ctr"/>
              <a:r>
                <a:rPr lang="en-US" sz="2400" dirty="0">
                  <a:latin typeface="DK Cool Crayon" pitchFamily="2" charset="0"/>
                </a:rPr>
                <a:t>Parent</a:t>
              </a:r>
            </a:p>
          </p:txBody>
        </p:sp>
        <p:sp>
          <p:nvSpPr>
            <p:cNvPr id="19" name="TextBox 18"/>
            <p:cNvSpPr txBox="1"/>
            <p:nvPr/>
          </p:nvSpPr>
          <p:spPr>
            <a:xfrm>
              <a:off x="129809" y="2793024"/>
              <a:ext cx="12191998" cy="485658"/>
            </a:xfrm>
            <a:prstGeom prst="rect">
              <a:avLst/>
            </a:prstGeom>
            <a:noFill/>
          </p:spPr>
          <p:txBody>
            <a:bodyPr wrap="square" rtlCol="0">
              <a:spAutoFit/>
            </a:bodyPr>
            <a:lstStyle/>
            <a:p>
              <a:pPr algn="ctr"/>
              <a:r>
                <a:rPr lang="en-US" sz="2400" dirty="0">
                  <a:latin typeface="DK Cool Crayon" pitchFamily="2" charset="0"/>
                </a:rPr>
                <a:t>Layout</a:t>
              </a:r>
            </a:p>
          </p:txBody>
        </p:sp>
        <p:sp>
          <p:nvSpPr>
            <p:cNvPr id="21" name="Rectangle 20"/>
            <p:cNvSpPr/>
            <p:nvPr/>
          </p:nvSpPr>
          <p:spPr>
            <a:xfrm>
              <a:off x="7135014" y="2626698"/>
              <a:ext cx="1671994" cy="777053"/>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a:p>
              <a:r>
                <a:rPr lang="en-US" sz="1400" dirty="0">
                  <a:latin typeface="DK Cool Crayon" pitchFamily="2" charset="0"/>
                </a:rPr>
                <a:t>Orientation</a:t>
              </a:r>
            </a:p>
          </p:txBody>
        </p:sp>
        <p:sp>
          <p:nvSpPr>
            <p:cNvPr id="22" name="Rectangle 21"/>
            <p:cNvSpPr/>
            <p:nvPr/>
          </p:nvSpPr>
          <p:spPr>
            <a:xfrm>
              <a:off x="2485416"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3" name="Rectangle 22"/>
            <p:cNvSpPr/>
            <p:nvPr/>
          </p:nvSpPr>
          <p:spPr>
            <a:xfrm>
              <a:off x="5563215" y="4698607"/>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sp>
          <p:nvSpPr>
            <p:cNvPr id="24" name="Rectangle 23"/>
            <p:cNvSpPr/>
            <p:nvPr/>
          </p:nvSpPr>
          <p:spPr>
            <a:xfrm>
              <a:off x="8532424" y="4698606"/>
              <a:ext cx="1671994" cy="550412"/>
            </a:xfrm>
            <a:prstGeom prst="rect">
              <a:avLst/>
            </a:prstGeom>
          </p:spPr>
          <p:txBody>
            <a:bodyPr wrap="square">
              <a:spAutoFit/>
            </a:bodyPr>
            <a:lstStyle/>
            <a:p>
              <a:r>
                <a:rPr lang="en-US" sz="1400" dirty="0">
                  <a:latin typeface="DK Cool Crayon" pitchFamily="2" charset="0"/>
                </a:rPr>
                <a:t>Width</a:t>
              </a:r>
            </a:p>
            <a:p>
              <a:r>
                <a:rPr lang="en-US" sz="1400" dirty="0">
                  <a:latin typeface="DK Cool Crayon" pitchFamily="2" charset="0"/>
                </a:rPr>
                <a:t>Height</a:t>
              </a:r>
            </a:p>
          </p:txBody>
        </p:sp>
      </p:grpSp>
      <p:grpSp>
        <p:nvGrpSpPr>
          <p:cNvPr id="25" name="Group 24"/>
          <p:cNvGrpSpPr/>
          <p:nvPr/>
        </p:nvGrpSpPr>
        <p:grpSpPr>
          <a:xfrm>
            <a:off x="7876497" y="1459230"/>
            <a:ext cx="4072276" cy="4386914"/>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534539" y="3232888"/>
              <a:ext cx="1271222" cy="513219"/>
            </a:xfrm>
            <a:prstGeom prst="rect">
              <a:avLst/>
            </a:prstGeom>
            <a:noFill/>
          </p:spPr>
          <p:txBody>
            <a:bodyPr wrap="none" rtlCol="0">
              <a:spAutoFit/>
            </a:bodyPr>
            <a:lstStyle/>
            <a:p>
              <a:r>
                <a:rPr lang="en-US" dirty="0">
                  <a:solidFill>
                    <a:schemeClr val="bg1"/>
                  </a:solidFill>
                  <a:latin typeface="DK Cool Crayon" pitchFamily="2" charset="0"/>
                </a:rPr>
                <a:t>Parent</a:t>
              </a:r>
            </a:p>
          </p:txBody>
        </p:sp>
      </p:grpSp>
      <p:sp>
        <p:nvSpPr>
          <p:cNvPr id="28" name="Rectangle 27"/>
          <p:cNvSpPr/>
          <p:nvPr/>
        </p:nvSpPr>
        <p:spPr>
          <a:xfrm>
            <a:off x="8916992" y="2147325"/>
            <a:ext cx="1999729" cy="7531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DK Cool Crayon" pitchFamily="2" charset="0"/>
            </a:endParaRPr>
          </a:p>
        </p:txBody>
      </p:sp>
      <p:pic>
        <p:nvPicPr>
          <p:cNvPr id="29" name="Picture 4" descr="http://www.clker.com/cliparts/q/H/M/R/B/F/blue-button-png-hi.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913078" y="2202295"/>
            <a:ext cx="518447" cy="55332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p:cNvSpPr txBox="1"/>
          <p:nvPr/>
        </p:nvSpPr>
        <p:spPr>
          <a:xfrm>
            <a:off x="8939847" y="2312828"/>
            <a:ext cx="491679" cy="307777"/>
          </a:xfrm>
          <a:prstGeom prst="rect">
            <a:avLst/>
          </a:prstGeom>
          <a:noFill/>
        </p:spPr>
        <p:txBody>
          <a:bodyPr wrap="square" rtlCol="0">
            <a:spAutoFit/>
          </a:bodyPr>
          <a:lstStyle/>
          <a:p>
            <a:pPr algn="ctr"/>
            <a:r>
              <a:rPr lang="en-US" sz="1400" b="1" dirty="0">
                <a:latin typeface="DK Cool Crayon" pitchFamily="2" charset="0"/>
              </a:rPr>
              <a:t>Ok</a:t>
            </a:r>
          </a:p>
        </p:txBody>
      </p:sp>
      <p:pic>
        <p:nvPicPr>
          <p:cNvPr id="31" name="Picture 4" descr="http://www.clker.com/cliparts/q/H/M/R/B/F/blue-button-png-hi.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415867" y="2206022"/>
            <a:ext cx="856939" cy="553321"/>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9362647" y="2316165"/>
            <a:ext cx="910160" cy="307777"/>
          </a:xfrm>
          <a:prstGeom prst="rect">
            <a:avLst/>
          </a:prstGeom>
          <a:noFill/>
        </p:spPr>
        <p:txBody>
          <a:bodyPr wrap="square" rtlCol="0">
            <a:spAutoFit/>
          </a:bodyPr>
          <a:lstStyle/>
          <a:p>
            <a:pPr algn="ctr"/>
            <a:r>
              <a:rPr lang="en-US" sz="1400" b="1" dirty="0">
                <a:latin typeface="DK Cool Crayon" pitchFamily="2" charset="0"/>
              </a:rPr>
              <a:t>Cancel</a:t>
            </a:r>
          </a:p>
        </p:txBody>
      </p:sp>
      <p:pic>
        <p:nvPicPr>
          <p:cNvPr id="33" name="Picture 4" descr="http://www.clker.com/cliparts/q/H/M/R/B/F/blue-button-png-hi.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15759" y="2207682"/>
            <a:ext cx="738841" cy="558378"/>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0219674" y="2318215"/>
            <a:ext cx="636628" cy="310590"/>
          </a:xfrm>
          <a:prstGeom prst="rect">
            <a:avLst/>
          </a:prstGeom>
          <a:noFill/>
        </p:spPr>
        <p:txBody>
          <a:bodyPr wrap="square" rtlCol="0">
            <a:spAutoFit/>
          </a:bodyPr>
          <a:lstStyle/>
          <a:p>
            <a:pPr algn="ctr"/>
            <a:r>
              <a:rPr lang="en-US" sz="1400" b="1" dirty="0">
                <a:latin typeface="DK Cool Crayon" pitchFamily="2" charset="0"/>
              </a:rPr>
              <a:t>Next</a:t>
            </a:r>
          </a:p>
        </p:txBody>
      </p:sp>
    </p:spTree>
    <p:extLst>
      <p:ext uri="{BB962C8B-B14F-4D97-AF65-F5344CB8AC3E}">
        <p14:creationId xmlns:p14="http://schemas.microsoft.com/office/powerpoint/2010/main" val="171075885"/>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000" b="1" dirty="0"/>
              <a:t>Keypad</a:t>
            </a:r>
          </a:p>
        </p:txBody>
      </p:sp>
      <p:pic>
        <p:nvPicPr>
          <p:cNvPr id="6146" name="Picture 2" descr="http://skpang.co.uk/catalog/images/modtronix/keypad/kpad1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931" y="2365767"/>
            <a:ext cx="4404060" cy="33039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1920594"/>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400" b="1" dirty="0"/>
              <a:t>Keypad</a:t>
            </a:r>
          </a:p>
        </p:txBody>
      </p:sp>
      <p:pic>
        <p:nvPicPr>
          <p:cNvPr id="17410" name="Picture 2" descr="http://www.todaysiphone.com/wp-content/uploads/2014/10/CK-Manual-Call.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4411" y="1395959"/>
            <a:ext cx="3585548" cy="49196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271290"/>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400" b="1" dirty="0"/>
              <a:t>Keypad</a:t>
            </a:r>
          </a:p>
        </p:txBody>
      </p:sp>
      <p:grpSp>
        <p:nvGrpSpPr>
          <p:cNvPr id="27" name="Group 26"/>
          <p:cNvGrpSpPr/>
          <p:nvPr/>
        </p:nvGrpSpPr>
        <p:grpSpPr>
          <a:xfrm>
            <a:off x="1542917" y="2469899"/>
            <a:ext cx="9709255" cy="3090271"/>
            <a:chOff x="1507391" y="1551057"/>
            <a:chExt cx="9711784" cy="3090271"/>
          </a:xfrm>
        </p:grpSpPr>
        <p:sp>
          <p:nvSpPr>
            <p:cNvPr id="6" name="TextBox 5"/>
            <p:cNvSpPr txBox="1"/>
            <p:nvPr/>
          </p:nvSpPr>
          <p:spPr>
            <a:xfrm>
              <a:off x="5088522" y="1551057"/>
              <a:ext cx="2431333" cy="830997"/>
            </a:xfrm>
            <a:prstGeom prst="rect">
              <a:avLst/>
            </a:prstGeom>
            <a:noFill/>
          </p:spPr>
          <p:txBody>
            <a:bodyPr wrap="square" rtlCol="0">
              <a:spAutoFit/>
            </a:bodyPr>
            <a:lstStyle/>
            <a:p>
              <a:pPr algn="ctr"/>
              <a:r>
                <a:rPr lang="en-US" sz="2400" dirty="0">
                  <a:latin typeface="DK Cool Crayon" pitchFamily="2" charset="0"/>
                </a:rPr>
                <a:t>Linear Layout</a:t>
              </a:r>
            </a:p>
            <a:p>
              <a:pPr algn="ctr"/>
              <a:r>
                <a:rPr lang="en-US" sz="2400" dirty="0">
                  <a:latin typeface="DK Cool Crayon" pitchFamily="2" charset="0"/>
                </a:rPr>
                <a:t>( Vertical )</a:t>
              </a:r>
            </a:p>
          </p:txBody>
        </p:sp>
        <p:sp>
          <p:nvSpPr>
            <p:cNvPr id="10" name="TextBox 9"/>
            <p:cNvSpPr txBox="1"/>
            <p:nvPr/>
          </p:nvSpPr>
          <p:spPr>
            <a:xfrm>
              <a:off x="1721571" y="2953204"/>
              <a:ext cx="2431333" cy="830997"/>
            </a:xfrm>
            <a:prstGeom prst="rect">
              <a:avLst/>
            </a:prstGeom>
            <a:noFill/>
          </p:spPr>
          <p:txBody>
            <a:bodyPr wrap="square" rtlCol="0">
              <a:spAutoFit/>
            </a:bodyPr>
            <a:lstStyle/>
            <a:p>
              <a:pPr algn="ctr"/>
              <a:r>
                <a:rPr lang="en-US" sz="2400" dirty="0">
                  <a:solidFill>
                    <a:srgbClr val="FF0000"/>
                  </a:solidFill>
                  <a:latin typeface="DK Cool Crayon" pitchFamily="2" charset="0"/>
                </a:rPr>
                <a:t>Linear Layout</a:t>
              </a:r>
            </a:p>
            <a:p>
              <a:pPr algn="ctr"/>
              <a:r>
                <a:rPr lang="en-US" sz="2400" dirty="0">
                  <a:solidFill>
                    <a:srgbClr val="FF0000"/>
                  </a:solidFill>
                  <a:latin typeface="DK Cool Crayon" pitchFamily="2" charset="0"/>
                </a:rPr>
                <a:t>(Horizontal)</a:t>
              </a:r>
            </a:p>
          </p:txBody>
        </p:sp>
        <p:sp>
          <p:nvSpPr>
            <p:cNvPr id="11" name="TextBox 10"/>
            <p:cNvSpPr txBox="1"/>
            <p:nvPr/>
          </p:nvSpPr>
          <p:spPr>
            <a:xfrm>
              <a:off x="4060909" y="2953204"/>
              <a:ext cx="2431333" cy="830997"/>
            </a:xfrm>
            <a:prstGeom prst="rect">
              <a:avLst/>
            </a:prstGeom>
            <a:noFill/>
          </p:spPr>
          <p:txBody>
            <a:bodyPr wrap="square" rtlCol="0">
              <a:spAutoFit/>
            </a:bodyPr>
            <a:lstStyle/>
            <a:p>
              <a:pPr algn="ctr"/>
              <a:r>
                <a:rPr lang="en-US" sz="2400" dirty="0">
                  <a:solidFill>
                    <a:srgbClr val="0070C0"/>
                  </a:solidFill>
                  <a:latin typeface="DK Cool Crayon" pitchFamily="2" charset="0"/>
                </a:rPr>
                <a:t>Linear Layout</a:t>
              </a:r>
            </a:p>
            <a:p>
              <a:pPr algn="ctr"/>
              <a:r>
                <a:rPr lang="en-US" sz="2400" dirty="0">
                  <a:solidFill>
                    <a:srgbClr val="0070C0"/>
                  </a:solidFill>
                  <a:latin typeface="DK Cool Crayon" pitchFamily="2" charset="0"/>
                </a:rPr>
                <a:t>(Horizontal)</a:t>
              </a:r>
            </a:p>
          </p:txBody>
        </p:sp>
        <p:sp>
          <p:nvSpPr>
            <p:cNvPr id="12" name="TextBox 11"/>
            <p:cNvSpPr txBox="1"/>
            <p:nvPr/>
          </p:nvSpPr>
          <p:spPr>
            <a:xfrm>
              <a:off x="6400247" y="2953204"/>
              <a:ext cx="2431333" cy="830997"/>
            </a:xfrm>
            <a:prstGeom prst="rect">
              <a:avLst/>
            </a:prstGeom>
            <a:noFill/>
          </p:spPr>
          <p:txBody>
            <a:bodyPr wrap="square" rtlCol="0">
              <a:spAutoFit/>
            </a:bodyPr>
            <a:lstStyle/>
            <a:p>
              <a:pPr algn="ctr"/>
              <a:r>
                <a:rPr lang="en-US" sz="2400" dirty="0">
                  <a:solidFill>
                    <a:srgbClr val="C00000"/>
                  </a:solidFill>
                  <a:latin typeface="DK Cool Crayon" pitchFamily="2" charset="0"/>
                </a:rPr>
                <a:t>Linear Layout</a:t>
              </a:r>
            </a:p>
            <a:p>
              <a:pPr algn="ctr"/>
              <a:r>
                <a:rPr lang="en-US" sz="2400" dirty="0">
                  <a:solidFill>
                    <a:srgbClr val="C00000"/>
                  </a:solidFill>
                  <a:latin typeface="DK Cool Crayon" pitchFamily="2" charset="0"/>
                </a:rPr>
                <a:t>(Horizontal)</a:t>
              </a:r>
            </a:p>
          </p:txBody>
        </p:sp>
        <p:sp>
          <p:nvSpPr>
            <p:cNvPr id="14" name="TextBox 13"/>
            <p:cNvSpPr txBox="1"/>
            <p:nvPr/>
          </p:nvSpPr>
          <p:spPr>
            <a:xfrm>
              <a:off x="8655767" y="2953204"/>
              <a:ext cx="2431333" cy="830997"/>
            </a:xfrm>
            <a:prstGeom prst="rect">
              <a:avLst/>
            </a:prstGeom>
            <a:noFill/>
          </p:spPr>
          <p:txBody>
            <a:bodyPr wrap="square" rtlCol="0">
              <a:spAutoFit/>
            </a:bodyPr>
            <a:lstStyle/>
            <a:p>
              <a:pPr algn="ctr"/>
              <a:r>
                <a:rPr lang="en-US" sz="2400" dirty="0">
                  <a:latin typeface="DK Cool Crayon" pitchFamily="2" charset="0"/>
                </a:rPr>
                <a:t>Linear Layout</a:t>
              </a:r>
            </a:p>
            <a:p>
              <a:pPr algn="ctr"/>
              <a:r>
                <a:rPr lang="en-US" sz="2400" dirty="0">
                  <a:latin typeface="DK Cool Crayon" pitchFamily="2" charset="0"/>
                </a:rPr>
                <a:t>(Horizontal)</a:t>
              </a:r>
            </a:p>
          </p:txBody>
        </p:sp>
        <p:sp>
          <p:nvSpPr>
            <p:cNvPr id="15" name="TextBox 14"/>
            <p:cNvSpPr txBox="1"/>
            <p:nvPr/>
          </p:nvSpPr>
          <p:spPr>
            <a:xfrm>
              <a:off x="1507391" y="4179663"/>
              <a:ext cx="804225" cy="461665"/>
            </a:xfrm>
            <a:prstGeom prst="rect">
              <a:avLst/>
            </a:prstGeom>
            <a:noFill/>
          </p:spPr>
          <p:txBody>
            <a:bodyPr wrap="square" rtlCol="0">
              <a:spAutoFit/>
            </a:bodyPr>
            <a:lstStyle/>
            <a:p>
              <a:pPr algn="ctr"/>
              <a:r>
                <a:rPr lang="en-US" sz="2400" dirty="0">
                  <a:solidFill>
                    <a:srgbClr val="FF0000"/>
                  </a:solidFill>
                  <a:latin typeface="DK Cool Crayon" pitchFamily="2" charset="0"/>
                </a:rPr>
                <a:t>B1</a:t>
              </a:r>
            </a:p>
          </p:txBody>
        </p:sp>
        <p:sp>
          <p:nvSpPr>
            <p:cNvPr id="16" name="TextBox 15"/>
            <p:cNvSpPr txBox="1"/>
            <p:nvPr/>
          </p:nvSpPr>
          <p:spPr>
            <a:xfrm>
              <a:off x="2375032" y="4179663"/>
              <a:ext cx="804225" cy="461665"/>
            </a:xfrm>
            <a:prstGeom prst="rect">
              <a:avLst/>
            </a:prstGeom>
            <a:noFill/>
          </p:spPr>
          <p:txBody>
            <a:bodyPr wrap="square" rtlCol="0">
              <a:spAutoFit/>
            </a:bodyPr>
            <a:lstStyle/>
            <a:p>
              <a:pPr algn="ctr"/>
              <a:r>
                <a:rPr lang="en-US" sz="2400" dirty="0">
                  <a:solidFill>
                    <a:srgbClr val="FF0000"/>
                  </a:solidFill>
                  <a:latin typeface="DK Cool Crayon" pitchFamily="2" charset="0"/>
                </a:rPr>
                <a:t>B2</a:t>
              </a:r>
            </a:p>
          </p:txBody>
        </p:sp>
        <p:sp>
          <p:nvSpPr>
            <p:cNvPr id="17" name="TextBox 16"/>
            <p:cNvSpPr txBox="1"/>
            <p:nvPr/>
          </p:nvSpPr>
          <p:spPr>
            <a:xfrm>
              <a:off x="3242673" y="4179663"/>
              <a:ext cx="804225" cy="461665"/>
            </a:xfrm>
            <a:prstGeom prst="rect">
              <a:avLst/>
            </a:prstGeom>
            <a:noFill/>
          </p:spPr>
          <p:txBody>
            <a:bodyPr wrap="square" rtlCol="0">
              <a:spAutoFit/>
            </a:bodyPr>
            <a:lstStyle/>
            <a:p>
              <a:pPr algn="ctr"/>
              <a:r>
                <a:rPr lang="en-US" sz="2400" dirty="0">
                  <a:solidFill>
                    <a:srgbClr val="FF0000"/>
                  </a:solidFill>
                  <a:latin typeface="DK Cool Crayon" pitchFamily="2" charset="0"/>
                </a:rPr>
                <a:t>B3</a:t>
              </a:r>
            </a:p>
          </p:txBody>
        </p:sp>
        <p:sp>
          <p:nvSpPr>
            <p:cNvPr id="18" name="TextBox 17"/>
            <p:cNvSpPr txBox="1"/>
            <p:nvPr/>
          </p:nvSpPr>
          <p:spPr>
            <a:xfrm>
              <a:off x="3924493" y="4179663"/>
              <a:ext cx="804225" cy="461665"/>
            </a:xfrm>
            <a:prstGeom prst="rect">
              <a:avLst/>
            </a:prstGeom>
            <a:noFill/>
          </p:spPr>
          <p:txBody>
            <a:bodyPr wrap="square" rtlCol="0">
              <a:spAutoFit/>
            </a:bodyPr>
            <a:lstStyle/>
            <a:p>
              <a:pPr algn="ctr"/>
              <a:r>
                <a:rPr lang="en-US" sz="2400" dirty="0">
                  <a:solidFill>
                    <a:srgbClr val="0070C0"/>
                  </a:solidFill>
                  <a:latin typeface="DK Cool Crayon" pitchFamily="2" charset="0"/>
                </a:rPr>
                <a:t>B4</a:t>
              </a:r>
            </a:p>
          </p:txBody>
        </p:sp>
        <p:sp>
          <p:nvSpPr>
            <p:cNvPr id="19" name="TextBox 18"/>
            <p:cNvSpPr txBox="1"/>
            <p:nvPr/>
          </p:nvSpPr>
          <p:spPr>
            <a:xfrm>
              <a:off x="4792134" y="4179663"/>
              <a:ext cx="804225" cy="461665"/>
            </a:xfrm>
            <a:prstGeom prst="rect">
              <a:avLst/>
            </a:prstGeom>
            <a:noFill/>
          </p:spPr>
          <p:txBody>
            <a:bodyPr wrap="square" rtlCol="0">
              <a:spAutoFit/>
            </a:bodyPr>
            <a:lstStyle/>
            <a:p>
              <a:pPr algn="ctr"/>
              <a:r>
                <a:rPr lang="en-US" sz="2400" dirty="0">
                  <a:solidFill>
                    <a:srgbClr val="0070C0"/>
                  </a:solidFill>
                  <a:latin typeface="DK Cool Crayon" pitchFamily="2" charset="0"/>
                </a:rPr>
                <a:t>B5</a:t>
              </a:r>
            </a:p>
          </p:txBody>
        </p:sp>
        <p:sp>
          <p:nvSpPr>
            <p:cNvPr id="20" name="TextBox 19"/>
            <p:cNvSpPr txBox="1"/>
            <p:nvPr/>
          </p:nvSpPr>
          <p:spPr>
            <a:xfrm>
              <a:off x="5659775" y="4179663"/>
              <a:ext cx="804225" cy="461665"/>
            </a:xfrm>
            <a:prstGeom prst="rect">
              <a:avLst/>
            </a:prstGeom>
            <a:noFill/>
          </p:spPr>
          <p:txBody>
            <a:bodyPr wrap="square" rtlCol="0">
              <a:spAutoFit/>
            </a:bodyPr>
            <a:lstStyle/>
            <a:p>
              <a:pPr algn="ctr"/>
              <a:r>
                <a:rPr lang="en-US" sz="2400" dirty="0">
                  <a:solidFill>
                    <a:srgbClr val="0070C0"/>
                  </a:solidFill>
                  <a:latin typeface="DK Cool Crayon" pitchFamily="2" charset="0"/>
                </a:rPr>
                <a:t>B6</a:t>
              </a:r>
            </a:p>
          </p:txBody>
        </p:sp>
        <p:sp>
          <p:nvSpPr>
            <p:cNvPr id="21" name="TextBox 20"/>
            <p:cNvSpPr txBox="1"/>
            <p:nvPr/>
          </p:nvSpPr>
          <p:spPr>
            <a:xfrm>
              <a:off x="6366396" y="4179663"/>
              <a:ext cx="804225" cy="461665"/>
            </a:xfrm>
            <a:prstGeom prst="rect">
              <a:avLst/>
            </a:prstGeom>
            <a:noFill/>
          </p:spPr>
          <p:txBody>
            <a:bodyPr wrap="square" rtlCol="0">
              <a:spAutoFit/>
            </a:bodyPr>
            <a:lstStyle/>
            <a:p>
              <a:pPr algn="ctr"/>
              <a:r>
                <a:rPr lang="en-US" sz="2400" dirty="0">
                  <a:solidFill>
                    <a:srgbClr val="C00000"/>
                  </a:solidFill>
                  <a:latin typeface="DK Cool Crayon" pitchFamily="2" charset="0"/>
                </a:rPr>
                <a:t>B7</a:t>
              </a:r>
            </a:p>
          </p:txBody>
        </p:sp>
        <p:sp>
          <p:nvSpPr>
            <p:cNvPr id="22" name="TextBox 21"/>
            <p:cNvSpPr txBox="1"/>
            <p:nvPr/>
          </p:nvSpPr>
          <p:spPr>
            <a:xfrm>
              <a:off x="7234037" y="4179663"/>
              <a:ext cx="804225" cy="461665"/>
            </a:xfrm>
            <a:prstGeom prst="rect">
              <a:avLst/>
            </a:prstGeom>
            <a:noFill/>
          </p:spPr>
          <p:txBody>
            <a:bodyPr wrap="square" rtlCol="0">
              <a:spAutoFit/>
            </a:bodyPr>
            <a:lstStyle/>
            <a:p>
              <a:pPr algn="ctr"/>
              <a:r>
                <a:rPr lang="en-US" sz="2400" dirty="0">
                  <a:solidFill>
                    <a:srgbClr val="C00000"/>
                  </a:solidFill>
                  <a:latin typeface="DK Cool Crayon" pitchFamily="2" charset="0"/>
                </a:rPr>
                <a:t>B8</a:t>
              </a:r>
            </a:p>
          </p:txBody>
        </p:sp>
        <p:sp>
          <p:nvSpPr>
            <p:cNvPr id="23" name="TextBox 22"/>
            <p:cNvSpPr txBox="1"/>
            <p:nvPr/>
          </p:nvSpPr>
          <p:spPr>
            <a:xfrm>
              <a:off x="8101678" y="4179663"/>
              <a:ext cx="804225" cy="461665"/>
            </a:xfrm>
            <a:prstGeom prst="rect">
              <a:avLst/>
            </a:prstGeom>
            <a:noFill/>
          </p:spPr>
          <p:txBody>
            <a:bodyPr wrap="square" rtlCol="0">
              <a:spAutoFit/>
            </a:bodyPr>
            <a:lstStyle/>
            <a:p>
              <a:pPr algn="ctr"/>
              <a:r>
                <a:rPr lang="en-US" sz="2400" dirty="0">
                  <a:solidFill>
                    <a:srgbClr val="C00000"/>
                  </a:solidFill>
                  <a:latin typeface="DK Cool Crayon" pitchFamily="2" charset="0"/>
                </a:rPr>
                <a:t>B9</a:t>
              </a:r>
            </a:p>
          </p:txBody>
        </p:sp>
        <p:sp>
          <p:nvSpPr>
            <p:cNvPr id="24" name="TextBox 23"/>
            <p:cNvSpPr txBox="1"/>
            <p:nvPr/>
          </p:nvSpPr>
          <p:spPr>
            <a:xfrm>
              <a:off x="8679668" y="4179663"/>
              <a:ext cx="804225" cy="461665"/>
            </a:xfrm>
            <a:prstGeom prst="rect">
              <a:avLst/>
            </a:prstGeom>
            <a:noFill/>
          </p:spPr>
          <p:txBody>
            <a:bodyPr wrap="square" rtlCol="0">
              <a:spAutoFit/>
            </a:bodyPr>
            <a:lstStyle/>
            <a:p>
              <a:pPr algn="ctr"/>
              <a:r>
                <a:rPr lang="en-US" sz="2400" dirty="0">
                  <a:latin typeface="DK Cool Crayon" pitchFamily="2" charset="0"/>
                </a:rPr>
                <a:t>B*</a:t>
              </a:r>
            </a:p>
          </p:txBody>
        </p:sp>
        <p:sp>
          <p:nvSpPr>
            <p:cNvPr id="25" name="TextBox 24"/>
            <p:cNvSpPr txBox="1"/>
            <p:nvPr/>
          </p:nvSpPr>
          <p:spPr>
            <a:xfrm>
              <a:off x="9547309" y="4179663"/>
              <a:ext cx="804225" cy="461665"/>
            </a:xfrm>
            <a:prstGeom prst="rect">
              <a:avLst/>
            </a:prstGeom>
            <a:noFill/>
          </p:spPr>
          <p:txBody>
            <a:bodyPr wrap="square" rtlCol="0">
              <a:spAutoFit/>
            </a:bodyPr>
            <a:lstStyle/>
            <a:p>
              <a:pPr algn="ctr"/>
              <a:r>
                <a:rPr lang="en-US" sz="2400" dirty="0">
                  <a:latin typeface="DK Cool Crayon" pitchFamily="2" charset="0"/>
                </a:rPr>
                <a:t>B0</a:t>
              </a:r>
            </a:p>
          </p:txBody>
        </p:sp>
        <p:sp>
          <p:nvSpPr>
            <p:cNvPr id="26" name="TextBox 25"/>
            <p:cNvSpPr txBox="1"/>
            <p:nvPr/>
          </p:nvSpPr>
          <p:spPr>
            <a:xfrm>
              <a:off x="10414950" y="4179663"/>
              <a:ext cx="804225" cy="461665"/>
            </a:xfrm>
            <a:prstGeom prst="rect">
              <a:avLst/>
            </a:prstGeom>
            <a:noFill/>
          </p:spPr>
          <p:txBody>
            <a:bodyPr wrap="square" rtlCol="0">
              <a:spAutoFit/>
            </a:bodyPr>
            <a:lstStyle/>
            <a:p>
              <a:pPr algn="ctr"/>
              <a:r>
                <a:rPr lang="en-US" sz="2400" dirty="0">
                  <a:latin typeface="DK Cool Crayon" pitchFamily="2" charset="0"/>
                </a:rPr>
                <a:t>B</a:t>
              </a:r>
              <a:r>
                <a:rPr lang="en-US" sz="2400" dirty="0"/>
                <a:t>#</a:t>
              </a:r>
              <a:endParaRPr lang="en-US" sz="2400" dirty="0">
                <a:latin typeface="DK Cool Crayon" pitchFamily="2" charset="0"/>
              </a:endParaRPr>
            </a:p>
          </p:txBody>
        </p:sp>
      </p:grpSp>
      <p:sp>
        <p:nvSpPr>
          <p:cNvPr id="28" name="TextBox 27"/>
          <p:cNvSpPr txBox="1"/>
          <p:nvPr/>
        </p:nvSpPr>
        <p:spPr>
          <a:xfrm>
            <a:off x="5182195" y="1441171"/>
            <a:ext cx="2430700" cy="461665"/>
          </a:xfrm>
          <a:prstGeom prst="rect">
            <a:avLst/>
          </a:prstGeom>
          <a:noFill/>
        </p:spPr>
        <p:txBody>
          <a:bodyPr wrap="square" rtlCol="0">
            <a:spAutoFit/>
          </a:bodyPr>
          <a:lstStyle/>
          <a:p>
            <a:pPr algn="ctr"/>
            <a:r>
              <a:rPr lang="en-US" sz="2400" dirty="0">
                <a:latin typeface="DK Cool Crayon" pitchFamily="2" charset="0"/>
              </a:rPr>
              <a:t>Parent</a:t>
            </a:r>
          </a:p>
        </p:txBody>
      </p:sp>
    </p:spTree>
    <p:extLst>
      <p:ext uri="{BB962C8B-B14F-4D97-AF65-F5344CB8AC3E}">
        <p14:creationId xmlns:p14="http://schemas.microsoft.com/office/powerpoint/2010/main" val="153840287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400" b="1" dirty="0"/>
              <a:t>Keypad</a:t>
            </a:r>
          </a:p>
        </p:txBody>
      </p:sp>
      <p:grpSp>
        <p:nvGrpSpPr>
          <p:cNvPr id="7" name="Group 6"/>
          <p:cNvGrpSpPr/>
          <p:nvPr/>
        </p:nvGrpSpPr>
        <p:grpSpPr>
          <a:xfrm>
            <a:off x="673643" y="1781964"/>
            <a:ext cx="11515182" cy="2912099"/>
            <a:chOff x="673643" y="1781964"/>
            <a:chExt cx="11515182" cy="2912099"/>
          </a:xfrm>
        </p:grpSpPr>
        <p:grpSp>
          <p:nvGrpSpPr>
            <p:cNvPr id="27" name="Group 26"/>
            <p:cNvGrpSpPr/>
            <p:nvPr/>
          </p:nvGrpSpPr>
          <p:grpSpPr>
            <a:xfrm>
              <a:off x="1837188" y="2555043"/>
              <a:ext cx="8663633" cy="2139020"/>
              <a:chOff x="1507391" y="1551057"/>
              <a:chExt cx="9711784" cy="3352087"/>
            </a:xfrm>
          </p:grpSpPr>
          <p:sp>
            <p:nvSpPr>
              <p:cNvPr id="6" name="TextBox 5"/>
              <p:cNvSpPr txBox="1"/>
              <p:nvPr/>
            </p:nvSpPr>
            <p:spPr>
              <a:xfrm>
                <a:off x="5088522" y="1551057"/>
                <a:ext cx="2431333" cy="1012874"/>
              </a:xfrm>
              <a:prstGeom prst="rect">
                <a:avLst/>
              </a:prstGeom>
              <a:noFill/>
            </p:spPr>
            <p:txBody>
              <a:bodyPr wrap="square" rtlCol="0">
                <a:spAutoFit/>
              </a:bodyPr>
              <a:lstStyle/>
              <a:p>
                <a:pPr algn="ctr"/>
                <a:r>
                  <a:rPr lang="en-US" sz="1800" dirty="0">
                    <a:latin typeface="DK Cool Crayon" pitchFamily="2" charset="0"/>
                  </a:rPr>
                  <a:t>Linear Layout</a:t>
                </a:r>
              </a:p>
              <a:p>
                <a:pPr algn="ctr"/>
                <a:r>
                  <a:rPr lang="en-US" sz="1800" dirty="0">
                    <a:latin typeface="DK Cool Crayon" pitchFamily="2" charset="0"/>
                  </a:rPr>
                  <a:t>( Vertical )</a:t>
                </a:r>
              </a:p>
            </p:txBody>
          </p:sp>
          <p:sp>
            <p:nvSpPr>
              <p:cNvPr id="10" name="TextBox 9"/>
              <p:cNvSpPr txBox="1"/>
              <p:nvPr/>
            </p:nvSpPr>
            <p:spPr>
              <a:xfrm>
                <a:off x="1721570" y="2953204"/>
                <a:ext cx="2431333" cy="1109338"/>
              </a:xfrm>
              <a:prstGeom prst="rect">
                <a:avLst/>
              </a:prstGeom>
              <a:noFill/>
            </p:spPr>
            <p:txBody>
              <a:bodyPr wrap="square" rtlCol="0">
                <a:spAutoFit/>
              </a:bodyPr>
              <a:lstStyle/>
              <a:p>
                <a:pPr algn="ctr"/>
                <a:r>
                  <a:rPr lang="en-US" sz="2000" dirty="0">
                    <a:solidFill>
                      <a:srgbClr val="FF0000"/>
                    </a:solidFill>
                    <a:latin typeface="DK Cool Crayon" pitchFamily="2" charset="0"/>
                  </a:rPr>
                  <a:t>Linear Layout</a:t>
                </a:r>
              </a:p>
              <a:p>
                <a:pPr algn="ctr"/>
                <a:r>
                  <a:rPr lang="en-US" sz="2000" dirty="0">
                    <a:solidFill>
                      <a:srgbClr val="FF0000"/>
                    </a:solidFill>
                    <a:latin typeface="DK Cool Crayon" pitchFamily="2" charset="0"/>
                  </a:rPr>
                  <a:t>(Horizontal)</a:t>
                </a:r>
              </a:p>
            </p:txBody>
          </p:sp>
          <p:sp>
            <p:nvSpPr>
              <p:cNvPr id="11" name="TextBox 10"/>
              <p:cNvSpPr txBox="1"/>
              <p:nvPr/>
            </p:nvSpPr>
            <p:spPr>
              <a:xfrm>
                <a:off x="4060909" y="2953204"/>
                <a:ext cx="2431333" cy="1109338"/>
              </a:xfrm>
              <a:prstGeom prst="rect">
                <a:avLst/>
              </a:prstGeom>
              <a:noFill/>
            </p:spPr>
            <p:txBody>
              <a:bodyPr wrap="square" rtlCol="0">
                <a:spAutoFit/>
              </a:bodyPr>
              <a:lstStyle/>
              <a:p>
                <a:pPr algn="ctr"/>
                <a:r>
                  <a:rPr lang="en-US" sz="2000" dirty="0">
                    <a:solidFill>
                      <a:srgbClr val="0070C0"/>
                    </a:solidFill>
                    <a:latin typeface="DK Cool Crayon" pitchFamily="2" charset="0"/>
                  </a:rPr>
                  <a:t>Linear Layout</a:t>
                </a:r>
              </a:p>
              <a:p>
                <a:pPr algn="ctr"/>
                <a:r>
                  <a:rPr lang="en-US" sz="2000" dirty="0">
                    <a:solidFill>
                      <a:srgbClr val="0070C0"/>
                    </a:solidFill>
                    <a:latin typeface="DK Cool Crayon" pitchFamily="2" charset="0"/>
                  </a:rPr>
                  <a:t>(Horizontal)</a:t>
                </a:r>
              </a:p>
            </p:txBody>
          </p:sp>
          <p:sp>
            <p:nvSpPr>
              <p:cNvPr id="12" name="TextBox 11"/>
              <p:cNvSpPr txBox="1"/>
              <p:nvPr/>
            </p:nvSpPr>
            <p:spPr>
              <a:xfrm>
                <a:off x="6400248" y="2953204"/>
                <a:ext cx="2431333" cy="1109338"/>
              </a:xfrm>
              <a:prstGeom prst="rect">
                <a:avLst/>
              </a:prstGeom>
              <a:noFill/>
            </p:spPr>
            <p:txBody>
              <a:bodyPr wrap="square" rtlCol="0">
                <a:spAutoFit/>
              </a:bodyPr>
              <a:lstStyle/>
              <a:p>
                <a:pPr algn="ctr"/>
                <a:r>
                  <a:rPr lang="en-US" sz="2000" dirty="0">
                    <a:solidFill>
                      <a:srgbClr val="C00000"/>
                    </a:solidFill>
                    <a:latin typeface="DK Cool Crayon" pitchFamily="2" charset="0"/>
                  </a:rPr>
                  <a:t>Linear Layout</a:t>
                </a:r>
              </a:p>
              <a:p>
                <a:pPr algn="ctr"/>
                <a:r>
                  <a:rPr lang="en-US" sz="2000" dirty="0">
                    <a:solidFill>
                      <a:srgbClr val="C00000"/>
                    </a:solidFill>
                    <a:latin typeface="DK Cool Crayon" pitchFamily="2" charset="0"/>
                  </a:rPr>
                  <a:t>(Horizontal)</a:t>
                </a:r>
              </a:p>
            </p:txBody>
          </p:sp>
          <p:sp>
            <p:nvSpPr>
              <p:cNvPr id="14" name="TextBox 13"/>
              <p:cNvSpPr txBox="1"/>
              <p:nvPr/>
            </p:nvSpPr>
            <p:spPr>
              <a:xfrm>
                <a:off x="8655767" y="2953204"/>
                <a:ext cx="2431333" cy="1109338"/>
              </a:xfrm>
              <a:prstGeom prst="rect">
                <a:avLst/>
              </a:prstGeom>
              <a:noFill/>
            </p:spPr>
            <p:txBody>
              <a:bodyPr wrap="square" rtlCol="0">
                <a:spAutoFit/>
              </a:bodyPr>
              <a:lstStyle/>
              <a:p>
                <a:pPr algn="ctr"/>
                <a:r>
                  <a:rPr lang="en-US" sz="2000" dirty="0">
                    <a:latin typeface="DK Cool Crayon" pitchFamily="2" charset="0"/>
                  </a:rPr>
                  <a:t>Linear Layout</a:t>
                </a:r>
              </a:p>
              <a:p>
                <a:pPr algn="ctr"/>
                <a:r>
                  <a:rPr lang="en-US" sz="2000" dirty="0">
                    <a:latin typeface="DK Cool Crayon" pitchFamily="2" charset="0"/>
                  </a:rPr>
                  <a:t>(Horizontal)</a:t>
                </a:r>
              </a:p>
            </p:txBody>
          </p:sp>
          <p:sp>
            <p:nvSpPr>
              <p:cNvPr id="15" name="TextBox 14"/>
              <p:cNvSpPr txBox="1"/>
              <p:nvPr/>
            </p:nvSpPr>
            <p:spPr>
              <a:xfrm>
                <a:off x="1507391" y="4179663"/>
                <a:ext cx="804224" cy="723481"/>
              </a:xfrm>
              <a:prstGeom prst="rect">
                <a:avLst/>
              </a:prstGeom>
              <a:noFill/>
            </p:spPr>
            <p:txBody>
              <a:bodyPr wrap="square" rtlCol="0">
                <a:spAutoFit/>
              </a:bodyPr>
              <a:lstStyle/>
              <a:p>
                <a:pPr algn="ctr"/>
                <a:r>
                  <a:rPr lang="en-US" dirty="0">
                    <a:solidFill>
                      <a:srgbClr val="FF0000"/>
                    </a:solidFill>
                    <a:latin typeface="DK Cool Crayon" pitchFamily="2" charset="0"/>
                  </a:rPr>
                  <a:t>B1</a:t>
                </a:r>
              </a:p>
            </p:txBody>
          </p:sp>
          <p:sp>
            <p:nvSpPr>
              <p:cNvPr id="16" name="TextBox 15"/>
              <p:cNvSpPr txBox="1"/>
              <p:nvPr/>
            </p:nvSpPr>
            <p:spPr>
              <a:xfrm>
                <a:off x="2375032" y="4179663"/>
                <a:ext cx="804224" cy="723481"/>
              </a:xfrm>
              <a:prstGeom prst="rect">
                <a:avLst/>
              </a:prstGeom>
              <a:noFill/>
            </p:spPr>
            <p:txBody>
              <a:bodyPr wrap="square" rtlCol="0">
                <a:spAutoFit/>
              </a:bodyPr>
              <a:lstStyle/>
              <a:p>
                <a:pPr algn="ctr"/>
                <a:r>
                  <a:rPr lang="en-US" dirty="0">
                    <a:solidFill>
                      <a:srgbClr val="FF0000"/>
                    </a:solidFill>
                    <a:latin typeface="DK Cool Crayon" pitchFamily="2" charset="0"/>
                  </a:rPr>
                  <a:t>B2</a:t>
                </a:r>
              </a:p>
            </p:txBody>
          </p:sp>
          <p:sp>
            <p:nvSpPr>
              <p:cNvPr id="17" name="TextBox 16"/>
              <p:cNvSpPr txBox="1"/>
              <p:nvPr/>
            </p:nvSpPr>
            <p:spPr>
              <a:xfrm>
                <a:off x="3242672" y="4179663"/>
                <a:ext cx="804224" cy="723481"/>
              </a:xfrm>
              <a:prstGeom prst="rect">
                <a:avLst/>
              </a:prstGeom>
              <a:noFill/>
            </p:spPr>
            <p:txBody>
              <a:bodyPr wrap="square" rtlCol="0">
                <a:spAutoFit/>
              </a:bodyPr>
              <a:lstStyle/>
              <a:p>
                <a:pPr algn="ctr"/>
                <a:r>
                  <a:rPr lang="en-US" dirty="0">
                    <a:solidFill>
                      <a:srgbClr val="FF0000"/>
                    </a:solidFill>
                    <a:latin typeface="DK Cool Crayon" pitchFamily="2" charset="0"/>
                  </a:rPr>
                  <a:t>B3</a:t>
                </a:r>
              </a:p>
            </p:txBody>
          </p:sp>
          <p:sp>
            <p:nvSpPr>
              <p:cNvPr id="18" name="TextBox 17"/>
              <p:cNvSpPr txBox="1"/>
              <p:nvPr/>
            </p:nvSpPr>
            <p:spPr>
              <a:xfrm>
                <a:off x="3924493" y="4179663"/>
                <a:ext cx="804224" cy="723481"/>
              </a:xfrm>
              <a:prstGeom prst="rect">
                <a:avLst/>
              </a:prstGeom>
              <a:noFill/>
            </p:spPr>
            <p:txBody>
              <a:bodyPr wrap="square" rtlCol="0">
                <a:spAutoFit/>
              </a:bodyPr>
              <a:lstStyle/>
              <a:p>
                <a:pPr algn="ctr"/>
                <a:r>
                  <a:rPr lang="en-US" dirty="0">
                    <a:solidFill>
                      <a:srgbClr val="0070C0"/>
                    </a:solidFill>
                    <a:latin typeface="DK Cool Crayon" pitchFamily="2" charset="0"/>
                  </a:rPr>
                  <a:t>B4</a:t>
                </a:r>
              </a:p>
            </p:txBody>
          </p:sp>
          <p:sp>
            <p:nvSpPr>
              <p:cNvPr id="19" name="TextBox 18"/>
              <p:cNvSpPr txBox="1"/>
              <p:nvPr/>
            </p:nvSpPr>
            <p:spPr>
              <a:xfrm>
                <a:off x="4792134" y="4179663"/>
                <a:ext cx="804224" cy="723481"/>
              </a:xfrm>
              <a:prstGeom prst="rect">
                <a:avLst/>
              </a:prstGeom>
              <a:noFill/>
            </p:spPr>
            <p:txBody>
              <a:bodyPr wrap="square" rtlCol="0">
                <a:spAutoFit/>
              </a:bodyPr>
              <a:lstStyle/>
              <a:p>
                <a:pPr algn="ctr"/>
                <a:r>
                  <a:rPr lang="en-US" dirty="0">
                    <a:solidFill>
                      <a:srgbClr val="0070C0"/>
                    </a:solidFill>
                    <a:latin typeface="DK Cool Crayon" pitchFamily="2" charset="0"/>
                  </a:rPr>
                  <a:t>B5</a:t>
                </a:r>
              </a:p>
            </p:txBody>
          </p:sp>
          <p:sp>
            <p:nvSpPr>
              <p:cNvPr id="20" name="TextBox 19"/>
              <p:cNvSpPr txBox="1"/>
              <p:nvPr/>
            </p:nvSpPr>
            <p:spPr>
              <a:xfrm>
                <a:off x="5659775" y="4179663"/>
                <a:ext cx="804224" cy="723481"/>
              </a:xfrm>
              <a:prstGeom prst="rect">
                <a:avLst/>
              </a:prstGeom>
              <a:noFill/>
            </p:spPr>
            <p:txBody>
              <a:bodyPr wrap="square" rtlCol="0">
                <a:spAutoFit/>
              </a:bodyPr>
              <a:lstStyle/>
              <a:p>
                <a:pPr algn="ctr"/>
                <a:r>
                  <a:rPr lang="en-US" dirty="0">
                    <a:solidFill>
                      <a:srgbClr val="0070C0"/>
                    </a:solidFill>
                    <a:latin typeface="DK Cool Crayon" pitchFamily="2" charset="0"/>
                  </a:rPr>
                  <a:t>B6</a:t>
                </a:r>
              </a:p>
            </p:txBody>
          </p:sp>
          <p:sp>
            <p:nvSpPr>
              <p:cNvPr id="21" name="TextBox 20"/>
              <p:cNvSpPr txBox="1"/>
              <p:nvPr/>
            </p:nvSpPr>
            <p:spPr>
              <a:xfrm>
                <a:off x="6366397" y="4179663"/>
                <a:ext cx="804224" cy="723481"/>
              </a:xfrm>
              <a:prstGeom prst="rect">
                <a:avLst/>
              </a:prstGeom>
              <a:noFill/>
            </p:spPr>
            <p:txBody>
              <a:bodyPr wrap="square" rtlCol="0">
                <a:spAutoFit/>
              </a:bodyPr>
              <a:lstStyle/>
              <a:p>
                <a:pPr algn="ctr"/>
                <a:r>
                  <a:rPr lang="en-US" dirty="0">
                    <a:solidFill>
                      <a:srgbClr val="C00000"/>
                    </a:solidFill>
                    <a:latin typeface="DK Cool Crayon" pitchFamily="2" charset="0"/>
                  </a:rPr>
                  <a:t>B7</a:t>
                </a:r>
              </a:p>
            </p:txBody>
          </p:sp>
          <p:sp>
            <p:nvSpPr>
              <p:cNvPr id="22" name="TextBox 21"/>
              <p:cNvSpPr txBox="1"/>
              <p:nvPr/>
            </p:nvSpPr>
            <p:spPr>
              <a:xfrm>
                <a:off x="7234037" y="4179663"/>
                <a:ext cx="804224" cy="723481"/>
              </a:xfrm>
              <a:prstGeom prst="rect">
                <a:avLst/>
              </a:prstGeom>
              <a:noFill/>
            </p:spPr>
            <p:txBody>
              <a:bodyPr wrap="square" rtlCol="0">
                <a:spAutoFit/>
              </a:bodyPr>
              <a:lstStyle/>
              <a:p>
                <a:pPr algn="ctr"/>
                <a:r>
                  <a:rPr lang="en-US" dirty="0">
                    <a:solidFill>
                      <a:srgbClr val="C00000"/>
                    </a:solidFill>
                    <a:latin typeface="DK Cool Crayon" pitchFamily="2" charset="0"/>
                  </a:rPr>
                  <a:t>B8</a:t>
                </a:r>
              </a:p>
            </p:txBody>
          </p:sp>
          <p:sp>
            <p:nvSpPr>
              <p:cNvPr id="23" name="TextBox 22"/>
              <p:cNvSpPr txBox="1"/>
              <p:nvPr/>
            </p:nvSpPr>
            <p:spPr>
              <a:xfrm>
                <a:off x="8101678" y="4179663"/>
                <a:ext cx="804224" cy="723481"/>
              </a:xfrm>
              <a:prstGeom prst="rect">
                <a:avLst/>
              </a:prstGeom>
              <a:noFill/>
            </p:spPr>
            <p:txBody>
              <a:bodyPr wrap="square" rtlCol="0">
                <a:spAutoFit/>
              </a:bodyPr>
              <a:lstStyle/>
              <a:p>
                <a:pPr algn="ctr"/>
                <a:r>
                  <a:rPr lang="en-US" dirty="0">
                    <a:solidFill>
                      <a:srgbClr val="C00000"/>
                    </a:solidFill>
                    <a:latin typeface="DK Cool Crayon" pitchFamily="2" charset="0"/>
                  </a:rPr>
                  <a:t>B9</a:t>
                </a:r>
              </a:p>
            </p:txBody>
          </p:sp>
          <p:sp>
            <p:nvSpPr>
              <p:cNvPr id="24" name="TextBox 23"/>
              <p:cNvSpPr txBox="1"/>
              <p:nvPr/>
            </p:nvSpPr>
            <p:spPr>
              <a:xfrm>
                <a:off x="8679668" y="4179663"/>
                <a:ext cx="804224" cy="723481"/>
              </a:xfrm>
              <a:prstGeom prst="rect">
                <a:avLst/>
              </a:prstGeom>
              <a:noFill/>
            </p:spPr>
            <p:txBody>
              <a:bodyPr wrap="square" rtlCol="0">
                <a:spAutoFit/>
              </a:bodyPr>
              <a:lstStyle/>
              <a:p>
                <a:pPr algn="ctr"/>
                <a:r>
                  <a:rPr lang="en-US" dirty="0">
                    <a:latin typeface="DK Cool Crayon" pitchFamily="2" charset="0"/>
                  </a:rPr>
                  <a:t>B*</a:t>
                </a:r>
              </a:p>
            </p:txBody>
          </p:sp>
          <p:sp>
            <p:nvSpPr>
              <p:cNvPr id="25" name="TextBox 24"/>
              <p:cNvSpPr txBox="1"/>
              <p:nvPr/>
            </p:nvSpPr>
            <p:spPr>
              <a:xfrm>
                <a:off x="9547309" y="4179663"/>
                <a:ext cx="804224" cy="723481"/>
              </a:xfrm>
              <a:prstGeom prst="rect">
                <a:avLst/>
              </a:prstGeom>
              <a:noFill/>
            </p:spPr>
            <p:txBody>
              <a:bodyPr wrap="square" rtlCol="0">
                <a:spAutoFit/>
              </a:bodyPr>
              <a:lstStyle/>
              <a:p>
                <a:pPr algn="ctr"/>
                <a:r>
                  <a:rPr lang="en-US" dirty="0">
                    <a:latin typeface="DK Cool Crayon" pitchFamily="2" charset="0"/>
                  </a:rPr>
                  <a:t>B0</a:t>
                </a:r>
              </a:p>
            </p:txBody>
          </p:sp>
          <p:sp>
            <p:nvSpPr>
              <p:cNvPr id="26" name="TextBox 25"/>
              <p:cNvSpPr txBox="1"/>
              <p:nvPr/>
            </p:nvSpPr>
            <p:spPr>
              <a:xfrm>
                <a:off x="10414951" y="4179663"/>
                <a:ext cx="804224" cy="723481"/>
              </a:xfrm>
              <a:prstGeom prst="rect">
                <a:avLst/>
              </a:prstGeom>
              <a:noFill/>
            </p:spPr>
            <p:txBody>
              <a:bodyPr wrap="square" rtlCol="0">
                <a:spAutoFit/>
              </a:bodyPr>
              <a:lstStyle/>
              <a:p>
                <a:pPr algn="ctr"/>
                <a:r>
                  <a:rPr lang="en-US" dirty="0">
                    <a:latin typeface="DK Cool Crayon" pitchFamily="2" charset="0"/>
                  </a:rPr>
                  <a:t>B</a:t>
                </a:r>
                <a:r>
                  <a:rPr lang="en-US" dirty="0"/>
                  <a:t>#</a:t>
                </a:r>
                <a:endParaRPr lang="en-US" dirty="0">
                  <a:latin typeface="DK Cool Crayon" pitchFamily="2" charset="0"/>
                </a:endParaRPr>
              </a:p>
            </p:txBody>
          </p:sp>
        </p:grpSp>
        <p:sp>
          <p:nvSpPr>
            <p:cNvPr id="28" name="TextBox 27"/>
            <p:cNvSpPr txBox="1"/>
            <p:nvPr/>
          </p:nvSpPr>
          <p:spPr>
            <a:xfrm>
              <a:off x="5031822" y="1781964"/>
              <a:ext cx="2168929" cy="400110"/>
            </a:xfrm>
            <a:prstGeom prst="rect">
              <a:avLst/>
            </a:prstGeom>
            <a:noFill/>
          </p:spPr>
          <p:txBody>
            <a:bodyPr wrap="square" rtlCol="0">
              <a:spAutoFit/>
            </a:bodyPr>
            <a:lstStyle/>
            <a:p>
              <a:pPr algn="ctr"/>
              <a:r>
                <a:rPr lang="en-US" sz="2000" dirty="0">
                  <a:latin typeface="DK Cool Crayon" pitchFamily="2" charset="0"/>
                </a:rPr>
                <a:t>Parent</a:t>
              </a:r>
            </a:p>
          </p:txBody>
        </p:sp>
        <p:sp>
          <p:nvSpPr>
            <p:cNvPr id="3" name="TextBox 2"/>
            <p:cNvSpPr txBox="1"/>
            <p:nvPr/>
          </p:nvSpPr>
          <p:spPr>
            <a:xfrm>
              <a:off x="673643" y="3449775"/>
              <a:ext cx="1674376" cy="400110"/>
            </a:xfrm>
            <a:prstGeom prst="rect">
              <a:avLst/>
            </a:prstGeom>
            <a:noFill/>
          </p:spPr>
          <p:txBody>
            <a:bodyPr wrap="square" rtlCol="0">
              <a:spAutoFit/>
            </a:bodyPr>
            <a:lstStyle/>
            <a:p>
              <a:r>
                <a:rPr lang="en-US" sz="2000" b="1" dirty="0">
                  <a:solidFill>
                    <a:srgbClr val="00B050"/>
                  </a:solidFill>
                  <a:latin typeface="DK Cool Crayon" pitchFamily="2" charset="0"/>
                </a:rPr>
                <a:t>Edit Text</a:t>
              </a:r>
            </a:p>
          </p:txBody>
        </p:sp>
        <p:sp>
          <p:nvSpPr>
            <p:cNvPr id="29" name="TextBox 28"/>
            <p:cNvSpPr txBox="1"/>
            <p:nvPr/>
          </p:nvSpPr>
          <p:spPr>
            <a:xfrm>
              <a:off x="10514449" y="3400409"/>
              <a:ext cx="1674376" cy="400110"/>
            </a:xfrm>
            <a:prstGeom prst="rect">
              <a:avLst/>
            </a:prstGeom>
            <a:noFill/>
          </p:spPr>
          <p:txBody>
            <a:bodyPr wrap="square" rtlCol="0">
              <a:spAutoFit/>
            </a:bodyPr>
            <a:lstStyle/>
            <a:p>
              <a:r>
                <a:rPr lang="en-US" sz="2000" b="1" dirty="0">
                  <a:solidFill>
                    <a:srgbClr val="00B050"/>
                  </a:solidFill>
                  <a:latin typeface="DK Cool Crayon" pitchFamily="2" charset="0"/>
                </a:rPr>
                <a:t>Button</a:t>
              </a:r>
            </a:p>
          </p:txBody>
        </p:sp>
      </p:grpSp>
    </p:spTree>
    <p:extLst>
      <p:ext uri="{BB962C8B-B14F-4D97-AF65-F5344CB8AC3E}">
        <p14:creationId xmlns:p14="http://schemas.microsoft.com/office/powerpoint/2010/main" val="216261299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6840220" cy="6858000"/>
          </a:xfrm>
          <a:prstGeom prst="rect">
            <a:avLst/>
          </a:prstGeom>
        </p:spPr>
      </p:pic>
      <p:sp>
        <p:nvSpPr>
          <p:cNvPr id="3" name="TextBox 2"/>
          <p:cNvSpPr txBox="1"/>
          <p:nvPr/>
        </p:nvSpPr>
        <p:spPr>
          <a:xfrm>
            <a:off x="7448305" y="2523924"/>
            <a:ext cx="4056593" cy="1077218"/>
          </a:xfrm>
          <a:prstGeom prst="rect">
            <a:avLst/>
          </a:prstGeom>
          <a:noFill/>
        </p:spPr>
        <p:txBody>
          <a:bodyPr wrap="square" rtlCol="0">
            <a:spAutoFit/>
          </a:bodyPr>
          <a:lstStyle/>
          <a:p>
            <a:pPr algn="ctr"/>
            <a:r>
              <a:rPr lang="en-US" sz="3200" b="1" dirty="0"/>
              <a:t>Android Project Structure</a:t>
            </a:r>
          </a:p>
        </p:txBody>
      </p:sp>
      <p:sp>
        <p:nvSpPr>
          <p:cNvPr id="7" name="Rectangle 6"/>
          <p:cNvSpPr/>
          <p:nvPr/>
        </p:nvSpPr>
        <p:spPr>
          <a:xfrm>
            <a:off x="490251" y="3761934"/>
            <a:ext cx="6002987" cy="863854"/>
          </a:xfrm>
          <a:prstGeom prst="rect">
            <a:avLst/>
          </a:prstGeom>
          <a:solidFill>
            <a:schemeClr val="accent1">
              <a:alpha val="0"/>
            </a:schemeClr>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881820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552603" y="2349953"/>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p:cNvSpPr/>
          <p:nvPr/>
        </p:nvSpPr>
        <p:spPr>
          <a:xfrm>
            <a:off x="2156668" y="2349953"/>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1" name="Rectangle 10"/>
          <p:cNvSpPr/>
          <p:nvPr/>
        </p:nvSpPr>
        <p:spPr>
          <a:xfrm>
            <a:off x="2760733" y="2349953"/>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Rectangle 11"/>
          <p:cNvSpPr/>
          <p:nvPr/>
        </p:nvSpPr>
        <p:spPr>
          <a:xfrm>
            <a:off x="2156668" y="2997205"/>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 name="Rectangle 12"/>
          <p:cNvSpPr/>
          <p:nvPr/>
        </p:nvSpPr>
        <p:spPr>
          <a:xfrm>
            <a:off x="1552602" y="2997205"/>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Rectangle 13"/>
          <p:cNvSpPr/>
          <p:nvPr/>
        </p:nvSpPr>
        <p:spPr>
          <a:xfrm>
            <a:off x="2760732" y="3019618"/>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Rectangle 14"/>
          <p:cNvSpPr/>
          <p:nvPr/>
        </p:nvSpPr>
        <p:spPr>
          <a:xfrm>
            <a:off x="2156667" y="3644457"/>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6" name="Rectangle 15"/>
          <p:cNvSpPr/>
          <p:nvPr/>
        </p:nvSpPr>
        <p:spPr>
          <a:xfrm>
            <a:off x="1552602" y="3644457"/>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 name="Rectangle 16"/>
          <p:cNvSpPr/>
          <p:nvPr/>
        </p:nvSpPr>
        <p:spPr>
          <a:xfrm>
            <a:off x="2760731" y="3644457"/>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18" name="Rectangle 17"/>
          <p:cNvSpPr/>
          <p:nvPr/>
        </p:nvSpPr>
        <p:spPr>
          <a:xfrm>
            <a:off x="2156667" y="4269296"/>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Rectangle 18"/>
          <p:cNvSpPr/>
          <p:nvPr/>
        </p:nvSpPr>
        <p:spPr>
          <a:xfrm>
            <a:off x="1552602" y="4269296"/>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ectangle 19"/>
          <p:cNvSpPr/>
          <p:nvPr/>
        </p:nvSpPr>
        <p:spPr>
          <a:xfrm>
            <a:off x="2760731" y="4269296"/>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grpSp>
        <p:nvGrpSpPr>
          <p:cNvPr id="25" name="Group 24"/>
          <p:cNvGrpSpPr/>
          <p:nvPr/>
        </p:nvGrpSpPr>
        <p:grpSpPr>
          <a:xfrm>
            <a:off x="6397011" y="1642223"/>
            <a:ext cx="3432384" cy="3446775"/>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213644" y="3250520"/>
              <a:ext cx="1713195" cy="74029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8" name="Rectangle 27"/>
          <p:cNvSpPr/>
          <p:nvPr/>
        </p:nvSpPr>
        <p:spPr>
          <a:xfrm>
            <a:off x="9988463" y="2392545"/>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063645" y="2095950"/>
            <a:ext cx="1796059" cy="2592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9988463" y="2928030"/>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9988463" y="3463515"/>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9988463" y="3991839"/>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692129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9602488" y="1020797"/>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7" name="Rectangle 6"/>
          <p:cNvSpPr/>
          <p:nvPr/>
        </p:nvSpPr>
        <p:spPr>
          <a:xfrm>
            <a:off x="10206553" y="1020797"/>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1" name="Rectangle 10"/>
          <p:cNvSpPr/>
          <p:nvPr/>
        </p:nvSpPr>
        <p:spPr>
          <a:xfrm>
            <a:off x="10810618" y="1020797"/>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12" name="Rectangle 11"/>
          <p:cNvSpPr/>
          <p:nvPr/>
        </p:nvSpPr>
        <p:spPr>
          <a:xfrm>
            <a:off x="10215517" y="2507315"/>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 name="Rectangle 12"/>
          <p:cNvSpPr/>
          <p:nvPr/>
        </p:nvSpPr>
        <p:spPr>
          <a:xfrm>
            <a:off x="9611451" y="2507315"/>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14" name="Rectangle 13"/>
          <p:cNvSpPr/>
          <p:nvPr/>
        </p:nvSpPr>
        <p:spPr>
          <a:xfrm>
            <a:off x="10819580" y="2529728"/>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6</a:t>
            </a:r>
          </a:p>
        </p:txBody>
      </p:sp>
      <p:sp>
        <p:nvSpPr>
          <p:cNvPr id="15" name="Rectangle 14"/>
          <p:cNvSpPr/>
          <p:nvPr/>
        </p:nvSpPr>
        <p:spPr>
          <a:xfrm>
            <a:off x="10215516" y="4092615"/>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a:t>
            </a:r>
          </a:p>
        </p:txBody>
      </p:sp>
      <p:sp>
        <p:nvSpPr>
          <p:cNvPr id="16" name="Rectangle 15"/>
          <p:cNvSpPr/>
          <p:nvPr/>
        </p:nvSpPr>
        <p:spPr>
          <a:xfrm>
            <a:off x="9611451" y="4092615"/>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 name="Rectangle 16"/>
          <p:cNvSpPr/>
          <p:nvPr/>
        </p:nvSpPr>
        <p:spPr>
          <a:xfrm>
            <a:off x="10819579" y="4092615"/>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18" name="Rectangle 17"/>
          <p:cNvSpPr/>
          <p:nvPr/>
        </p:nvSpPr>
        <p:spPr>
          <a:xfrm>
            <a:off x="10206553" y="5547234"/>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Rectangle 18"/>
          <p:cNvSpPr/>
          <p:nvPr/>
        </p:nvSpPr>
        <p:spPr>
          <a:xfrm>
            <a:off x="9602488" y="5547234"/>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ectangle 19"/>
          <p:cNvSpPr/>
          <p:nvPr/>
        </p:nvSpPr>
        <p:spPr>
          <a:xfrm>
            <a:off x="10810617" y="5547234"/>
            <a:ext cx="286796" cy="3182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grpSp>
        <p:nvGrpSpPr>
          <p:cNvPr id="25" name="Group 24"/>
          <p:cNvGrpSpPr/>
          <p:nvPr/>
        </p:nvGrpSpPr>
        <p:grpSpPr>
          <a:xfrm>
            <a:off x="313992" y="1668858"/>
            <a:ext cx="3432384" cy="3446775"/>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213644" y="3250521"/>
              <a:ext cx="1713195" cy="74029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8" name="Rectangle 27"/>
          <p:cNvSpPr/>
          <p:nvPr/>
        </p:nvSpPr>
        <p:spPr>
          <a:xfrm>
            <a:off x="6805029" y="974915"/>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4286857" y="2111756"/>
            <a:ext cx="1796059" cy="2592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6805029" y="2507314"/>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805029" y="4094915"/>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805029" y="5508389"/>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05506804"/>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Group 24"/>
          <p:cNvGrpSpPr/>
          <p:nvPr/>
        </p:nvGrpSpPr>
        <p:grpSpPr>
          <a:xfrm>
            <a:off x="5364346" y="2556623"/>
            <a:ext cx="3432384" cy="3446775"/>
            <a:chOff x="759141" y="1253636"/>
            <a:chExt cx="4876800" cy="4876801"/>
          </a:xfrm>
        </p:grpSpPr>
        <p:pic>
          <p:nvPicPr>
            <p:cNvPr id="26" name="Picture 4" descr="https://cdn3.iconfinder.com/data/icons/technology-devices/512/mobile_phone_android_smartphone_flat_icon-5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141" y="1253636"/>
              <a:ext cx="4876800" cy="4876801"/>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2213644" y="3250520"/>
              <a:ext cx="1713195" cy="740298"/>
            </a:xfrm>
            <a:prstGeom prst="rect">
              <a:avLst/>
            </a:prstGeom>
            <a:noFill/>
          </p:spPr>
          <p:txBody>
            <a:bodyPr wrap="none" rtlCol="0">
              <a:spAutoFit/>
            </a:bodyPr>
            <a:lstStyle/>
            <a:p>
              <a:r>
                <a:rPr lang="en-US" sz="2800" dirty="0">
                  <a:solidFill>
                    <a:schemeClr val="bg1"/>
                  </a:solidFill>
                  <a:latin typeface="DK Cool Crayon" pitchFamily="2" charset="0"/>
                </a:rPr>
                <a:t>Parent</a:t>
              </a:r>
            </a:p>
          </p:txBody>
        </p:sp>
      </p:grpSp>
      <p:sp>
        <p:nvSpPr>
          <p:cNvPr id="24" name="Rectangle 23"/>
          <p:cNvSpPr/>
          <p:nvPr/>
        </p:nvSpPr>
        <p:spPr>
          <a:xfrm>
            <a:off x="3044424" y="2956562"/>
            <a:ext cx="1796059" cy="259259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8955798" y="3947239"/>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8955798" y="4482724"/>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8955798" y="5011048"/>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8955798" y="3411754"/>
            <a:ext cx="1516435" cy="41021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p:cNvSpPr txBox="1"/>
          <p:nvPr/>
        </p:nvSpPr>
        <p:spPr>
          <a:xfrm>
            <a:off x="2291882" y="1553649"/>
            <a:ext cx="3301140" cy="1323439"/>
          </a:xfrm>
          <a:prstGeom prst="rect">
            <a:avLst/>
          </a:prstGeom>
          <a:noFill/>
        </p:spPr>
        <p:txBody>
          <a:bodyPr wrap="square" rtlCol="0">
            <a:spAutoFit/>
          </a:bodyPr>
          <a:lstStyle/>
          <a:p>
            <a:pPr algn="ctr"/>
            <a:r>
              <a:rPr lang="en-US" sz="2000" b="1" dirty="0"/>
              <a:t>Linear Layout </a:t>
            </a:r>
          </a:p>
          <a:p>
            <a:r>
              <a:rPr lang="en-US" sz="2000" b="1" dirty="0"/>
              <a:t>Orientation: </a:t>
            </a:r>
            <a:r>
              <a:rPr lang="en-US" sz="2000" b="1" dirty="0">
                <a:solidFill>
                  <a:srgbClr val="FF0000"/>
                </a:solidFill>
              </a:rPr>
              <a:t>Vertical</a:t>
            </a:r>
          </a:p>
          <a:p>
            <a:r>
              <a:rPr lang="en-US" sz="2000" b="1" dirty="0"/>
              <a:t>Layout height: </a:t>
            </a:r>
            <a:r>
              <a:rPr lang="en-US" sz="2000" b="1" dirty="0">
                <a:solidFill>
                  <a:srgbClr val="FF0000"/>
                </a:solidFill>
              </a:rPr>
              <a:t>Fill Parent</a:t>
            </a:r>
          </a:p>
          <a:p>
            <a:r>
              <a:rPr lang="en-US" sz="2000" b="1" dirty="0"/>
              <a:t>Layout width: </a:t>
            </a:r>
            <a:r>
              <a:rPr lang="en-US" sz="2000" b="1" dirty="0">
                <a:solidFill>
                  <a:srgbClr val="FF0000"/>
                </a:solidFill>
              </a:rPr>
              <a:t>Fill Parent</a:t>
            </a:r>
          </a:p>
        </p:txBody>
      </p:sp>
      <p:sp>
        <p:nvSpPr>
          <p:cNvPr id="34" name="TextBox 33"/>
          <p:cNvSpPr txBox="1"/>
          <p:nvPr/>
        </p:nvSpPr>
        <p:spPr>
          <a:xfrm>
            <a:off x="8574850" y="1620827"/>
            <a:ext cx="3794767" cy="1323439"/>
          </a:xfrm>
          <a:prstGeom prst="rect">
            <a:avLst/>
          </a:prstGeom>
          <a:noFill/>
        </p:spPr>
        <p:txBody>
          <a:bodyPr wrap="square" rtlCol="0">
            <a:spAutoFit/>
          </a:bodyPr>
          <a:lstStyle/>
          <a:p>
            <a:pPr algn="ctr"/>
            <a:r>
              <a:rPr lang="en-US" sz="2000" b="1" dirty="0"/>
              <a:t>Linear Layout </a:t>
            </a:r>
          </a:p>
          <a:p>
            <a:r>
              <a:rPr lang="en-US" sz="2000" b="1" dirty="0"/>
              <a:t>Orientation: </a:t>
            </a:r>
            <a:r>
              <a:rPr lang="en-US" sz="2000" b="1" dirty="0">
                <a:solidFill>
                  <a:srgbClr val="FF0000"/>
                </a:solidFill>
              </a:rPr>
              <a:t>Horizontal</a:t>
            </a:r>
          </a:p>
          <a:p>
            <a:r>
              <a:rPr lang="en-US" sz="2000" b="1" dirty="0"/>
              <a:t>Layout height: </a:t>
            </a:r>
            <a:r>
              <a:rPr lang="en-US" sz="2000" b="1" dirty="0">
                <a:solidFill>
                  <a:srgbClr val="FF0000"/>
                </a:solidFill>
              </a:rPr>
              <a:t>Wrap content</a:t>
            </a:r>
          </a:p>
          <a:p>
            <a:r>
              <a:rPr lang="en-US" sz="2000" b="1" dirty="0"/>
              <a:t>Layout width: </a:t>
            </a:r>
            <a:r>
              <a:rPr lang="en-US" sz="2000" b="1" dirty="0">
                <a:solidFill>
                  <a:srgbClr val="FF0000"/>
                </a:solidFill>
              </a:rPr>
              <a:t>Fill Parent</a:t>
            </a:r>
          </a:p>
        </p:txBody>
      </p:sp>
      <p:sp>
        <p:nvSpPr>
          <p:cNvPr id="6" name="Rectangle 5"/>
          <p:cNvSpPr/>
          <p:nvPr/>
        </p:nvSpPr>
        <p:spPr>
          <a:xfrm>
            <a:off x="1178442" y="3460438"/>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7" name="Rectangle 6"/>
          <p:cNvSpPr/>
          <p:nvPr/>
        </p:nvSpPr>
        <p:spPr>
          <a:xfrm>
            <a:off x="1648071" y="3460438"/>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11" name="Rectangle 10"/>
          <p:cNvSpPr/>
          <p:nvPr/>
        </p:nvSpPr>
        <p:spPr>
          <a:xfrm>
            <a:off x="2117701" y="3460438"/>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12" name="Rectangle 11"/>
          <p:cNvSpPr/>
          <p:nvPr/>
        </p:nvSpPr>
        <p:spPr>
          <a:xfrm>
            <a:off x="1651780" y="3992287"/>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13" name="Rectangle 12"/>
          <p:cNvSpPr/>
          <p:nvPr/>
        </p:nvSpPr>
        <p:spPr>
          <a:xfrm>
            <a:off x="1182150" y="3992287"/>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
        <p:nvSpPr>
          <p:cNvPr id="14" name="Rectangle 13"/>
          <p:cNvSpPr/>
          <p:nvPr/>
        </p:nvSpPr>
        <p:spPr>
          <a:xfrm>
            <a:off x="2121409" y="4014700"/>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6</a:t>
            </a:r>
          </a:p>
        </p:txBody>
      </p:sp>
      <p:sp>
        <p:nvSpPr>
          <p:cNvPr id="15" name="Rectangle 14"/>
          <p:cNvSpPr/>
          <p:nvPr/>
        </p:nvSpPr>
        <p:spPr>
          <a:xfrm>
            <a:off x="1665223" y="4531963"/>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8</a:t>
            </a:r>
          </a:p>
        </p:txBody>
      </p:sp>
      <p:sp>
        <p:nvSpPr>
          <p:cNvPr id="16" name="Rectangle 15"/>
          <p:cNvSpPr/>
          <p:nvPr/>
        </p:nvSpPr>
        <p:spPr>
          <a:xfrm>
            <a:off x="1195593" y="4531963"/>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7</a:t>
            </a:r>
          </a:p>
        </p:txBody>
      </p:sp>
      <p:sp>
        <p:nvSpPr>
          <p:cNvPr id="17" name="Rectangle 16"/>
          <p:cNvSpPr/>
          <p:nvPr/>
        </p:nvSpPr>
        <p:spPr>
          <a:xfrm>
            <a:off x="2134852" y="4531963"/>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9</a:t>
            </a:r>
          </a:p>
        </p:txBody>
      </p:sp>
      <p:sp>
        <p:nvSpPr>
          <p:cNvPr id="18" name="Rectangle 17"/>
          <p:cNvSpPr/>
          <p:nvPr/>
        </p:nvSpPr>
        <p:spPr>
          <a:xfrm>
            <a:off x="1665223" y="5080541"/>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0</a:t>
            </a:r>
          </a:p>
        </p:txBody>
      </p:sp>
      <p:sp>
        <p:nvSpPr>
          <p:cNvPr id="19" name="Rectangle 18"/>
          <p:cNvSpPr/>
          <p:nvPr/>
        </p:nvSpPr>
        <p:spPr>
          <a:xfrm>
            <a:off x="1195593" y="5080541"/>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Rectangle 19"/>
          <p:cNvSpPr/>
          <p:nvPr/>
        </p:nvSpPr>
        <p:spPr>
          <a:xfrm>
            <a:off x="2134852" y="5080541"/>
            <a:ext cx="286796" cy="318247"/>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a:t>
            </a:r>
          </a:p>
        </p:txBody>
      </p:sp>
      <p:sp>
        <p:nvSpPr>
          <p:cNvPr id="35" name="TextBox 34"/>
          <p:cNvSpPr txBox="1"/>
          <p:nvPr/>
        </p:nvSpPr>
        <p:spPr>
          <a:xfrm>
            <a:off x="303212" y="341953"/>
            <a:ext cx="7018977" cy="646331"/>
          </a:xfrm>
          <a:prstGeom prst="rect">
            <a:avLst/>
          </a:prstGeom>
          <a:noFill/>
        </p:spPr>
        <p:txBody>
          <a:bodyPr wrap="square" rtlCol="0">
            <a:spAutoFit/>
          </a:bodyPr>
          <a:lstStyle/>
          <a:p>
            <a:r>
              <a:rPr lang="en-US" sz="3600" b="1" dirty="0"/>
              <a:t>XML File: User Interface</a:t>
            </a:r>
          </a:p>
        </p:txBody>
      </p:sp>
    </p:spTree>
    <p:extLst>
      <p:ext uri="{BB962C8B-B14F-4D97-AF65-F5344CB8AC3E}">
        <p14:creationId xmlns:p14="http://schemas.microsoft.com/office/powerpoint/2010/main" val="4064703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grpId="0" nodeType="clickEffect">
                                  <p:stCondLst>
                                    <p:cond delay="0"/>
                                  </p:stCondLst>
                                  <p:childTnLst>
                                    <p:animMotion origin="layout" path="M 2.5E-6 1.11111E-6 L 0.25625 0.00463 " pathEditMode="relative" rAng="0" ptsTypes="AA">
                                      <p:cBhvr>
                                        <p:cTn id="6" dur="2000" fill="hold"/>
                                        <p:tgtEl>
                                          <p:spTgt spid="24"/>
                                        </p:tgtEl>
                                        <p:attrNameLst>
                                          <p:attrName>ppt_x</p:attrName>
                                          <p:attrName>ppt_y</p:attrName>
                                        </p:attrNameLst>
                                      </p:cBhvr>
                                      <p:rCtr x="12812" y="231"/>
                                    </p:animMotion>
                                  </p:childTnLst>
                                </p:cTn>
                              </p:par>
                            </p:childTnLst>
                          </p:cTn>
                        </p:par>
                      </p:childTnLst>
                    </p:cTn>
                  </p:par>
                  <p:par>
                    <p:cTn id="7" fill="hold">
                      <p:stCondLst>
                        <p:cond delay="indefinite"/>
                      </p:stCondLst>
                      <p:childTnLst>
                        <p:par>
                          <p:cTn id="8" fill="hold">
                            <p:stCondLst>
                              <p:cond delay="0"/>
                            </p:stCondLst>
                            <p:childTnLst>
                              <p:par>
                                <p:cTn id="9" presetID="35" presetClass="path" presetSubtype="0" accel="50000" decel="50000" fill="hold" grpId="0" nodeType="clickEffect">
                                  <p:stCondLst>
                                    <p:cond delay="0"/>
                                  </p:stCondLst>
                                  <p:childTnLst>
                                    <p:animMotion origin="layout" path="M 0.03412 -4.81481E-6 L -0.21589 -4.81481E-6 " pathEditMode="relative" rAng="0" ptsTypes="AA">
                                      <p:cBhvr>
                                        <p:cTn id="10" dur="2000" fill="hold"/>
                                        <p:tgtEl>
                                          <p:spTgt spid="28"/>
                                        </p:tgtEl>
                                        <p:attrNameLst>
                                          <p:attrName>ppt_x</p:attrName>
                                          <p:attrName>ppt_y</p:attrName>
                                        </p:attrNameLst>
                                      </p:cBhvr>
                                      <p:rCtr x="-12500" y="0"/>
                                    </p:animMotion>
                                  </p:childTnLst>
                                </p:cTn>
                              </p:par>
                              <p:par>
                                <p:cTn id="11" presetID="35" presetClass="path" presetSubtype="0" accel="50000" decel="50000" fill="hold" grpId="0" nodeType="withEffect">
                                  <p:stCondLst>
                                    <p:cond delay="0"/>
                                  </p:stCondLst>
                                  <p:childTnLst>
                                    <p:animMotion origin="layout" path="M 0.03412 -4.07407E-6 L -0.21589 -4.07407E-6 " pathEditMode="relative" rAng="0" ptsTypes="AA">
                                      <p:cBhvr>
                                        <p:cTn id="12" dur="2000" fill="hold"/>
                                        <p:tgtEl>
                                          <p:spTgt spid="29"/>
                                        </p:tgtEl>
                                        <p:attrNameLst>
                                          <p:attrName>ppt_x</p:attrName>
                                          <p:attrName>ppt_y</p:attrName>
                                        </p:attrNameLst>
                                      </p:cBhvr>
                                      <p:rCtr x="-12500" y="0"/>
                                    </p:animMotion>
                                  </p:childTnLst>
                                </p:cTn>
                              </p:par>
                              <p:par>
                                <p:cTn id="13" presetID="35" presetClass="path" presetSubtype="0" accel="50000" decel="50000" fill="hold" grpId="0" nodeType="withEffect">
                                  <p:stCondLst>
                                    <p:cond delay="0"/>
                                  </p:stCondLst>
                                  <p:childTnLst>
                                    <p:animMotion origin="layout" path="M 0.03412 -4.81481E-6 L -0.21589 -4.81481E-6 " pathEditMode="relative" rAng="0" ptsTypes="AA">
                                      <p:cBhvr>
                                        <p:cTn id="14" dur="2000" fill="hold"/>
                                        <p:tgtEl>
                                          <p:spTgt spid="30"/>
                                        </p:tgtEl>
                                        <p:attrNameLst>
                                          <p:attrName>ppt_x</p:attrName>
                                          <p:attrName>ppt_y</p:attrName>
                                        </p:attrNameLst>
                                      </p:cBhvr>
                                      <p:rCtr x="-12500" y="0"/>
                                    </p:animMotion>
                                  </p:childTnLst>
                                </p:cTn>
                              </p:par>
                              <p:par>
                                <p:cTn id="15" presetID="35" presetClass="path" presetSubtype="0" accel="50000" decel="50000" fill="hold" grpId="0" nodeType="withEffect">
                                  <p:stCondLst>
                                    <p:cond delay="0"/>
                                  </p:stCondLst>
                                  <p:childTnLst>
                                    <p:animMotion origin="layout" path="M 0.03412 1.85185E-6 L -0.21589 1.85185E-6 " pathEditMode="relative" rAng="0" ptsTypes="AA">
                                      <p:cBhvr>
                                        <p:cTn id="16" dur="2000" fill="hold"/>
                                        <p:tgtEl>
                                          <p:spTgt spid="31"/>
                                        </p:tgtEl>
                                        <p:attrNameLst>
                                          <p:attrName>ppt_x</p:attrName>
                                          <p:attrName>ppt_y</p:attrName>
                                        </p:attrNameLst>
                                      </p:cBhvr>
                                      <p:rCtr x="-12500" y="0"/>
                                    </p:animMotion>
                                  </p:childTnLst>
                                </p:cTn>
                              </p:par>
                            </p:childTnLst>
                          </p:cTn>
                        </p:par>
                      </p:childTnLst>
                    </p:cTn>
                  </p:par>
                  <p:par>
                    <p:cTn id="17" fill="hold">
                      <p:stCondLst>
                        <p:cond delay="indefinite"/>
                      </p:stCondLst>
                      <p:childTnLst>
                        <p:par>
                          <p:cTn id="18" fill="hold">
                            <p:stCondLst>
                              <p:cond delay="0"/>
                            </p:stCondLst>
                            <p:childTnLst>
                              <p:par>
                                <p:cTn id="19" presetID="63" presetClass="path" presetSubtype="0" accel="50000" decel="50000" fill="hold" grpId="0" nodeType="clickEffect">
                                  <p:stCondLst>
                                    <p:cond delay="0"/>
                                  </p:stCondLst>
                                  <p:childTnLst>
                                    <p:animMotion origin="layout" path="M -3.54167E-6 2.22222E-6 L 0.42904 -0.00185 " pathEditMode="relative" rAng="0" ptsTypes="AA">
                                      <p:cBhvr>
                                        <p:cTn id="20" dur="2000" fill="hold"/>
                                        <p:tgtEl>
                                          <p:spTgt spid="6"/>
                                        </p:tgtEl>
                                        <p:attrNameLst>
                                          <p:attrName>ppt_x</p:attrName>
                                          <p:attrName>ppt_y</p:attrName>
                                        </p:attrNameLst>
                                      </p:cBhvr>
                                      <p:rCtr x="21445" y="-93"/>
                                    </p:animMotion>
                                  </p:childTnLst>
                                </p:cTn>
                              </p:par>
                              <p:par>
                                <p:cTn id="21" presetID="63" presetClass="path" presetSubtype="0" accel="50000" decel="50000" fill="hold" grpId="0" nodeType="withEffect">
                                  <p:stCondLst>
                                    <p:cond delay="0"/>
                                  </p:stCondLst>
                                  <p:childTnLst>
                                    <p:animMotion origin="layout" path="M 5E-6 2.22222E-6 L 0.43373 -0.00185 " pathEditMode="relative" rAng="0" ptsTypes="AA">
                                      <p:cBhvr>
                                        <p:cTn id="22" dur="2000" fill="hold"/>
                                        <p:tgtEl>
                                          <p:spTgt spid="7"/>
                                        </p:tgtEl>
                                        <p:attrNameLst>
                                          <p:attrName>ppt_x</p:attrName>
                                          <p:attrName>ppt_y</p:attrName>
                                        </p:attrNameLst>
                                      </p:cBhvr>
                                      <p:rCtr x="21680" y="-93"/>
                                    </p:animMotion>
                                  </p:childTnLst>
                                </p:cTn>
                              </p:par>
                              <p:par>
                                <p:cTn id="23" presetID="63" presetClass="path" presetSubtype="0" accel="50000" decel="50000" fill="hold" grpId="0" nodeType="withEffect">
                                  <p:stCondLst>
                                    <p:cond delay="0"/>
                                  </p:stCondLst>
                                  <p:childTnLst>
                                    <p:animMotion origin="layout" path="M 3.33333E-6 2.22222E-6 L 0.44231 -0.00185 " pathEditMode="relative" rAng="0" ptsTypes="AA">
                                      <p:cBhvr>
                                        <p:cTn id="24" dur="2000" fill="hold"/>
                                        <p:tgtEl>
                                          <p:spTgt spid="11"/>
                                        </p:tgtEl>
                                        <p:attrNameLst>
                                          <p:attrName>ppt_x</p:attrName>
                                          <p:attrName>ppt_y</p:attrName>
                                        </p:attrNameLst>
                                      </p:cBhvr>
                                      <p:rCtr x="22109" y="-93"/>
                                    </p:animMotion>
                                  </p:childTnLst>
                                </p:cTn>
                              </p:par>
                              <p:par>
                                <p:cTn id="25" presetID="63" presetClass="path" presetSubtype="0" accel="50000" decel="50000" fill="hold" grpId="0" nodeType="withEffect">
                                  <p:stCondLst>
                                    <p:cond delay="0"/>
                                  </p:stCondLst>
                                  <p:childTnLst>
                                    <p:animMotion origin="layout" path="M 4.375E-6 -4.07407E-6 L 0.4375 0.00394 " pathEditMode="relative" rAng="0" ptsTypes="AA">
                                      <p:cBhvr>
                                        <p:cTn id="26" dur="2000" fill="hold"/>
                                        <p:tgtEl>
                                          <p:spTgt spid="12"/>
                                        </p:tgtEl>
                                        <p:attrNameLst>
                                          <p:attrName>ppt_x</p:attrName>
                                          <p:attrName>ppt_y</p:attrName>
                                        </p:attrNameLst>
                                      </p:cBhvr>
                                      <p:rCtr x="21875" y="185"/>
                                    </p:animMotion>
                                  </p:childTnLst>
                                </p:cTn>
                              </p:par>
                              <p:par>
                                <p:cTn id="27" presetID="63" presetClass="path" presetSubtype="0" accel="50000" decel="50000" fill="hold" grpId="0" nodeType="withEffect">
                                  <p:stCondLst>
                                    <p:cond delay="0"/>
                                  </p:stCondLst>
                                  <p:childTnLst>
                                    <p:animMotion origin="layout" path="M -3.95833E-6 -4.07407E-6 L 0.42878 0.00394 " pathEditMode="relative" rAng="0" ptsTypes="AA">
                                      <p:cBhvr>
                                        <p:cTn id="28" dur="2000" fill="hold"/>
                                        <p:tgtEl>
                                          <p:spTgt spid="13"/>
                                        </p:tgtEl>
                                        <p:attrNameLst>
                                          <p:attrName>ppt_x</p:attrName>
                                          <p:attrName>ppt_y</p:attrName>
                                        </p:attrNameLst>
                                      </p:cBhvr>
                                      <p:rCtr x="21432" y="185"/>
                                    </p:animMotion>
                                  </p:childTnLst>
                                </p:cTn>
                              </p:par>
                              <p:par>
                                <p:cTn id="29" presetID="63" presetClass="path" presetSubtype="0" accel="50000" decel="50000" fill="hold" grpId="0" nodeType="withEffect">
                                  <p:stCondLst>
                                    <p:cond delay="0"/>
                                  </p:stCondLst>
                                  <p:childTnLst>
                                    <p:animMotion origin="layout" path="M 2.70833E-6 -4.81481E-6 L 0.44062 0.0007 " pathEditMode="relative" rAng="0" ptsTypes="AA">
                                      <p:cBhvr>
                                        <p:cTn id="30" dur="2000" fill="hold"/>
                                        <p:tgtEl>
                                          <p:spTgt spid="14"/>
                                        </p:tgtEl>
                                        <p:attrNameLst>
                                          <p:attrName>ppt_x</p:attrName>
                                          <p:attrName>ppt_y</p:attrName>
                                        </p:attrNameLst>
                                      </p:cBhvr>
                                      <p:rCtr x="22031" y="23"/>
                                    </p:animMotion>
                                  </p:childTnLst>
                                </p:cTn>
                              </p:par>
                              <p:par>
                                <p:cTn id="31" presetID="63" presetClass="path" presetSubtype="0" accel="50000" decel="50000" fill="hold" grpId="0" nodeType="withEffect">
                                  <p:stCondLst>
                                    <p:cond delay="0"/>
                                  </p:stCondLst>
                                  <p:childTnLst>
                                    <p:animMotion origin="layout" path="M 2.70833E-6 2.22222E-6 L 0.43646 -0.00116 " pathEditMode="relative" rAng="0" ptsTypes="AA">
                                      <p:cBhvr>
                                        <p:cTn id="32" dur="2000" fill="hold"/>
                                        <p:tgtEl>
                                          <p:spTgt spid="15"/>
                                        </p:tgtEl>
                                        <p:attrNameLst>
                                          <p:attrName>ppt_x</p:attrName>
                                          <p:attrName>ppt_y</p:attrName>
                                        </p:attrNameLst>
                                      </p:cBhvr>
                                      <p:rCtr x="21823" y="-69"/>
                                    </p:animMotion>
                                  </p:childTnLst>
                                </p:cTn>
                              </p:par>
                              <p:par>
                                <p:cTn id="33" presetID="63" presetClass="path" presetSubtype="0" accel="50000" decel="50000" fill="hold" grpId="0" nodeType="withEffect">
                                  <p:stCondLst>
                                    <p:cond delay="0"/>
                                  </p:stCondLst>
                                  <p:childTnLst>
                                    <p:animMotion origin="layout" path="M 4.375E-6 2.22222E-6 L 0.4319 0.00278 " pathEditMode="relative" rAng="0" ptsTypes="AA">
                                      <p:cBhvr>
                                        <p:cTn id="34" dur="2000" fill="hold"/>
                                        <p:tgtEl>
                                          <p:spTgt spid="16"/>
                                        </p:tgtEl>
                                        <p:attrNameLst>
                                          <p:attrName>ppt_x</p:attrName>
                                          <p:attrName>ppt_y</p:attrName>
                                        </p:attrNameLst>
                                      </p:cBhvr>
                                      <p:rCtr x="21589" y="139"/>
                                    </p:animMotion>
                                  </p:childTnLst>
                                </p:cTn>
                              </p:par>
                              <p:par>
                                <p:cTn id="35" presetID="63" presetClass="path" presetSubtype="0" accel="50000" decel="50000" fill="hold" grpId="0" nodeType="withEffect">
                                  <p:stCondLst>
                                    <p:cond delay="0"/>
                                  </p:stCondLst>
                                  <p:childTnLst>
                                    <p:animMotion origin="layout" path="M 1.04167E-6 2.22222E-6 L 0.43815 -0.00116 " pathEditMode="relative" rAng="0" ptsTypes="AA">
                                      <p:cBhvr>
                                        <p:cTn id="36" dur="2000" fill="hold"/>
                                        <p:tgtEl>
                                          <p:spTgt spid="17"/>
                                        </p:tgtEl>
                                        <p:attrNameLst>
                                          <p:attrName>ppt_x</p:attrName>
                                          <p:attrName>ppt_y</p:attrName>
                                        </p:attrNameLst>
                                      </p:cBhvr>
                                      <p:rCtr x="21901" y="-69"/>
                                    </p:animMotion>
                                  </p:childTnLst>
                                </p:cTn>
                              </p:par>
                              <p:par>
                                <p:cTn id="37" presetID="63" presetClass="path" presetSubtype="0" accel="50000" decel="50000" fill="hold" grpId="0" nodeType="withEffect">
                                  <p:stCondLst>
                                    <p:cond delay="0"/>
                                  </p:stCondLst>
                                  <p:childTnLst>
                                    <p:animMotion origin="layout" path="M 2.70833E-6 1.11111E-6 L 0.43919 -0.00486 " pathEditMode="relative" rAng="0" ptsTypes="AA">
                                      <p:cBhvr>
                                        <p:cTn id="38" dur="2000" fill="hold"/>
                                        <p:tgtEl>
                                          <p:spTgt spid="18"/>
                                        </p:tgtEl>
                                        <p:attrNameLst>
                                          <p:attrName>ppt_x</p:attrName>
                                          <p:attrName>ppt_y</p:attrName>
                                        </p:attrNameLst>
                                      </p:cBhvr>
                                      <p:rCtr x="21953" y="-255"/>
                                    </p:animMotion>
                                  </p:childTnLst>
                                </p:cTn>
                              </p:par>
                              <p:par>
                                <p:cTn id="39" presetID="63" presetClass="path" presetSubtype="0" accel="50000" decel="50000" fill="hold" grpId="0" nodeType="withEffect">
                                  <p:stCondLst>
                                    <p:cond delay="0"/>
                                  </p:stCondLst>
                                  <p:childTnLst>
                                    <p:animMotion origin="layout" path="M 4.375E-6 1.11111E-6 L 0.43463 -0.00486 " pathEditMode="relative" rAng="0" ptsTypes="AA">
                                      <p:cBhvr>
                                        <p:cTn id="40" dur="2000" fill="hold"/>
                                        <p:tgtEl>
                                          <p:spTgt spid="19"/>
                                        </p:tgtEl>
                                        <p:attrNameLst>
                                          <p:attrName>ppt_x</p:attrName>
                                          <p:attrName>ppt_y</p:attrName>
                                        </p:attrNameLst>
                                      </p:cBhvr>
                                      <p:rCtr x="21732" y="-255"/>
                                    </p:animMotion>
                                  </p:childTnLst>
                                </p:cTn>
                              </p:par>
                              <p:par>
                                <p:cTn id="41" presetID="63" presetClass="path" presetSubtype="0" accel="50000" decel="50000" fill="hold" grpId="0" nodeType="withEffect">
                                  <p:stCondLst>
                                    <p:cond delay="0"/>
                                  </p:stCondLst>
                                  <p:childTnLst>
                                    <p:animMotion origin="layout" path="M 1.04167E-6 1.11111E-6 L 0.43672 -0.00486 " pathEditMode="relative" rAng="0" ptsTypes="AA">
                                      <p:cBhvr>
                                        <p:cTn id="42" dur="2000" fill="hold"/>
                                        <p:tgtEl>
                                          <p:spTgt spid="20"/>
                                        </p:tgtEl>
                                        <p:attrNameLst>
                                          <p:attrName>ppt_x</p:attrName>
                                          <p:attrName>ppt_y</p:attrName>
                                        </p:attrNameLst>
                                      </p:cBhvr>
                                      <p:rCtr x="21836" y="-25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9" grpId="0" animBg="1"/>
      <p:bldP spid="30" grpId="0" animBg="1"/>
      <p:bldP spid="31" grpId="0" animBg="1"/>
      <p:bldP spid="28" grpId="0" animBg="1"/>
      <p:bldP spid="6" grpId="0" animBg="1"/>
      <p:bldP spid="7"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C1BB9C-5B82-4040-A9E6-C872B2CF5258}"/>
              </a:ext>
            </a:extLst>
          </p:cNvPr>
          <p:cNvPicPr>
            <a:picLocks noChangeAspect="1"/>
          </p:cNvPicPr>
          <p:nvPr/>
        </p:nvPicPr>
        <p:blipFill>
          <a:blip r:embed="rId2"/>
          <a:stretch>
            <a:fillRect/>
          </a:stretch>
        </p:blipFill>
        <p:spPr>
          <a:xfrm>
            <a:off x="757046" y="1104900"/>
            <a:ext cx="10674731" cy="4648200"/>
          </a:xfrm>
          <a:prstGeom prst="rect">
            <a:avLst/>
          </a:prstGeom>
        </p:spPr>
      </p:pic>
    </p:spTree>
    <p:extLst>
      <p:ext uri="{BB962C8B-B14F-4D97-AF65-F5344CB8AC3E}">
        <p14:creationId xmlns:p14="http://schemas.microsoft.com/office/powerpoint/2010/main" val="367366258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1753" y="2813144"/>
            <a:ext cx="3707335" cy="618565"/>
          </a:xfrm>
        </p:spPr>
        <p:txBody>
          <a:bodyPr>
            <a:noAutofit/>
          </a:bodyPr>
          <a:lstStyle/>
          <a:p>
            <a:r>
              <a:rPr lang="en-US" sz="4000" b="1" dirty="0"/>
              <a:t>XML Layout Code</a:t>
            </a:r>
          </a:p>
        </p:txBody>
      </p:sp>
      <p:sp>
        <p:nvSpPr>
          <p:cNvPr id="6" name="Rectangle 5"/>
          <p:cNvSpPr/>
          <p:nvPr/>
        </p:nvSpPr>
        <p:spPr>
          <a:xfrm>
            <a:off x="1598612" y="381000"/>
            <a:ext cx="6715603" cy="6186309"/>
          </a:xfrm>
          <a:prstGeom prst="rect">
            <a:avLst/>
          </a:prstGeom>
        </p:spPr>
        <p:txBody>
          <a:bodyPr wrap="square">
            <a:spAutoFit/>
          </a:bodyPr>
          <a:lstStyle/>
          <a:p>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xml </a:t>
            </a:r>
            <a:r>
              <a:rPr lang="en-US" sz="1800" b="1" dirty="0">
                <a:solidFill>
                  <a:srgbClr val="7F007F"/>
                </a:solidFill>
                <a:latin typeface="Consolas" panose="020B0609020204030204" pitchFamily="49" charset="0"/>
              </a:rPr>
              <a:t>version</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"1.0" </a:t>
            </a:r>
            <a:r>
              <a:rPr lang="en-US" sz="1800" b="1" i="1" dirty="0">
                <a:solidFill>
                  <a:srgbClr val="7F007F"/>
                </a:solidFill>
                <a:latin typeface="Consolas" panose="020B0609020204030204" pitchFamily="49" charset="0"/>
              </a:rPr>
              <a:t>encoding</a:t>
            </a:r>
            <a:r>
              <a:rPr lang="en-US" sz="1800" b="1" i="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"UTF-8"</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a:solidFill>
                  <a:srgbClr val="3F7F7F"/>
                </a:solidFill>
                <a:latin typeface="Consolas" panose="020B0609020204030204" pitchFamily="49" charset="0"/>
              </a:rPr>
              <a:t>Button </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a:solidFill>
                  <a:srgbClr val="3F7F7F"/>
                </a:solidFill>
                <a:latin typeface="Consolas" panose="020B0609020204030204" pitchFamily="49" charset="0"/>
              </a:rPr>
              <a:t>Button </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a:solidFill>
                  <a:srgbClr val="3F7F7F"/>
                </a:solidFill>
                <a:latin typeface="Consolas" panose="020B0609020204030204" pitchFamily="49" charset="0"/>
              </a:rPr>
              <a:t>Button </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p>
          <a:p>
            <a:endParaRPr lang="en-US" sz="1800" b="1" dirty="0">
              <a:solidFill>
                <a:srgbClr val="008080"/>
              </a:solidFill>
              <a:latin typeface="Consolas" panose="020B0609020204030204" pitchFamily="49" charset="0"/>
            </a:endParaRPr>
          </a:p>
          <a:p>
            <a:r>
              <a:rPr lang="en-US" sz="1800" b="1" dirty="0">
                <a:solidFill>
                  <a:srgbClr val="008080"/>
                </a:solidFill>
                <a:latin typeface="Consolas" panose="020B0609020204030204" pitchFamily="49" charset="0"/>
              </a:rPr>
              <a:t>	&lt;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a:solidFill>
                  <a:srgbClr val="3F7F7F"/>
                </a:solidFill>
                <a:latin typeface="Consolas" panose="020B0609020204030204" pitchFamily="49" charset="0"/>
              </a:rPr>
              <a:t>Button </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a:solidFill>
                  <a:srgbClr val="3F7F7F"/>
                </a:solidFill>
                <a:latin typeface="Consolas" panose="020B0609020204030204" pitchFamily="49" charset="0"/>
              </a:rPr>
              <a:t>Button </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a:solidFill>
                  <a:srgbClr val="3F7F7F"/>
                </a:solidFill>
                <a:latin typeface="Consolas" panose="020B0609020204030204" pitchFamily="49" charset="0"/>
              </a:rPr>
              <a:t>Button </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p>
          <a:p>
            <a:endParaRPr lang="en-US" sz="1800" b="1" dirty="0">
              <a:solidFill>
                <a:srgbClr val="008080"/>
              </a:solidFill>
              <a:latin typeface="Consolas" panose="020B0609020204030204" pitchFamily="49" charset="0"/>
            </a:endParaRPr>
          </a:p>
          <a:p>
            <a:r>
              <a:rPr lang="en-US" sz="1800" b="1" dirty="0">
                <a:solidFill>
                  <a:srgbClr val="008080"/>
                </a:solidFill>
                <a:latin typeface="Consolas" panose="020B0609020204030204" pitchFamily="49" charset="0"/>
              </a:rPr>
              <a:t>	&lt;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a:solidFill>
                  <a:srgbClr val="3F7F7F"/>
                </a:solidFill>
                <a:latin typeface="Consolas" panose="020B0609020204030204" pitchFamily="49" charset="0"/>
              </a:rPr>
              <a:t>Button </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a:solidFill>
                  <a:srgbClr val="3F7F7F"/>
                </a:solidFill>
                <a:latin typeface="Consolas" panose="020B0609020204030204" pitchFamily="49" charset="0"/>
              </a:rPr>
              <a:t>Button </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a:solidFill>
                  <a:srgbClr val="3F7F7F"/>
                </a:solidFill>
                <a:latin typeface="Consolas" panose="020B0609020204030204" pitchFamily="49" charset="0"/>
              </a:rPr>
              <a:t>Button </a:t>
            </a:r>
            <a:r>
              <a:rPr lang="en-US" sz="1800" b="1" i="1" dirty="0">
                <a:solidFill>
                  <a:srgbClr val="008080"/>
                </a:solidFill>
                <a:latin typeface="Consolas" panose="020B0609020204030204" pitchFamily="49" charset="0"/>
              </a:rPr>
              <a:t>/&gt;</a:t>
            </a:r>
          </a:p>
          <a:p>
            <a:r>
              <a:rPr lang="en-US" sz="1800" b="1" dirty="0">
                <a:solidFill>
                  <a:srgbClr val="008080"/>
                </a:solidFill>
                <a:latin typeface="Consolas" panose="020B0609020204030204" pitchFamily="49" charset="0"/>
              </a:rPr>
              <a:t>	&lt;/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p>
          <a:p>
            <a:r>
              <a:rPr lang="en-US" sz="1800" b="1" dirty="0"/>
              <a:t>…</a:t>
            </a:r>
          </a:p>
          <a:p>
            <a:r>
              <a:rPr lang="en-US" sz="1800" b="1" dirty="0"/>
              <a:t>…</a:t>
            </a:r>
          </a:p>
          <a:p>
            <a:r>
              <a:rPr lang="en-US" sz="1800" b="1" dirty="0">
                <a:solidFill>
                  <a:srgbClr val="008080"/>
                </a:solidFill>
                <a:latin typeface="Consolas" panose="020B0609020204030204" pitchFamily="49" charset="0"/>
              </a:rPr>
              <a:t>&lt;/</a:t>
            </a:r>
            <a:r>
              <a:rPr lang="en-US" sz="1800" b="1" dirty="0" err="1">
                <a:solidFill>
                  <a:srgbClr val="3F7F7F"/>
                </a:solidFill>
                <a:latin typeface="Consolas" panose="020B0609020204030204" pitchFamily="49" charset="0"/>
              </a:rPr>
              <a:t>LinearLayout</a:t>
            </a:r>
            <a:r>
              <a:rPr lang="en-US" sz="1800" b="1" dirty="0">
                <a:solidFill>
                  <a:srgbClr val="008080"/>
                </a:solidFill>
                <a:latin typeface="Consolas" panose="020B0609020204030204" pitchFamily="49" charset="0"/>
              </a:rPr>
              <a:t>&gt;</a:t>
            </a:r>
            <a:endParaRPr lang="en-US" sz="1800" b="1" dirty="0"/>
          </a:p>
        </p:txBody>
      </p:sp>
    </p:spTree>
    <p:extLst>
      <p:ext uri="{BB962C8B-B14F-4D97-AF65-F5344CB8AC3E}">
        <p14:creationId xmlns:p14="http://schemas.microsoft.com/office/powerpoint/2010/main" val="2320887766"/>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207251"/>
            <a:ext cx="8909366" cy="1280890"/>
          </a:xfrm>
        </p:spPr>
        <p:txBody>
          <a:bodyPr>
            <a:normAutofit/>
          </a:bodyPr>
          <a:lstStyle/>
          <a:p>
            <a:pPr algn="l"/>
            <a:r>
              <a:rPr lang="en-US" sz="4000" b="1" dirty="0"/>
              <a:t>XML code for generating Button</a:t>
            </a:r>
          </a:p>
        </p:txBody>
      </p:sp>
      <p:sp>
        <p:nvSpPr>
          <p:cNvPr id="6" name="Rectangle 5"/>
          <p:cNvSpPr/>
          <p:nvPr/>
        </p:nvSpPr>
        <p:spPr>
          <a:xfrm>
            <a:off x="2487059" y="1488141"/>
            <a:ext cx="8060064" cy="3785652"/>
          </a:xfrm>
          <a:prstGeom prst="rect">
            <a:avLst/>
          </a:prstGeom>
        </p:spPr>
        <p:txBody>
          <a:bodyPr wrap="square">
            <a:spAutoFit/>
          </a:bodyPr>
          <a:lstStyle/>
          <a:p>
            <a:pPr>
              <a:lnSpc>
                <a:spcPct val="200000"/>
              </a:lnSpc>
            </a:pPr>
            <a:r>
              <a:rPr lang="en-US" sz="2400" b="1" dirty="0">
                <a:solidFill>
                  <a:srgbClr val="000000"/>
                </a:solidFill>
                <a:latin typeface="Consolas" panose="020B0609020204030204" pitchFamily="49" charset="0"/>
              </a:rPr>
              <a:t> </a:t>
            </a:r>
            <a:r>
              <a:rPr lang="en-US" sz="2400" b="1" dirty="0">
                <a:solidFill>
                  <a:srgbClr val="008080"/>
                </a:solidFill>
                <a:latin typeface="Consolas" panose="020B0609020204030204" pitchFamily="49" charset="0"/>
              </a:rPr>
              <a:t>&lt;</a:t>
            </a:r>
            <a:r>
              <a:rPr lang="en-US" sz="2400" b="1" dirty="0">
                <a:solidFill>
                  <a:srgbClr val="3F7F7F"/>
                </a:solidFill>
                <a:latin typeface="Consolas" panose="020B0609020204030204" pitchFamily="49" charset="0"/>
              </a:rPr>
              <a:t>Button </a:t>
            </a:r>
          </a:p>
          <a:p>
            <a:pPr>
              <a:lnSpc>
                <a:spcPct val="200000"/>
              </a:lnSpc>
            </a:pPr>
            <a:r>
              <a:rPr lang="en-US" sz="2400" b="1" dirty="0">
                <a:solidFill>
                  <a:srgbClr val="7F007F"/>
                </a:solidFill>
                <a:latin typeface="Consolas" panose="020B0609020204030204" pitchFamily="49" charset="0"/>
              </a:rPr>
              <a:t>	</a:t>
            </a:r>
            <a:r>
              <a:rPr lang="en-US" sz="2400" b="1" dirty="0" err="1">
                <a:solidFill>
                  <a:srgbClr val="7F007F"/>
                </a:solidFill>
                <a:latin typeface="Consolas" panose="020B0609020204030204" pitchFamily="49" charset="0"/>
              </a:rPr>
              <a:t>android:layout_width</a:t>
            </a:r>
            <a:r>
              <a:rPr lang="en-US" sz="2400" b="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a:t>
            </a:r>
            <a:r>
              <a:rPr lang="en-US" sz="2400" b="1" i="1" dirty="0" err="1">
                <a:solidFill>
                  <a:srgbClr val="2A00FF"/>
                </a:solidFill>
                <a:latin typeface="Consolas" panose="020B0609020204030204" pitchFamily="49" charset="0"/>
              </a:rPr>
              <a:t>wrap_content</a:t>
            </a:r>
            <a:r>
              <a:rPr lang="en-US" sz="2400" b="1" i="1" dirty="0">
                <a:solidFill>
                  <a:srgbClr val="2A00FF"/>
                </a:solidFill>
                <a:latin typeface="Consolas" panose="020B0609020204030204" pitchFamily="49" charset="0"/>
              </a:rPr>
              <a:t>"</a:t>
            </a:r>
          </a:p>
          <a:p>
            <a:pPr>
              <a:lnSpc>
                <a:spcPct val="200000"/>
              </a:lnSpc>
            </a:pPr>
            <a:r>
              <a:rPr lang="en-US" sz="2400" b="1" dirty="0">
                <a:solidFill>
                  <a:srgbClr val="7F007F"/>
                </a:solidFill>
                <a:latin typeface="Consolas" panose="020B0609020204030204" pitchFamily="49" charset="0"/>
              </a:rPr>
              <a:t>	</a:t>
            </a:r>
            <a:r>
              <a:rPr lang="en-US" sz="2400" b="1" dirty="0" err="1">
                <a:solidFill>
                  <a:srgbClr val="7F007F"/>
                </a:solidFill>
                <a:latin typeface="Consolas" panose="020B0609020204030204" pitchFamily="49" charset="0"/>
              </a:rPr>
              <a:t>android:layout_height</a:t>
            </a:r>
            <a:r>
              <a:rPr lang="en-US" sz="2400" b="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a:t>
            </a:r>
            <a:r>
              <a:rPr lang="en-US" sz="2400" b="1" i="1" dirty="0" err="1">
                <a:solidFill>
                  <a:srgbClr val="2A00FF"/>
                </a:solidFill>
                <a:latin typeface="Consolas" panose="020B0609020204030204" pitchFamily="49" charset="0"/>
              </a:rPr>
              <a:t>wrap_content</a:t>
            </a:r>
            <a:r>
              <a:rPr lang="en-US" sz="2400" b="1" i="1" dirty="0">
                <a:solidFill>
                  <a:srgbClr val="2A00FF"/>
                </a:solidFill>
                <a:latin typeface="Consolas" panose="020B0609020204030204" pitchFamily="49" charset="0"/>
              </a:rPr>
              <a:t>"</a:t>
            </a:r>
          </a:p>
          <a:p>
            <a:pPr>
              <a:lnSpc>
                <a:spcPct val="200000"/>
              </a:lnSpc>
            </a:pPr>
            <a:r>
              <a:rPr lang="en-US" sz="2400" b="1" dirty="0">
                <a:solidFill>
                  <a:srgbClr val="7F007F"/>
                </a:solidFill>
                <a:latin typeface="Consolas" panose="020B0609020204030204" pitchFamily="49" charset="0"/>
              </a:rPr>
              <a:t>	</a:t>
            </a:r>
            <a:r>
              <a:rPr lang="en-US" sz="2400" b="1" dirty="0" err="1">
                <a:solidFill>
                  <a:srgbClr val="7F007F"/>
                </a:solidFill>
                <a:latin typeface="Consolas" panose="020B0609020204030204" pitchFamily="49" charset="0"/>
              </a:rPr>
              <a:t>android:text</a:t>
            </a:r>
            <a:r>
              <a:rPr lang="en-US" sz="2400" b="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"Ok"</a:t>
            </a:r>
          </a:p>
          <a:p>
            <a:pPr>
              <a:lnSpc>
                <a:spcPct val="200000"/>
              </a:lnSpc>
            </a:pPr>
            <a:r>
              <a:rPr lang="en-US" sz="2400" b="1" dirty="0">
                <a:solidFill>
                  <a:srgbClr val="7F007F"/>
                </a:solidFill>
                <a:latin typeface="Consolas" panose="020B0609020204030204" pitchFamily="49" charset="0"/>
              </a:rPr>
              <a:t>	</a:t>
            </a:r>
            <a:r>
              <a:rPr lang="en-US" sz="2400" b="1" dirty="0" err="1">
                <a:solidFill>
                  <a:srgbClr val="7F007F"/>
                </a:solidFill>
                <a:latin typeface="Consolas" panose="020B0609020204030204" pitchFamily="49" charset="0"/>
              </a:rPr>
              <a:t>android:id</a:t>
            </a:r>
            <a:r>
              <a:rPr lang="en-US" sz="2400" b="1" dirty="0">
                <a:solidFill>
                  <a:srgbClr val="000000"/>
                </a:solidFill>
                <a:latin typeface="Consolas" panose="020B0609020204030204" pitchFamily="49" charset="0"/>
              </a:rPr>
              <a:t>=</a:t>
            </a:r>
            <a:r>
              <a:rPr lang="en-US" sz="2400" b="1" i="1" dirty="0">
                <a:solidFill>
                  <a:srgbClr val="2A00FF"/>
                </a:solidFill>
                <a:latin typeface="Consolas" panose="020B0609020204030204" pitchFamily="49" charset="0"/>
              </a:rPr>
              <a:t>"@+id/one“</a:t>
            </a:r>
            <a:r>
              <a:rPr lang="en-US" sz="2400" b="1" i="1" dirty="0">
                <a:solidFill>
                  <a:srgbClr val="008080"/>
                </a:solidFill>
                <a:latin typeface="Consolas" panose="020B0609020204030204" pitchFamily="49" charset="0"/>
              </a:rPr>
              <a:t>/&gt;</a:t>
            </a:r>
            <a:endParaRPr lang="en-US" sz="2400" b="1" dirty="0"/>
          </a:p>
        </p:txBody>
      </p:sp>
    </p:spTree>
    <p:extLst>
      <p:ext uri="{BB962C8B-B14F-4D97-AF65-F5344CB8AC3E}">
        <p14:creationId xmlns:p14="http://schemas.microsoft.com/office/powerpoint/2010/main" val="4262438133"/>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6840220" cy="6858000"/>
          </a:xfrm>
          <a:prstGeom prst="rect">
            <a:avLst/>
          </a:prstGeom>
        </p:spPr>
      </p:pic>
      <p:sp>
        <p:nvSpPr>
          <p:cNvPr id="3" name="TextBox 2"/>
          <p:cNvSpPr txBox="1"/>
          <p:nvPr/>
        </p:nvSpPr>
        <p:spPr>
          <a:xfrm>
            <a:off x="7448305" y="2895600"/>
            <a:ext cx="4056593" cy="1323439"/>
          </a:xfrm>
          <a:prstGeom prst="rect">
            <a:avLst/>
          </a:prstGeom>
          <a:noFill/>
        </p:spPr>
        <p:txBody>
          <a:bodyPr wrap="square" rtlCol="0">
            <a:spAutoFit/>
          </a:bodyPr>
          <a:lstStyle/>
          <a:p>
            <a:pPr algn="ctr"/>
            <a:r>
              <a:rPr lang="en-US" sz="4000" b="1" dirty="0"/>
              <a:t>Android Project Structure</a:t>
            </a:r>
          </a:p>
        </p:txBody>
      </p:sp>
      <p:sp>
        <p:nvSpPr>
          <p:cNvPr id="7" name="Rectangle 6"/>
          <p:cNvSpPr/>
          <p:nvPr/>
        </p:nvSpPr>
        <p:spPr>
          <a:xfrm>
            <a:off x="394558" y="938052"/>
            <a:ext cx="6300334" cy="1347948"/>
          </a:xfrm>
          <a:prstGeom prst="rect">
            <a:avLst/>
          </a:prstGeom>
          <a:solidFill>
            <a:schemeClr val="accent1">
              <a:alpha val="0"/>
            </a:schemeClr>
          </a:solidFill>
          <a:ln w="539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6336980"/>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760412" y="1520156"/>
            <a:ext cx="10943054" cy="4669420"/>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package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com.example.nitk.myapplication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android.app.Activity</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import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android.os.Bundle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Main2Activity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Activity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20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(Bundle</a:t>
            </a:r>
            <a:r>
              <a:rPr kumimoji="0" lang="en-US" altLang="en-US" sz="2000" b="1" i="0" u="none" strike="noStrike" cap="none" normalizeH="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setContentView</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(R.layout.</a:t>
            </a:r>
            <a:r>
              <a:rPr kumimoji="0" lang="en-US" altLang="en-US" sz="2000" b="1" i="1" u="none" strike="noStrike" cap="none" normalizeH="0" baseline="0" dirty="0">
                <a:ln>
                  <a:noFill/>
                </a:ln>
                <a:solidFill>
                  <a:srgbClr val="660E7A"/>
                </a:solidFill>
                <a:effectLst/>
                <a:latin typeface="Courier New" panose="02070309020205020404" pitchFamily="49" charset="0"/>
                <a:cs typeface="Courier New" panose="02070309020205020404" pitchFamily="49" charset="0"/>
              </a:rPr>
              <a:t>activity_main2</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sp>
        <p:nvSpPr>
          <p:cNvPr id="7" name="TextBox 6"/>
          <p:cNvSpPr txBox="1"/>
          <p:nvPr/>
        </p:nvSpPr>
        <p:spPr>
          <a:xfrm>
            <a:off x="227012" y="223103"/>
            <a:ext cx="8684538" cy="769441"/>
          </a:xfrm>
          <a:prstGeom prst="rect">
            <a:avLst/>
          </a:prstGeom>
          <a:noFill/>
        </p:spPr>
        <p:txBody>
          <a:bodyPr wrap="square" rtlCol="0">
            <a:spAutoFit/>
          </a:bodyPr>
          <a:lstStyle/>
          <a:p>
            <a:r>
              <a:rPr lang="en-US" sz="4400" b="1" dirty="0"/>
              <a:t>.Java File (Activity)</a:t>
            </a:r>
          </a:p>
        </p:txBody>
      </p:sp>
    </p:spTree>
    <p:extLst>
      <p:ext uri="{BB962C8B-B14F-4D97-AF65-F5344CB8AC3E}">
        <p14:creationId xmlns:p14="http://schemas.microsoft.com/office/powerpoint/2010/main" val="4151967182"/>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52400"/>
            <a:ext cx="8909366" cy="1280890"/>
          </a:xfrm>
        </p:spPr>
        <p:txBody>
          <a:bodyPr>
            <a:normAutofit/>
          </a:bodyPr>
          <a:lstStyle/>
          <a:p>
            <a:pPr algn="l"/>
            <a:r>
              <a:rPr lang="en-US" sz="4000" b="1" dirty="0"/>
              <a:t>Referencing</a:t>
            </a:r>
          </a:p>
        </p:txBody>
      </p:sp>
      <p:sp>
        <p:nvSpPr>
          <p:cNvPr id="6" name="Rectangle 5"/>
          <p:cNvSpPr/>
          <p:nvPr/>
        </p:nvSpPr>
        <p:spPr>
          <a:xfrm>
            <a:off x="2063853" y="3509955"/>
            <a:ext cx="3737308" cy="88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Activity </a:t>
            </a:r>
          </a:p>
          <a:p>
            <a:pPr algn="ctr"/>
            <a:r>
              <a:rPr lang="en-US" sz="2800" b="1" dirty="0"/>
              <a:t>(.Java)</a:t>
            </a:r>
          </a:p>
        </p:txBody>
      </p:sp>
      <p:sp>
        <p:nvSpPr>
          <p:cNvPr id="8" name="Rectangle 7"/>
          <p:cNvSpPr/>
          <p:nvPr/>
        </p:nvSpPr>
        <p:spPr>
          <a:xfrm>
            <a:off x="7486087" y="3509955"/>
            <a:ext cx="3737308" cy="8875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User Interface (.XML)</a:t>
            </a:r>
          </a:p>
        </p:txBody>
      </p:sp>
      <p:cxnSp>
        <p:nvCxnSpPr>
          <p:cNvPr id="10" name="Elbow Connector 9"/>
          <p:cNvCxnSpPr>
            <a:stCxn id="8" idx="0"/>
            <a:endCxn id="6" idx="0"/>
          </p:cNvCxnSpPr>
          <p:nvPr/>
        </p:nvCxnSpPr>
        <p:spPr>
          <a:xfrm rot="16200000" flipV="1">
            <a:off x="6643623" y="798838"/>
            <a:ext cx="12700" cy="5422235"/>
          </a:xfrm>
          <a:prstGeom prst="bentConnector3">
            <a:avLst>
              <a:gd name="adj1" fmla="val 8470583"/>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8" idx="2"/>
            <a:endCxn id="6" idx="2"/>
          </p:cNvCxnSpPr>
          <p:nvPr/>
        </p:nvCxnSpPr>
        <p:spPr>
          <a:xfrm rot="5400000">
            <a:off x="6643623" y="1686345"/>
            <a:ext cx="12700" cy="5422235"/>
          </a:xfrm>
          <a:prstGeom prst="bentConnector3">
            <a:avLst>
              <a:gd name="adj1" fmla="val 7623535"/>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Picture 18"/>
          <p:cNvPicPr>
            <a:picLocks noChangeAspect="1"/>
          </p:cNvPicPr>
          <p:nvPr/>
        </p:nvPicPr>
        <p:blipFill>
          <a:blip r:embed="rId2"/>
          <a:stretch>
            <a:fillRect/>
          </a:stretch>
        </p:blipFill>
        <p:spPr>
          <a:xfrm>
            <a:off x="6342865" y="4607693"/>
            <a:ext cx="783754" cy="699413"/>
          </a:xfrm>
          <a:prstGeom prst="rect">
            <a:avLst/>
          </a:prstGeom>
        </p:spPr>
      </p:pic>
      <p:pic>
        <p:nvPicPr>
          <p:cNvPr id="20" name="Picture 19"/>
          <p:cNvPicPr>
            <a:picLocks noChangeAspect="1"/>
          </p:cNvPicPr>
          <p:nvPr/>
        </p:nvPicPr>
        <p:blipFill>
          <a:blip r:embed="rId3"/>
          <a:stretch>
            <a:fillRect/>
          </a:stretch>
        </p:blipFill>
        <p:spPr>
          <a:xfrm>
            <a:off x="6342865" y="2553288"/>
            <a:ext cx="741890" cy="686227"/>
          </a:xfrm>
          <a:prstGeom prst="rect">
            <a:avLst/>
          </a:prstGeom>
        </p:spPr>
      </p:pic>
      <p:sp>
        <p:nvSpPr>
          <p:cNvPr id="22" name="Rectangle 2"/>
          <p:cNvSpPr>
            <a:spLocks noChangeArrowheads="1"/>
          </p:cNvSpPr>
          <p:nvPr/>
        </p:nvSpPr>
        <p:spPr bwMode="auto">
          <a:xfrm>
            <a:off x="555559" y="1724263"/>
            <a:ext cx="12188825" cy="523220"/>
          </a:xfrm>
          <a:prstGeom prst="rect">
            <a:avLst/>
          </a:prstGeom>
          <a:noFill/>
          <a:ln>
            <a:noFill/>
          </a:ln>
          <a:effectLst/>
        </p:spPr>
        <p:txBody>
          <a:bodyPr vert="horz" wrap="square" lIns="91440" tIns="45720" rIns="91440" bIns="45720" numCol="1" anchor="ctr" anchorCtr="0" compatLnSpc="1">
            <a:spAutoFit/>
          </a:bodyPr>
          <a:lstStyle/>
          <a:p>
            <a:pPr marL="0" marR="0" lvl="0" indent="0" algn="ctr"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setContentView(R.layout.</a:t>
            </a:r>
            <a:r>
              <a:rPr kumimoji="0" lang="en-US" altLang="en-US" sz="2800" b="1" i="1" u="none" strike="noStrike" cap="none" normalizeH="0" baseline="0">
                <a:ln>
                  <a:noFill/>
                </a:ln>
                <a:solidFill>
                  <a:srgbClr val="660E7A"/>
                </a:solidFill>
                <a:effectLst/>
                <a:latin typeface="Courier New" panose="02070309020205020404" pitchFamily="49" charset="0"/>
                <a:cs typeface="Courier New" panose="02070309020205020404" pitchFamily="49" charset="0"/>
              </a:rPr>
              <a:t>activity_main2</a:t>
            </a:r>
            <a:r>
              <a:rPr kumimoji="0" lang="en-US" altLang="en-US" sz="28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a:t>
            </a:r>
            <a:endParaRPr kumimoji="0" lang="en-US" altLang="en-US" sz="6000" b="1" i="0" u="none" strike="noStrike" cap="none" normalizeH="0" baseline="0">
              <a:ln>
                <a:noFill/>
              </a:ln>
              <a:solidFill>
                <a:schemeClr val="tx1"/>
              </a:solidFill>
              <a:effectLst/>
              <a:latin typeface="Arial" panose="020B0604020202020204" pitchFamily="34" charset="0"/>
            </a:endParaRPr>
          </a:p>
        </p:txBody>
      </p:sp>
      <p:sp>
        <p:nvSpPr>
          <p:cNvPr id="23" name="Rectangle 3"/>
          <p:cNvSpPr>
            <a:spLocks noChangeArrowheads="1"/>
          </p:cNvSpPr>
          <p:nvPr/>
        </p:nvSpPr>
        <p:spPr bwMode="auto">
          <a:xfrm>
            <a:off x="5031834" y="5453730"/>
            <a:ext cx="3405815" cy="523220"/>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800" b="1" i="0" u="none" strike="noStrike" cap="none" normalizeH="0" baseline="0">
                <a:ln>
                  <a:noFill/>
                </a:ln>
                <a:solidFill>
                  <a:srgbClr val="000000"/>
                </a:solidFill>
                <a:effectLst/>
                <a:latin typeface="Courier New" panose="02070309020205020404" pitchFamily="49" charset="0"/>
                <a:cs typeface="Courier New" panose="02070309020205020404" pitchFamily="49" charset="0"/>
              </a:rPr>
              <a:t>findViewById();</a:t>
            </a:r>
            <a:endParaRPr kumimoji="0" lang="en-US" altLang="en-US" sz="6000" b="1"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74737525"/>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csis.pace.edu/~bergin/Java/ask.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55365" y="497895"/>
            <a:ext cx="5269503" cy="574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101029"/>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www.cs.rmit.edu.au/online/blackboard/chapter/05/documents/contribute/chapter/07/images/event-model.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19683" y="571895"/>
            <a:ext cx="4188434" cy="55138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63879"/>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304800"/>
            <a:ext cx="8909366" cy="743316"/>
          </a:xfrm>
        </p:spPr>
        <p:txBody>
          <a:bodyPr>
            <a:noAutofit/>
          </a:bodyPr>
          <a:lstStyle/>
          <a:p>
            <a:pPr algn="l"/>
            <a:r>
              <a:rPr lang="en-US" sz="4400" b="1" dirty="0"/>
              <a:t>Onclick Listeners</a:t>
            </a:r>
          </a:p>
        </p:txBody>
      </p:sp>
      <p:sp>
        <p:nvSpPr>
          <p:cNvPr id="3" name="Content Placeholder 2"/>
          <p:cNvSpPr>
            <a:spLocks noGrp="1"/>
          </p:cNvSpPr>
          <p:nvPr>
            <p:ph idx="1"/>
          </p:nvPr>
        </p:nvSpPr>
        <p:spPr>
          <a:xfrm>
            <a:off x="531812" y="1439591"/>
            <a:ext cx="10723477" cy="4657165"/>
          </a:xfrm>
        </p:spPr>
        <p:txBody>
          <a:bodyPr>
            <a:normAutofit/>
          </a:bodyPr>
          <a:lstStyle/>
          <a:p>
            <a:r>
              <a:rPr lang="en-US" sz="2600" dirty="0">
                <a:solidFill>
                  <a:srgbClr val="FF0000"/>
                </a:solidFill>
              </a:rPr>
              <a:t>Method 1: </a:t>
            </a:r>
          </a:p>
          <a:p>
            <a:pPr marL="0" indent="0" algn="ctr">
              <a:buNone/>
            </a:pPr>
            <a:r>
              <a:rPr lang="en-US" sz="2600" b="1" i="1" dirty="0"/>
              <a:t>Specifying onclick attribute for every button in layout XML file.</a:t>
            </a:r>
          </a:p>
          <a:p>
            <a:pPr marL="0" indent="0" algn="ctr">
              <a:buNone/>
            </a:pPr>
            <a:endParaRPr lang="en-US" sz="2600" dirty="0"/>
          </a:p>
          <a:p>
            <a:r>
              <a:rPr lang="en-US" sz="2600" dirty="0">
                <a:solidFill>
                  <a:srgbClr val="FF0000"/>
                </a:solidFill>
              </a:rPr>
              <a:t>Method 2: </a:t>
            </a:r>
          </a:p>
          <a:p>
            <a:pPr marL="0" indent="0" algn="ctr">
              <a:buNone/>
            </a:pPr>
            <a:r>
              <a:rPr lang="en-US" sz="2600" b="1" i="1" dirty="0"/>
              <a:t>Implementing </a:t>
            </a:r>
            <a:r>
              <a:rPr lang="en-US" sz="2600" b="1" i="1" dirty="0" err="1"/>
              <a:t>onClickListener</a:t>
            </a:r>
            <a:r>
              <a:rPr lang="en-US" sz="2600" b="1" i="1" dirty="0"/>
              <a:t> interface</a:t>
            </a:r>
          </a:p>
          <a:p>
            <a:pPr marL="0" indent="0" algn="ctr">
              <a:buNone/>
            </a:pPr>
            <a:endParaRPr lang="en-US" sz="2600" dirty="0"/>
          </a:p>
          <a:p>
            <a:r>
              <a:rPr lang="en-US" sz="2600" dirty="0">
                <a:solidFill>
                  <a:srgbClr val="FF0000"/>
                </a:solidFill>
              </a:rPr>
              <a:t>Method 3: </a:t>
            </a:r>
          </a:p>
          <a:p>
            <a:pPr marL="0" indent="0" algn="ctr">
              <a:buNone/>
            </a:pPr>
            <a:r>
              <a:rPr lang="en-US" sz="2600" b="1" i="1" dirty="0"/>
              <a:t>Using Anonymous inner class</a:t>
            </a:r>
          </a:p>
          <a:p>
            <a:endParaRPr lang="en-US" dirty="0"/>
          </a:p>
          <a:p>
            <a:endParaRPr lang="en-US" dirty="0"/>
          </a:p>
          <a:p>
            <a:endParaRPr lang="en-US" dirty="0"/>
          </a:p>
        </p:txBody>
      </p:sp>
      <p:pic>
        <p:nvPicPr>
          <p:cNvPr id="2052" name="Picture 4" descr="http://electionssk1.blob.core.windows.net/enumeration/icon-touch.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71012" y="304800"/>
            <a:ext cx="1124973" cy="1125266"/>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content4demand.com/wp-content/uploads/2015/04/liste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2612" y="304800"/>
            <a:ext cx="1201154" cy="1201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016751"/>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4080" y="533400"/>
            <a:ext cx="9467948" cy="1026975"/>
          </a:xfrm>
        </p:spPr>
        <p:txBody>
          <a:bodyPr>
            <a:normAutofit fontScale="90000"/>
          </a:bodyPr>
          <a:lstStyle/>
          <a:p>
            <a:pPr algn="l"/>
            <a:r>
              <a:rPr lang="en-US" sz="4400" b="1" dirty="0">
                <a:solidFill>
                  <a:srgbClr val="FF0000"/>
                </a:solidFill>
              </a:rPr>
              <a:t>Method 1: </a:t>
            </a:r>
            <a:br>
              <a:rPr lang="en-US" b="1" dirty="0">
                <a:solidFill>
                  <a:srgbClr val="FF0000"/>
                </a:solidFill>
              </a:rPr>
            </a:br>
            <a:r>
              <a:rPr lang="en-US" sz="2200" b="1" i="1" dirty="0"/>
              <a:t>Specifying onclick attribute for every button in layout XML file.</a:t>
            </a:r>
            <a:endParaRPr lang="en-US" b="1" dirty="0"/>
          </a:p>
        </p:txBody>
      </p:sp>
      <p:sp>
        <p:nvSpPr>
          <p:cNvPr id="6" name="Rectangle 5"/>
          <p:cNvSpPr/>
          <p:nvPr/>
        </p:nvSpPr>
        <p:spPr>
          <a:xfrm>
            <a:off x="711199" y="2542255"/>
            <a:ext cx="5314866" cy="2585323"/>
          </a:xfrm>
          <a:prstGeom prst="rect">
            <a:avLst/>
          </a:prstGeom>
        </p:spPr>
        <p:txBody>
          <a:bodyPr wrap="square">
            <a:spAutoFit/>
          </a:bodyPr>
          <a:lstStyle/>
          <a:p>
            <a:pPr>
              <a:lnSpc>
                <a:spcPct val="150000"/>
              </a:lnSpc>
            </a:pPr>
            <a:r>
              <a:rPr lang="en-US" sz="1800" b="1" dirty="0">
                <a:solidFill>
                  <a:srgbClr val="008080"/>
                </a:solidFill>
                <a:latin typeface="Consolas" panose="020B0609020204030204" pitchFamily="49" charset="0"/>
              </a:rPr>
              <a:t>&lt;</a:t>
            </a:r>
            <a:r>
              <a:rPr lang="en-US" sz="1800" b="1" dirty="0">
                <a:solidFill>
                  <a:srgbClr val="3F7F7F"/>
                </a:solidFill>
                <a:latin typeface="Consolas" panose="020B0609020204030204" pitchFamily="49" charset="0"/>
              </a:rPr>
              <a:t>Button </a:t>
            </a:r>
          </a:p>
          <a:p>
            <a:pPr>
              <a:lnSpc>
                <a:spcPct val="150000"/>
              </a:lnSpc>
            </a:pPr>
            <a:r>
              <a:rPr lang="en-US" sz="1800" b="1" dirty="0" err="1">
                <a:solidFill>
                  <a:srgbClr val="7F007F"/>
                </a:solidFill>
                <a:latin typeface="Consolas" panose="020B0609020204030204" pitchFamily="49" charset="0"/>
              </a:rPr>
              <a:t>android:layout_width</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pPr>
              <a:lnSpc>
                <a:spcPct val="150000"/>
              </a:lnSpc>
            </a:pPr>
            <a:r>
              <a:rPr lang="en-US" sz="1800" b="1" dirty="0" err="1">
                <a:solidFill>
                  <a:srgbClr val="7F007F"/>
                </a:solidFill>
                <a:latin typeface="Consolas" panose="020B0609020204030204" pitchFamily="49" charset="0"/>
              </a:rPr>
              <a:t>android:layout_height</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a:t>
            </a:r>
            <a:r>
              <a:rPr lang="en-US" sz="1800" b="1" i="1" dirty="0" err="1">
                <a:solidFill>
                  <a:srgbClr val="2A00FF"/>
                </a:solidFill>
                <a:latin typeface="Consolas" panose="020B0609020204030204" pitchFamily="49" charset="0"/>
              </a:rPr>
              <a:t>wrap_content</a:t>
            </a:r>
            <a:r>
              <a:rPr lang="en-US" sz="1800" b="1" i="1" dirty="0">
                <a:solidFill>
                  <a:srgbClr val="2A00FF"/>
                </a:solidFill>
                <a:latin typeface="Consolas" panose="020B0609020204030204" pitchFamily="49" charset="0"/>
              </a:rPr>
              <a:t>”</a:t>
            </a:r>
          </a:p>
          <a:p>
            <a:pPr>
              <a:lnSpc>
                <a:spcPct val="150000"/>
              </a:lnSpc>
            </a:pPr>
            <a:r>
              <a:rPr lang="en-US" sz="1800" b="1" u="sng" dirty="0" err="1">
                <a:solidFill>
                  <a:srgbClr val="7F007F"/>
                </a:solidFill>
                <a:latin typeface="Consolas" panose="020B0609020204030204" pitchFamily="49" charset="0"/>
              </a:rPr>
              <a:t>android:text</a:t>
            </a:r>
            <a:r>
              <a:rPr lang="en-US" sz="1800" b="1" u="sng" dirty="0">
                <a:solidFill>
                  <a:srgbClr val="000000"/>
                </a:solidFill>
                <a:latin typeface="Consolas" panose="020B0609020204030204" pitchFamily="49" charset="0"/>
              </a:rPr>
              <a:t>=</a:t>
            </a:r>
            <a:r>
              <a:rPr lang="en-US" sz="1800" b="1" i="1" u="sng" dirty="0">
                <a:solidFill>
                  <a:srgbClr val="2A00FF"/>
                </a:solidFill>
                <a:latin typeface="Consolas" panose="020B0609020204030204" pitchFamily="49" charset="0"/>
              </a:rPr>
              <a:t>“Ok”</a:t>
            </a:r>
          </a:p>
          <a:p>
            <a:pPr>
              <a:lnSpc>
                <a:spcPct val="150000"/>
              </a:lnSpc>
            </a:pPr>
            <a:r>
              <a:rPr lang="en-US" sz="1800" b="1" dirty="0" err="1">
                <a:solidFill>
                  <a:srgbClr val="7F007F"/>
                </a:solidFill>
                <a:latin typeface="Consolas" panose="020B0609020204030204" pitchFamily="49" charset="0"/>
              </a:rPr>
              <a:t>android:id</a:t>
            </a:r>
            <a:r>
              <a:rPr lang="en-US" sz="1800" b="1" dirty="0">
                <a:solidFill>
                  <a:srgbClr val="000000"/>
                </a:solidFill>
                <a:latin typeface="Consolas" panose="020B0609020204030204" pitchFamily="49" charset="0"/>
              </a:rPr>
              <a:t>=</a:t>
            </a:r>
            <a:r>
              <a:rPr lang="en-US" sz="1800" b="1" i="1" dirty="0">
                <a:solidFill>
                  <a:srgbClr val="2A00FF"/>
                </a:solidFill>
                <a:latin typeface="Consolas" panose="020B0609020204030204" pitchFamily="49" charset="0"/>
              </a:rPr>
              <a:t>“@+id/ok”</a:t>
            </a:r>
          </a:p>
          <a:p>
            <a:pPr>
              <a:lnSpc>
                <a:spcPct val="150000"/>
              </a:lnSpc>
            </a:pPr>
            <a:r>
              <a:rPr lang="en-US" sz="1800" b="1" dirty="0" err="1">
                <a:solidFill>
                  <a:srgbClr val="7F007F"/>
                </a:solidFill>
                <a:latin typeface="Consolas" panose="020B0609020204030204" pitchFamily="49" charset="0"/>
              </a:rPr>
              <a:t>android:onClick</a:t>
            </a:r>
            <a:r>
              <a:rPr lang="en-US" sz="1800" b="1" dirty="0">
                <a:solidFill>
                  <a:srgbClr val="7F007F"/>
                </a:solidFill>
                <a:latin typeface="Consolas" panose="020B0609020204030204" pitchFamily="49" charset="0"/>
              </a:rPr>
              <a:t>=“</a:t>
            </a:r>
            <a:r>
              <a:rPr lang="en-US" sz="1800" b="1" dirty="0" err="1">
                <a:solidFill>
                  <a:srgbClr val="7F007F"/>
                </a:solidFill>
                <a:latin typeface="Consolas" panose="020B0609020204030204" pitchFamily="49" charset="0"/>
              </a:rPr>
              <a:t>funOk</a:t>
            </a:r>
            <a:r>
              <a:rPr lang="en-US" sz="1800" b="1" dirty="0">
                <a:solidFill>
                  <a:srgbClr val="7F007F"/>
                </a:solidFill>
                <a:latin typeface="Consolas" panose="020B0609020204030204" pitchFamily="49" charset="0"/>
              </a:rPr>
              <a:t>”/&gt;</a:t>
            </a:r>
          </a:p>
        </p:txBody>
      </p:sp>
      <p:sp>
        <p:nvSpPr>
          <p:cNvPr id="7" name="TextBox 6"/>
          <p:cNvSpPr txBox="1"/>
          <p:nvPr/>
        </p:nvSpPr>
        <p:spPr>
          <a:xfrm>
            <a:off x="711199" y="2034425"/>
            <a:ext cx="4933786" cy="461665"/>
          </a:xfrm>
          <a:prstGeom prst="rect">
            <a:avLst/>
          </a:prstGeom>
          <a:noFill/>
        </p:spPr>
        <p:txBody>
          <a:bodyPr wrap="square" rtlCol="0">
            <a:spAutoFit/>
          </a:bodyPr>
          <a:lstStyle/>
          <a:p>
            <a:r>
              <a:rPr lang="en-US" sz="2400" b="1" dirty="0"/>
              <a:t>In XML layout file</a:t>
            </a:r>
          </a:p>
        </p:txBody>
      </p:sp>
      <p:sp>
        <p:nvSpPr>
          <p:cNvPr id="8" name="TextBox 7"/>
          <p:cNvSpPr txBox="1"/>
          <p:nvPr/>
        </p:nvSpPr>
        <p:spPr>
          <a:xfrm>
            <a:off x="6323012" y="2080590"/>
            <a:ext cx="4933786" cy="461665"/>
          </a:xfrm>
          <a:prstGeom prst="rect">
            <a:avLst/>
          </a:prstGeom>
          <a:noFill/>
        </p:spPr>
        <p:txBody>
          <a:bodyPr wrap="square" rtlCol="0">
            <a:spAutoFit/>
          </a:bodyPr>
          <a:lstStyle/>
          <a:p>
            <a:r>
              <a:rPr lang="en-US" sz="2400" b="1" dirty="0"/>
              <a:t>In Java File</a:t>
            </a:r>
          </a:p>
        </p:txBody>
      </p:sp>
      <p:sp>
        <p:nvSpPr>
          <p:cNvPr id="9" name="Rectangle 1"/>
          <p:cNvSpPr>
            <a:spLocks noChangeArrowheads="1"/>
          </p:cNvSpPr>
          <p:nvPr/>
        </p:nvSpPr>
        <p:spPr bwMode="auto">
          <a:xfrm>
            <a:off x="6246812" y="2680754"/>
            <a:ext cx="5229544" cy="2308324"/>
          </a:xfrm>
          <a:prstGeom prst="rect">
            <a:avLst/>
          </a:prstGeom>
          <a:noFill/>
          <a:ln>
            <a:noFill/>
          </a:ln>
          <a:effectLst/>
        </p:spPr>
        <p:txBody>
          <a:bodyPr vert="horz" wrap="square" lIns="91440" tIns="45720" rIns="91440" bIns="45720" numCol="1" anchor="ctr" anchorCtr="0" compatLnSpc="1">
            <a:spAutoFit/>
          </a:bodyPr>
          <a:lstStyle/>
          <a:p>
            <a:pPr lvl="0" eaLnBrk="0" fontAlgn="base" hangingPunct="0">
              <a:lnSpc>
                <a:spcPct val="200000"/>
              </a:lnSpc>
              <a:spcBef>
                <a:spcPct val="0"/>
              </a:spcBef>
              <a:spcAft>
                <a:spcPct val="0"/>
              </a:spcAft>
            </a:pP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lang="en-US" sz="1800" b="1" i="1" dirty="0" err="1">
                <a:solidFill>
                  <a:srgbClr val="2A00FF"/>
                </a:solidFill>
                <a:latin typeface="Consolas" panose="020B0609020204030204" pitchFamily="49" charset="0"/>
              </a:rPr>
              <a:t>funOk</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 v){</a:t>
            </a:r>
          </a:p>
          <a:p>
            <a:pPr lvl="0" eaLnBrk="0" fontAlgn="base" hangingPunct="0">
              <a:lnSpc>
                <a:spcPct val="200000"/>
              </a:lnSpc>
              <a:spcBef>
                <a:spcPct val="0"/>
              </a:spcBef>
              <a:spcAft>
                <a:spcPct val="0"/>
              </a:spcAft>
            </a:pPr>
            <a:r>
              <a:rPr lang="en-US" altLang="en-US" sz="1800" b="1" dirty="0">
                <a:solidFill>
                  <a:srgbClr val="000000"/>
                </a:solidFill>
                <a:latin typeface="Courier New" panose="02070309020205020404" pitchFamily="49" charset="0"/>
                <a:cs typeface="Courier New" panose="02070309020205020404" pitchFamily="49" charset="0"/>
              </a:rPr>
              <a:t>//Logic to execute when the button is pressed</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4017308"/>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4433" y="228600"/>
            <a:ext cx="8909366" cy="1280890"/>
          </a:xfrm>
        </p:spPr>
        <p:txBody>
          <a:bodyPr>
            <a:normAutofit/>
          </a:bodyPr>
          <a:lstStyle/>
          <a:p>
            <a:pPr algn="l"/>
            <a:r>
              <a:rPr lang="en-US" sz="4400" b="1" dirty="0">
                <a:solidFill>
                  <a:srgbClr val="FF0000"/>
                </a:solidFill>
              </a:rPr>
              <a:t>Method 2: </a:t>
            </a:r>
            <a:br>
              <a:rPr lang="en-US" dirty="0">
                <a:solidFill>
                  <a:srgbClr val="FF0000"/>
                </a:solidFill>
              </a:rPr>
            </a:br>
            <a:r>
              <a:rPr lang="en-US" sz="2200" b="1" i="1" dirty="0"/>
              <a:t>Implementing </a:t>
            </a:r>
            <a:r>
              <a:rPr lang="en-US" sz="2200" b="1" i="1" dirty="0" err="1"/>
              <a:t>onClickListener</a:t>
            </a:r>
            <a:r>
              <a:rPr lang="en-US" sz="2200" b="1" i="1" dirty="0"/>
              <a:t> interface</a:t>
            </a:r>
            <a:endParaRPr lang="en-US" dirty="0"/>
          </a:p>
        </p:txBody>
      </p:sp>
      <p:sp>
        <p:nvSpPr>
          <p:cNvPr id="6" name="Rectangle 5"/>
          <p:cNvSpPr/>
          <p:nvPr/>
        </p:nvSpPr>
        <p:spPr>
          <a:xfrm>
            <a:off x="2807934" y="2191122"/>
            <a:ext cx="6485865" cy="3785652"/>
          </a:xfrm>
          <a:prstGeom prst="rect">
            <a:avLst/>
          </a:prstGeom>
        </p:spPr>
        <p:txBody>
          <a:bodyPr wrap="square">
            <a:spAutoFit/>
          </a:bodyPr>
          <a:lstStyle/>
          <a:p>
            <a:pPr>
              <a:lnSpc>
                <a:spcPct val="200000"/>
              </a:lnSpc>
            </a:pPr>
            <a:r>
              <a:rPr lang="en-US" sz="2000" b="1" dirty="0">
                <a:solidFill>
                  <a:srgbClr val="000000"/>
                </a:solidFill>
                <a:latin typeface="Consolas" panose="020B0609020204030204" pitchFamily="49" charset="0"/>
              </a:rPr>
              <a:t> </a:t>
            </a:r>
            <a:r>
              <a:rPr lang="en-US" sz="2000" b="1" dirty="0">
                <a:solidFill>
                  <a:srgbClr val="008080"/>
                </a:solidFill>
                <a:latin typeface="Consolas" panose="020B0609020204030204" pitchFamily="49" charset="0"/>
              </a:rPr>
              <a:t>&lt;</a:t>
            </a:r>
            <a:r>
              <a:rPr lang="en-US" sz="2000" b="1" dirty="0">
                <a:solidFill>
                  <a:srgbClr val="3F7F7F"/>
                </a:solidFill>
                <a:latin typeface="Consolas" panose="020B0609020204030204" pitchFamily="49" charset="0"/>
              </a:rPr>
              <a:t>Button </a:t>
            </a:r>
          </a:p>
          <a:p>
            <a:pPr>
              <a:lnSpc>
                <a:spcPct val="200000"/>
              </a:lnSpc>
            </a:pPr>
            <a:r>
              <a:rPr lang="en-US" sz="2000" b="1" dirty="0" err="1">
                <a:solidFill>
                  <a:srgbClr val="7F007F"/>
                </a:solidFill>
                <a:latin typeface="Consolas" panose="020B0609020204030204" pitchFamily="49" charset="0"/>
              </a:rPr>
              <a:t>android:layout_width</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a:t>
            </a:r>
            <a:r>
              <a:rPr lang="en-US" sz="2000" b="1" i="1" dirty="0" err="1">
                <a:solidFill>
                  <a:srgbClr val="2A00FF"/>
                </a:solidFill>
                <a:latin typeface="Consolas" panose="020B0609020204030204" pitchFamily="49" charset="0"/>
              </a:rPr>
              <a:t>wrap_content</a:t>
            </a:r>
            <a:r>
              <a:rPr lang="en-US" sz="2000" b="1" i="1" dirty="0">
                <a:solidFill>
                  <a:srgbClr val="2A00FF"/>
                </a:solidFill>
                <a:latin typeface="Consolas" panose="020B0609020204030204" pitchFamily="49" charset="0"/>
              </a:rPr>
              <a:t>"</a:t>
            </a:r>
          </a:p>
          <a:p>
            <a:pPr>
              <a:lnSpc>
                <a:spcPct val="200000"/>
              </a:lnSpc>
            </a:pPr>
            <a:r>
              <a:rPr lang="en-US" sz="2000" b="1" dirty="0" err="1">
                <a:solidFill>
                  <a:srgbClr val="7F007F"/>
                </a:solidFill>
                <a:latin typeface="Consolas" panose="020B0609020204030204" pitchFamily="49" charset="0"/>
              </a:rPr>
              <a:t>android:layout_height</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a:t>
            </a:r>
            <a:r>
              <a:rPr lang="en-US" sz="2000" b="1" i="1" dirty="0" err="1">
                <a:solidFill>
                  <a:srgbClr val="2A00FF"/>
                </a:solidFill>
                <a:latin typeface="Consolas" panose="020B0609020204030204" pitchFamily="49" charset="0"/>
              </a:rPr>
              <a:t>wrap_content</a:t>
            </a:r>
            <a:r>
              <a:rPr lang="en-US" sz="2000" b="1" i="1" dirty="0">
                <a:solidFill>
                  <a:srgbClr val="2A00FF"/>
                </a:solidFill>
                <a:latin typeface="Consolas" panose="020B0609020204030204" pitchFamily="49" charset="0"/>
              </a:rPr>
              <a:t>"</a:t>
            </a:r>
          </a:p>
          <a:p>
            <a:pPr>
              <a:lnSpc>
                <a:spcPct val="200000"/>
              </a:lnSpc>
            </a:pPr>
            <a:r>
              <a:rPr lang="en-US" sz="2000" b="1" u="sng" dirty="0" err="1">
                <a:solidFill>
                  <a:srgbClr val="7F007F"/>
                </a:solidFill>
                <a:latin typeface="Consolas" panose="020B0609020204030204" pitchFamily="49" charset="0"/>
              </a:rPr>
              <a:t>android:text</a:t>
            </a:r>
            <a:r>
              <a:rPr lang="en-US" sz="2000" b="1" u="sng" dirty="0">
                <a:solidFill>
                  <a:srgbClr val="000000"/>
                </a:solidFill>
                <a:latin typeface="Consolas" panose="020B0609020204030204" pitchFamily="49" charset="0"/>
              </a:rPr>
              <a:t>=</a:t>
            </a:r>
            <a:r>
              <a:rPr lang="en-US" sz="2000" b="1" i="1" u="sng" dirty="0">
                <a:solidFill>
                  <a:srgbClr val="2A00FF"/>
                </a:solidFill>
                <a:latin typeface="Consolas" panose="020B0609020204030204" pitchFamily="49" charset="0"/>
              </a:rPr>
              <a:t>"Ok"</a:t>
            </a:r>
          </a:p>
          <a:p>
            <a:pPr>
              <a:lnSpc>
                <a:spcPct val="200000"/>
              </a:lnSpc>
            </a:pPr>
            <a:r>
              <a:rPr lang="en-US" sz="2000" b="1" dirty="0" err="1">
                <a:solidFill>
                  <a:srgbClr val="7F007F"/>
                </a:solidFill>
                <a:latin typeface="Consolas" panose="020B0609020204030204" pitchFamily="49" charset="0"/>
              </a:rPr>
              <a:t>android:id</a:t>
            </a:r>
            <a:r>
              <a:rPr lang="en-US" sz="2000" b="1" dirty="0">
                <a:solidFill>
                  <a:srgbClr val="7F007F"/>
                </a:solidFill>
                <a:latin typeface="Consolas" panose="020B0609020204030204" pitchFamily="49" charset="0"/>
              </a:rPr>
              <a:t>="@+id/ok“</a:t>
            </a:r>
          </a:p>
          <a:p>
            <a:pPr>
              <a:lnSpc>
                <a:spcPct val="200000"/>
              </a:lnSpc>
            </a:pPr>
            <a:r>
              <a:rPr lang="en-US" sz="2000" b="1" dirty="0" err="1">
                <a:solidFill>
                  <a:srgbClr val="7F007F"/>
                </a:solidFill>
                <a:latin typeface="Consolas" panose="020B0609020204030204" pitchFamily="49" charset="0"/>
              </a:rPr>
              <a:t>android:onClick</a:t>
            </a:r>
            <a:r>
              <a:rPr lang="en-US" sz="2000" b="1" dirty="0">
                <a:solidFill>
                  <a:srgbClr val="000000"/>
                </a:solidFill>
                <a:latin typeface="Consolas" panose="020B0609020204030204" pitchFamily="49" charset="0"/>
              </a:rPr>
              <a:t>=</a:t>
            </a:r>
            <a:r>
              <a:rPr lang="en-US" sz="2000" b="1" i="1" dirty="0">
                <a:solidFill>
                  <a:srgbClr val="2A00FF"/>
                </a:solidFill>
                <a:latin typeface="Consolas" panose="020B0609020204030204" pitchFamily="49" charset="0"/>
              </a:rPr>
              <a:t>“</a:t>
            </a:r>
            <a:r>
              <a:rPr lang="en-US" sz="2000" b="1" i="1" dirty="0" err="1">
                <a:solidFill>
                  <a:srgbClr val="2A00FF"/>
                </a:solidFill>
                <a:latin typeface="Consolas" panose="020B0609020204030204" pitchFamily="49" charset="0"/>
              </a:rPr>
              <a:t>funOk</a:t>
            </a:r>
            <a:r>
              <a:rPr lang="en-US" sz="2000" b="1" i="1" dirty="0">
                <a:solidFill>
                  <a:srgbClr val="2A00FF"/>
                </a:solidFill>
                <a:latin typeface="Consolas" panose="020B0609020204030204" pitchFamily="49" charset="0"/>
              </a:rPr>
              <a:t>“</a:t>
            </a:r>
            <a:r>
              <a:rPr lang="en-US" sz="1400" b="1" i="1" dirty="0">
                <a:solidFill>
                  <a:srgbClr val="008080"/>
                </a:solidFill>
                <a:latin typeface="Consolas" panose="020B0609020204030204" pitchFamily="49" charset="0"/>
              </a:rPr>
              <a:t>/&gt;</a:t>
            </a:r>
            <a:endParaRPr lang="en-US" sz="1400" b="1" dirty="0"/>
          </a:p>
        </p:txBody>
      </p:sp>
      <p:sp>
        <p:nvSpPr>
          <p:cNvPr id="7" name="TextBox 6"/>
          <p:cNvSpPr txBox="1"/>
          <p:nvPr/>
        </p:nvSpPr>
        <p:spPr>
          <a:xfrm>
            <a:off x="531812" y="1608276"/>
            <a:ext cx="4933786" cy="461665"/>
          </a:xfrm>
          <a:prstGeom prst="rect">
            <a:avLst/>
          </a:prstGeom>
          <a:noFill/>
        </p:spPr>
        <p:txBody>
          <a:bodyPr wrap="square" rtlCol="0">
            <a:spAutoFit/>
          </a:bodyPr>
          <a:lstStyle/>
          <a:p>
            <a:r>
              <a:rPr lang="en-US" sz="2400" b="1" dirty="0"/>
              <a:t>In XML layout file</a:t>
            </a:r>
          </a:p>
        </p:txBody>
      </p:sp>
    </p:spTree>
    <p:extLst>
      <p:ext uri="{BB962C8B-B14F-4D97-AF65-F5344CB8AC3E}">
        <p14:creationId xmlns:p14="http://schemas.microsoft.com/office/powerpoint/2010/main" val="7036680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4EE4D4-524C-4C74-BF25-5B987F22B7CB}"/>
              </a:ext>
            </a:extLst>
          </p:cNvPr>
          <p:cNvPicPr>
            <a:picLocks noChangeAspect="1"/>
          </p:cNvPicPr>
          <p:nvPr/>
        </p:nvPicPr>
        <p:blipFill>
          <a:blip r:embed="rId2"/>
          <a:stretch>
            <a:fillRect/>
          </a:stretch>
        </p:blipFill>
        <p:spPr>
          <a:xfrm>
            <a:off x="989012" y="186475"/>
            <a:ext cx="10210800" cy="6485049"/>
          </a:xfrm>
          <a:prstGeom prst="rect">
            <a:avLst/>
          </a:prstGeom>
        </p:spPr>
      </p:pic>
    </p:spTree>
    <p:extLst>
      <p:ext uri="{BB962C8B-B14F-4D97-AF65-F5344CB8AC3E}">
        <p14:creationId xmlns:p14="http://schemas.microsoft.com/office/powerpoint/2010/main" val="3893952104"/>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447891" y="1828800"/>
            <a:ext cx="10661893" cy="4801314"/>
          </a:xfrm>
          <a:prstGeom prst="rect">
            <a:avLst/>
          </a:prstGeom>
          <a:noFill/>
          <a:ln>
            <a:noFill/>
          </a:ln>
          <a:effec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MainActivity</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Activity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implements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View.OnClickListener</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(Bundle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setContentView</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R.layout.</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activity_main</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Button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bok</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bok</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=(Button)</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ok</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bok.setOnClickListener</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this</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pP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onClick</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 v)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id=</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v.getId</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switch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(id){</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case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ok</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//This will be executed when ok button is pressed</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1800" b="1" i="0" u="none" strike="noStrike" cap="none" normalizeH="0" baseline="0" dirty="0">
              <a:ln>
                <a:noFill/>
              </a:ln>
              <a:solidFill>
                <a:schemeClr val="tx1"/>
              </a:solidFill>
              <a:effectLst/>
              <a:latin typeface="Arial" panose="020B0604020202020204" pitchFamily="34" charset="0"/>
            </a:endParaRPr>
          </a:p>
        </p:txBody>
      </p:sp>
      <p:sp>
        <p:nvSpPr>
          <p:cNvPr id="7" name="Title 1"/>
          <p:cNvSpPr>
            <a:spLocks noGrp="1"/>
          </p:cNvSpPr>
          <p:nvPr>
            <p:ph type="title"/>
          </p:nvPr>
        </p:nvSpPr>
        <p:spPr>
          <a:xfrm>
            <a:off x="384433" y="228600"/>
            <a:ext cx="8909366" cy="1280890"/>
          </a:xfrm>
        </p:spPr>
        <p:txBody>
          <a:bodyPr>
            <a:normAutofit/>
          </a:bodyPr>
          <a:lstStyle/>
          <a:p>
            <a:pPr algn="l"/>
            <a:r>
              <a:rPr lang="en-US" sz="4400" b="1" dirty="0">
                <a:solidFill>
                  <a:srgbClr val="FF0000"/>
                </a:solidFill>
              </a:rPr>
              <a:t>Method 2: </a:t>
            </a:r>
            <a:br>
              <a:rPr lang="en-US" dirty="0">
                <a:solidFill>
                  <a:srgbClr val="FF0000"/>
                </a:solidFill>
              </a:rPr>
            </a:br>
            <a:r>
              <a:rPr lang="en-US" sz="2200" b="1" i="1" dirty="0"/>
              <a:t>Implementing </a:t>
            </a:r>
            <a:r>
              <a:rPr lang="en-US" sz="2200" b="1" i="1" dirty="0" err="1"/>
              <a:t>onClickListener</a:t>
            </a:r>
            <a:r>
              <a:rPr lang="en-US" sz="2200" b="1" i="1" dirty="0"/>
              <a:t> interface</a:t>
            </a:r>
            <a:endParaRPr lang="en-US" dirty="0"/>
          </a:p>
        </p:txBody>
      </p:sp>
    </p:spTree>
    <p:extLst>
      <p:ext uri="{BB962C8B-B14F-4D97-AF65-F5344CB8AC3E}">
        <p14:creationId xmlns:p14="http://schemas.microsoft.com/office/powerpoint/2010/main" val="1282887991"/>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563041" y="2056686"/>
            <a:ext cx="11669007" cy="3970318"/>
          </a:xfrm>
          <a:prstGeom prst="rect">
            <a:avLst/>
          </a:prstGeom>
          <a:noFill/>
          <a:ln>
            <a:noFill/>
          </a:ln>
          <a:effectLst/>
        </p:spPr>
        <p:txBody>
          <a:bodyPr vert="horz" wrap="square" lIns="91440" tIns="45720" rIns="91440" bIns="45720" numCol="1" anchor="ctr" anchorCtr="0" compatLnSpc="1">
            <a:spAutoFit/>
          </a:bodyPr>
          <a:lstStyle/>
          <a:p>
            <a:pPr lvl="0" eaLnBrk="0" fontAlgn="base" hangingPunct="0">
              <a:spcBef>
                <a:spcPct val="0"/>
              </a:spcBef>
              <a:spcAft>
                <a:spcPct val="0"/>
              </a:spcAft>
            </a:pP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MainActivity</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Activity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lang="en-US" altLang="en-US" sz="1800" b="1" dirty="0">
                <a:solidFill>
                  <a:srgbClr val="000000"/>
                </a:solidFill>
                <a:latin typeface="Courier New" panose="02070309020205020404" pitchFamily="49" charset="0"/>
                <a:cs typeface="Courier New" panose="02070309020205020404" pitchFamily="49" charset="0"/>
              </a:rPr>
              <a:t>    Button </a:t>
            </a:r>
            <a:r>
              <a:rPr lang="en-US" altLang="en-US" sz="1800" b="1" dirty="0" err="1">
                <a:solidFill>
                  <a:srgbClr val="000000"/>
                </a:solidFill>
                <a:latin typeface="Courier New" panose="02070309020205020404" pitchFamily="49" charset="0"/>
                <a:cs typeface="Courier New" panose="02070309020205020404" pitchFamily="49" charset="0"/>
              </a:rPr>
              <a:t>bok</a:t>
            </a:r>
            <a:r>
              <a:rPr lang="en-US" altLang="en-US" sz="1800" b="1" dirty="0">
                <a:solidFill>
                  <a:srgbClr val="000000"/>
                </a:solidFill>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protected void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(Bundle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super</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savedInstanceState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setContentView</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R.layout.</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activity_main</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bok</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=(Button)</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ok</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bok.setOnClickListener</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View.OnClickListener</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onClick</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 v)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Code in this part will be executed </a:t>
            </a:r>
          </a:p>
          <a:p>
            <a:pPr marL="0" marR="0" lvl="0" indent="0" algn="l" defTabSz="914400" rtl="0" eaLnBrk="0" fontAlgn="base" latinLnBrk="0" hangingPunct="0">
              <a:spcBef>
                <a:spcPct val="0"/>
              </a:spcBef>
              <a:spcAft>
                <a:spcPct val="0"/>
              </a:spcAft>
              <a:buClrTx/>
              <a:buSzTx/>
              <a:buFontTx/>
              <a:buNone/>
            </a:pPr>
            <a:r>
              <a:rPr lang="en-US" altLang="en-US" sz="1800" b="1" i="1" dirty="0">
                <a:solidFill>
                  <a:srgbClr val="808080"/>
                </a:solidFill>
                <a:latin typeface="Courier New" panose="02070309020205020404" pitchFamily="49" charset="0"/>
                <a:cs typeface="Courier New" panose="02070309020205020404" pitchFamily="49" charset="0"/>
              </a:rPr>
              <a:t>			  </a:t>
            </a:r>
            <a:r>
              <a:rPr kumimoji="0" lang="en-US" altLang="en-US" sz="180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when ok button is pressed   </a:t>
            </a:r>
            <a:br>
              <a:rPr kumimoji="0" lang="en-US" altLang="en-US" sz="180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br>
            <a:r>
              <a:rPr kumimoji="0" lang="en-US" altLang="en-US" sz="1800" b="1" i="1" u="none" strike="noStrike" cap="none" normalizeH="0" baseline="0" dirty="0">
                <a:ln>
                  <a:noFill/>
                </a:ln>
                <a:solidFill>
                  <a:srgbClr val="80808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
        <p:nvSpPr>
          <p:cNvPr id="7" name="Rectangle 6"/>
          <p:cNvSpPr/>
          <p:nvPr/>
        </p:nvSpPr>
        <p:spPr>
          <a:xfrm>
            <a:off x="570978" y="295875"/>
            <a:ext cx="8110945" cy="1200329"/>
          </a:xfrm>
          <a:prstGeom prst="rect">
            <a:avLst/>
          </a:prstGeom>
        </p:spPr>
        <p:txBody>
          <a:bodyPr wrap="square">
            <a:spAutoFit/>
          </a:bodyPr>
          <a:lstStyle/>
          <a:p>
            <a:r>
              <a:rPr lang="en-US" sz="4400" b="1" dirty="0">
                <a:solidFill>
                  <a:srgbClr val="FF0000"/>
                </a:solidFill>
                <a:latin typeface="+mj-lt"/>
                <a:ea typeface="+mj-ea"/>
                <a:cs typeface="+mj-cs"/>
              </a:rPr>
              <a:t>Method 3: </a:t>
            </a:r>
          </a:p>
          <a:p>
            <a:r>
              <a:rPr lang="en-US" sz="2800" b="1" i="1" dirty="0"/>
              <a:t>Using Anonymous inner class</a:t>
            </a:r>
          </a:p>
        </p:txBody>
      </p:sp>
    </p:spTree>
    <p:extLst>
      <p:ext uri="{BB962C8B-B14F-4D97-AF65-F5344CB8AC3E}">
        <p14:creationId xmlns:p14="http://schemas.microsoft.com/office/powerpoint/2010/main" val="3856760768"/>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204349" y="152400"/>
            <a:ext cx="8909366" cy="914400"/>
          </a:xfrm>
        </p:spPr>
        <p:txBody>
          <a:bodyPr>
            <a:normAutofit/>
          </a:bodyPr>
          <a:lstStyle/>
          <a:p>
            <a:pPr algn="l"/>
            <a:r>
              <a:rPr lang="en-US" sz="4000" b="1" dirty="0"/>
              <a:t>Toast Message</a:t>
            </a:r>
          </a:p>
        </p:txBody>
      </p:sp>
      <p:sp>
        <p:nvSpPr>
          <p:cNvPr id="10" name="Rectangle 6"/>
          <p:cNvSpPr>
            <a:spLocks noChangeArrowheads="1"/>
          </p:cNvSpPr>
          <p:nvPr/>
        </p:nvSpPr>
        <p:spPr bwMode="auto">
          <a:xfrm>
            <a:off x="608012" y="2133600"/>
            <a:ext cx="7591129" cy="468026"/>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870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a:ln>
                  <a:noFill/>
                </a:ln>
                <a:solidFill>
                  <a:srgbClr val="660066"/>
                </a:solidFill>
                <a:effectLst/>
                <a:latin typeface="Consolas" panose="020B0609020204030204" pitchFamily="49" charset="0"/>
                <a:cs typeface="Consolas" panose="020B0609020204030204" pitchFamily="49" charset="0"/>
              </a:rPr>
              <a:t>Toast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makeText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context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text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duration</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show</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2000" b="1" i="0" u="none" strike="noStrike" cap="none" normalizeH="0" baseline="0" dirty="0">
                <a:ln>
                  <a:noFill/>
                </a:ln>
                <a:solidFill>
                  <a:schemeClr val="tx1"/>
                </a:solidFill>
                <a:effectLst/>
              </a:rPr>
              <a:t> </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
        <p:nvSpPr>
          <p:cNvPr id="12" name="Rectangle 8"/>
          <p:cNvSpPr>
            <a:spLocks noChangeArrowheads="1"/>
          </p:cNvSpPr>
          <p:nvPr/>
        </p:nvSpPr>
        <p:spPr bwMode="auto">
          <a:xfrm>
            <a:off x="684212" y="3020442"/>
            <a:ext cx="7591129" cy="2991794"/>
          </a:xfrm>
          <a:prstGeom prst="rect">
            <a:avLst/>
          </a:prstGeom>
          <a:solidFill>
            <a:srgbClr val="F7F7F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158700" numCol="1" anchor="ctr" anchorCtr="0" compatLnSpc="1">
            <a:spAutoFit/>
          </a:bodyPr>
          <a:lstStyle/>
          <a:p>
            <a:pPr marL="0" marR="0" lvl="0" indent="0" algn="l" defTabSz="914400" rtl="0" eaLnBrk="0" fontAlgn="base" latinLnBrk="0" hangingPunct="0">
              <a:lnSpc>
                <a:spcPct val="200000"/>
              </a:lnSpc>
              <a:spcBef>
                <a:spcPct val="0"/>
              </a:spcBef>
              <a:spcAft>
                <a:spcPct val="0"/>
              </a:spcAft>
              <a:buClrTx/>
              <a:buSzTx/>
              <a:buFontTx/>
              <a:buNone/>
            </a:pPr>
            <a:r>
              <a:rPr kumimoji="0" lang="en-US" altLang="en-US" sz="1800" b="1" i="0" u="none" strike="noStrike" cap="none" normalizeH="0" baseline="0" dirty="0">
                <a:ln>
                  <a:noFill/>
                </a:ln>
                <a:solidFill>
                  <a:srgbClr val="660066"/>
                </a:solidFill>
                <a:effectLst/>
                <a:latin typeface="Consolas" panose="020B0609020204030204" pitchFamily="49" charset="0"/>
                <a:cs typeface="Consolas" panose="020B0609020204030204" pitchFamily="49" charset="0"/>
              </a:rPr>
              <a:t>Context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800" b="1"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context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getApplicationContext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b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en-US" altLang="en-US" sz="1800" b="1" i="0" u="none" strike="noStrike" cap="none" normalizeH="0" baseline="0" dirty="0" err="1">
                <a:ln>
                  <a:noFill/>
                </a:ln>
                <a:solidFill>
                  <a:srgbClr val="660066"/>
                </a:solidFill>
                <a:effectLst/>
                <a:latin typeface="Consolas" panose="020B0609020204030204" pitchFamily="49" charset="0"/>
                <a:cs typeface="Consolas" panose="020B0609020204030204" pitchFamily="49" charset="0"/>
              </a:rPr>
              <a:t>CharSequence</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text </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800" b="1" i="0" u="none" strike="noStrike" cap="none" normalizeH="0" baseline="0" dirty="0">
                <a:ln>
                  <a:noFill/>
                </a:ln>
                <a:solidFill>
                  <a:srgbClr val="880000"/>
                </a:solidFill>
                <a:effectLst/>
                <a:latin typeface="Consolas" panose="020B0609020204030204" pitchFamily="49" charset="0"/>
                <a:cs typeface="Consolas" panose="020B0609020204030204" pitchFamily="49" charset="0"/>
              </a:rPr>
              <a:t>“Message Saved as draft."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b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en-US" altLang="en-US" sz="1800" b="1" i="0" u="none" strike="noStrike" cap="none" normalizeH="0" baseline="0" dirty="0">
                <a:ln>
                  <a:noFill/>
                </a:ln>
                <a:solidFill>
                  <a:srgbClr val="000088"/>
                </a:solidFill>
                <a:effectLst/>
                <a:latin typeface="Consolas" panose="020B0609020204030204" pitchFamily="49" charset="0"/>
                <a:cs typeface="Consolas" panose="020B0609020204030204" pitchFamily="49" charset="0"/>
              </a:rPr>
              <a:t>int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duration </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800" b="1" i="0" u="none" strike="noStrike" cap="none" normalizeH="0" baseline="0" dirty="0">
                <a:ln>
                  <a:noFill/>
                </a:ln>
                <a:solidFill>
                  <a:srgbClr val="660066"/>
                </a:solidFill>
                <a:effectLst/>
                <a:latin typeface="Consolas" panose="020B0609020204030204" pitchFamily="49" charset="0"/>
                <a:cs typeface="Consolas" panose="020B0609020204030204" pitchFamily="49" charset="0"/>
              </a:rPr>
              <a:t>Toast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LENGTH_SHORT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b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en-US" altLang="en-US" sz="1800" b="1" i="0" u="none" strike="noStrike" cap="none" normalizeH="0" baseline="0" dirty="0">
                <a:ln>
                  <a:noFill/>
                </a:ln>
                <a:solidFill>
                  <a:srgbClr val="660066"/>
                </a:solidFill>
                <a:effectLst/>
                <a:latin typeface="Consolas" panose="020B0609020204030204" pitchFamily="49" charset="0"/>
                <a:cs typeface="Consolas" panose="020B0609020204030204" pitchFamily="49" charset="0"/>
              </a:rPr>
              <a:t>Toast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800" b="1" i="0" u="none" strike="noStrike" cap="none" normalizeH="0" baseline="0" dirty="0" err="1">
                <a:ln>
                  <a:noFill/>
                </a:ln>
                <a:solidFill>
                  <a:srgbClr val="000000"/>
                </a:solidFill>
                <a:effectLst/>
                <a:latin typeface="Consolas" panose="020B0609020204030204" pitchFamily="49" charset="0"/>
                <a:cs typeface="Consolas" panose="020B0609020204030204" pitchFamily="49" charset="0"/>
              </a:rPr>
              <a:t>toast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a:t>
            </a:r>
            <a:r>
              <a:rPr kumimoji="0" lang="en-US" altLang="en-US" sz="1800" b="1" i="0" u="none" strike="noStrike" cap="none" normalizeH="0" baseline="0" dirty="0">
                <a:ln>
                  <a:noFill/>
                </a:ln>
                <a:solidFill>
                  <a:srgbClr val="660066"/>
                </a:solidFill>
                <a:effectLst/>
                <a:latin typeface="Consolas" panose="020B0609020204030204" pitchFamily="49" charset="0"/>
                <a:cs typeface="Consolas" panose="020B0609020204030204" pitchFamily="49" charset="0"/>
              </a:rPr>
              <a:t>Toast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makeText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context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text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 duration</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b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b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toast</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1800" b="1" i="0" u="none" strike="noStrike" cap="none" normalizeH="0" baseline="0" dirty="0">
                <a:ln>
                  <a:noFill/>
                </a:ln>
                <a:solidFill>
                  <a:srgbClr val="000000"/>
                </a:solidFill>
                <a:effectLst/>
                <a:latin typeface="Consolas" panose="020B0609020204030204" pitchFamily="49" charset="0"/>
                <a:cs typeface="Consolas" panose="020B0609020204030204" pitchFamily="49" charset="0"/>
              </a:rPr>
              <a:t>show</a:t>
            </a:r>
            <a:r>
              <a:rPr kumimoji="0" lang="en-US" altLang="en-US" sz="1800" b="1" i="0" u="none" strike="noStrike" cap="none" normalizeH="0" baseline="0" dirty="0">
                <a:ln>
                  <a:noFill/>
                </a:ln>
                <a:solidFill>
                  <a:srgbClr val="666600"/>
                </a:solidFill>
                <a:effectLst/>
                <a:latin typeface="Consolas" panose="020B0609020204030204" pitchFamily="49" charset="0"/>
                <a:cs typeface="Consolas" panose="020B0609020204030204" pitchFamily="49" charset="0"/>
              </a:rPr>
              <a:t>();</a:t>
            </a:r>
            <a:r>
              <a:rPr kumimoji="0" lang="en-US" altLang="en-US" sz="2000" b="1" i="0" u="none" strike="noStrike" cap="none" normalizeH="0" baseline="0" dirty="0">
                <a:ln>
                  <a:noFill/>
                </a:ln>
                <a:solidFill>
                  <a:schemeClr val="tx1"/>
                </a:solidFill>
                <a:effectLst/>
              </a:rPr>
              <a:t> </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
        <p:nvSpPr>
          <p:cNvPr id="13" name="Rectangle 12"/>
          <p:cNvSpPr/>
          <p:nvPr/>
        </p:nvSpPr>
        <p:spPr>
          <a:xfrm>
            <a:off x="379412" y="1360042"/>
            <a:ext cx="9904882" cy="461665"/>
          </a:xfrm>
          <a:prstGeom prst="rect">
            <a:avLst/>
          </a:prstGeom>
        </p:spPr>
        <p:txBody>
          <a:bodyPr wrap="square">
            <a:spAutoFit/>
          </a:bodyPr>
          <a:lstStyle/>
          <a:p>
            <a:pPr algn="ctr"/>
            <a:r>
              <a:rPr lang="en-US" sz="2400" i="1" dirty="0">
                <a:latin typeface="Roboto"/>
              </a:rPr>
              <a:t>A toast provides simple feedback about an operation in a small popup.</a:t>
            </a:r>
            <a:endParaRPr lang="en-US" sz="2400" i="1" dirty="0"/>
          </a:p>
        </p:txBody>
      </p:sp>
      <p:pic>
        <p:nvPicPr>
          <p:cNvPr id="1026" name="Picture 2" descr="http://developer.android.com/images/toa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02631" y="3020442"/>
            <a:ext cx="5106155" cy="344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550876"/>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228600"/>
            <a:ext cx="8909366" cy="1280890"/>
          </a:xfrm>
        </p:spPr>
        <p:txBody>
          <a:bodyPr>
            <a:normAutofit/>
          </a:bodyPr>
          <a:lstStyle/>
          <a:p>
            <a:pPr algn="l"/>
            <a:r>
              <a:rPr lang="en-US" sz="4800" b="1" dirty="0"/>
              <a:t>Intents</a:t>
            </a:r>
          </a:p>
        </p:txBody>
      </p:sp>
      <p:sp>
        <p:nvSpPr>
          <p:cNvPr id="3" name="Content Placeholder 2"/>
          <p:cNvSpPr>
            <a:spLocks noGrp="1"/>
          </p:cNvSpPr>
          <p:nvPr>
            <p:ph idx="1"/>
          </p:nvPr>
        </p:nvSpPr>
        <p:spPr>
          <a:xfrm>
            <a:off x="455612" y="1676400"/>
            <a:ext cx="10196285" cy="2590800"/>
          </a:xfrm>
        </p:spPr>
        <p:txBody>
          <a:bodyPr>
            <a:normAutofit/>
          </a:bodyPr>
          <a:lstStyle/>
          <a:p>
            <a:r>
              <a:rPr lang="en-US" sz="2400" dirty="0"/>
              <a:t>An intent is an abstract description of an operation to be performed. </a:t>
            </a:r>
          </a:p>
          <a:p>
            <a:pPr marL="0" indent="0">
              <a:buNone/>
            </a:pPr>
            <a:endParaRPr lang="en-US" sz="2400" dirty="0"/>
          </a:p>
          <a:p>
            <a:pPr lvl="1"/>
            <a:r>
              <a:rPr lang="en-US" sz="2400" b="1" dirty="0"/>
              <a:t>To start an activity</a:t>
            </a:r>
          </a:p>
          <a:p>
            <a:pPr lvl="1"/>
            <a:r>
              <a:rPr lang="en-US" sz="2400" b="1" dirty="0"/>
              <a:t>To start a service</a:t>
            </a:r>
          </a:p>
          <a:p>
            <a:pPr lvl="1"/>
            <a:r>
              <a:rPr lang="en-US" sz="2400" b="1" dirty="0"/>
              <a:t>To deliver a broadcast</a:t>
            </a:r>
            <a:endParaRPr lang="en-US" sz="2400" dirty="0"/>
          </a:p>
        </p:txBody>
      </p:sp>
    </p:spTree>
    <p:extLst>
      <p:ext uri="{BB962C8B-B14F-4D97-AF65-F5344CB8AC3E}">
        <p14:creationId xmlns:p14="http://schemas.microsoft.com/office/powerpoint/2010/main" val="2260481207"/>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304800"/>
            <a:ext cx="8909366" cy="1280890"/>
          </a:xfrm>
        </p:spPr>
        <p:txBody>
          <a:bodyPr>
            <a:normAutofit/>
          </a:bodyPr>
          <a:lstStyle/>
          <a:p>
            <a:pPr algn="l"/>
            <a:r>
              <a:rPr lang="en-US" sz="4800" b="1" dirty="0"/>
              <a:t>Intent</a:t>
            </a:r>
          </a:p>
        </p:txBody>
      </p:sp>
      <p:pic>
        <p:nvPicPr>
          <p:cNvPr id="7" name="Picture 2" descr="http://developer.android.com/images/components/intent-filters@2x.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89212" y="2133600"/>
            <a:ext cx="6867628" cy="3170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9183576"/>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411201"/>
            <a:ext cx="8909366" cy="618565"/>
          </a:xfrm>
        </p:spPr>
        <p:txBody>
          <a:bodyPr>
            <a:normAutofit fontScale="90000"/>
          </a:bodyPr>
          <a:lstStyle/>
          <a:p>
            <a:pPr algn="l"/>
            <a:r>
              <a:rPr lang="en-US" b="1" dirty="0"/>
              <a:t>Intent</a:t>
            </a:r>
          </a:p>
        </p:txBody>
      </p:sp>
      <p:grpSp>
        <p:nvGrpSpPr>
          <p:cNvPr id="15" name="Group 14"/>
          <p:cNvGrpSpPr/>
          <p:nvPr/>
        </p:nvGrpSpPr>
        <p:grpSpPr>
          <a:xfrm>
            <a:off x="2716585" y="1424882"/>
            <a:ext cx="5442066" cy="3618975"/>
            <a:chOff x="3348318" y="2010183"/>
            <a:chExt cx="5443484" cy="3618975"/>
          </a:xfrm>
        </p:grpSpPr>
        <p:sp>
          <p:nvSpPr>
            <p:cNvPr id="6" name="Rectangle 5"/>
            <p:cNvSpPr/>
            <p:nvPr/>
          </p:nvSpPr>
          <p:spPr>
            <a:xfrm>
              <a:off x="3348318" y="2657358"/>
              <a:ext cx="1761565"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This is first Activity of your Application</a:t>
              </a:r>
            </a:p>
          </p:txBody>
        </p:sp>
        <p:sp>
          <p:nvSpPr>
            <p:cNvPr id="8" name="Rectangle 7"/>
            <p:cNvSpPr/>
            <p:nvPr/>
          </p:nvSpPr>
          <p:spPr>
            <a:xfrm>
              <a:off x="7030237" y="2657358"/>
              <a:ext cx="1761565"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This is second Activity of your Application</a:t>
              </a:r>
            </a:p>
          </p:txBody>
        </p:sp>
        <p:cxnSp>
          <p:nvCxnSpPr>
            <p:cNvPr id="10" name="Straight Arrow Connector 9"/>
            <p:cNvCxnSpPr>
              <a:stCxn id="6" idx="3"/>
              <a:endCxn id="8" idx="1"/>
            </p:cNvCxnSpPr>
            <p:nvPr/>
          </p:nvCxnSpPr>
          <p:spPr>
            <a:xfrm>
              <a:off x="5109883" y="4143258"/>
              <a:ext cx="19203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348318" y="4795440"/>
              <a:ext cx="1761565" cy="43030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OK</a:t>
              </a:r>
            </a:p>
          </p:txBody>
        </p:sp>
        <p:sp>
          <p:nvSpPr>
            <p:cNvPr id="12" name="TextBox 11"/>
            <p:cNvSpPr txBox="1"/>
            <p:nvPr/>
          </p:nvSpPr>
          <p:spPr>
            <a:xfrm>
              <a:off x="5370813" y="3565240"/>
              <a:ext cx="1411941" cy="584775"/>
            </a:xfrm>
            <a:prstGeom prst="rect">
              <a:avLst/>
            </a:prstGeom>
            <a:noFill/>
          </p:spPr>
          <p:txBody>
            <a:bodyPr wrap="square" rtlCol="0">
              <a:spAutoFit/>
            </a:bodyPr>
            <a:lstStyle/>
            <a:p>
              <a:r>
                <a:rPr lang="en-US" sz="3200" b="1" dirty="0"/>
                <a:t>Intent</a:t>
              </a:r>
            </a:p>
          </p:txBody>
        </p:sp>
        <p:sp>
          <p:nvSpPr>
            <p:cNvPr id="13" name="TextBox 12"/>
            <p:cNvSpPr txBox="1"/>
            <p:nvPr/>
          </p:nvSpPr>
          <p:spPr>
            <a:xfrm>
              <a:off x="3348318" y="2010183"/>
              <a:ext cx="1761565" cy="400110"/>
            </a:xfrm>
            <a:prstGeom prst="rect">
              <a:avLst/>
            </a:prstGeom>
            <a:noFill/>
          </p:spPr>
          <p:txBody>
            <a:bodyPr wrap="square" rtlCol="0">
              <a:spAutoFit/>
            </a:bodyPr>
            <a:lstStyle/>
            <a:p>
              <a:pPr algn="ctr"/>
              <a:r>
                <a:rPr lang="en-US" sz="2000" dirty="0"/>
                <a:t>Page 1</a:t>
              </a:r>
            </a:p>
          </p:txBody>
        </p:sp>
        <p:sp>
          <p:nvSpPr>
            <p:cNvPr id="14" name="TextBox 13"/>
            <p:cNvSpPr txBox="1"/>
            <p:nvPr/>
          </p:nvSpPr>
          <p:spPr>
            <a:xfrm>
              <a:off x="7030236" y="2010183"/>
              <a:ext cx="1761565" cy="400110"/>
            </a:xfrm>
            <a:prstGeom prst="rect">
              <a:avLst/>
            </a:prstGeom>
            <a:noFill/>
          </p:spPr>
          <p:txBody>
            <a:bodyPr wrap="square" rtlCol="0">
              <a:spAutoFit/>
            </a:bodyPr>
            <a:lstStyle/>
            <a:p>
              <a:pPr algn="ctr"/>
              <a:r>
                <a:rPr lang="en-US" sz="2000" dirty="0"/>
                <a:t>Page 2</a:t>
              </a:r>
            </a:p>
          </p:txBody>
        </p:sp>
      </p:grpSp>
      <p:sp>
        <p:nvSpPr>
          <p:cNvPr id="17" name="Rectangle 3"/>
          <p:cNvSpPr>
            <a:spLocks noChangeArrowheads="1"/>
          </p:cNvSpPr>
          <p:nvPr/>
        </p:nvSpPr>
        <p:spPr bwMode="auto">
          <a:xfrm>
            <a:off x="1123825" y="5879385"/>
            <a:ext cx="9923587" cy="646331"/>
          </a:xfrm>
          <a:prstGeom prst="rect">
            <a:avLst/>
          </a:prstGeom>
          <a:no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 it=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MainActivity.</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SecondActivity.</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class</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startActivity</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(it);</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02866058"/>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245724" y="304800"/>
            <a:ext cx="8909366" cy="618565"/>
          </a:xfrm>
          <a:prstGeom prst="rect">
            <a:avLst/>
          </a:prstGeom>
        </p:spPr>
        <p:txBody>
          <a:bodyPr vert="horz" lIns="91440" tIns="45720" rIns="91440" bIns="45720" rtlCol="0" anchor="t">
            <a:normAutofit fontScale="975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Intent with data (Bundle)</a:t>
            </a:r>
          </a:p>
        </p:txBody>
      </p:sp>
      <p:grpSp>
        <p:nvGrpSpPr>
          <p:cNvPr id="7" name="Group 6"/>
          <p:cNvGrpSpPr/>
          <p:nvPr/>
        </p:nvGrpSpPr>
        <p:grpSpPr>
          <a:xfrm>
            <a:off x="3713023" y="1654517"/>
            <a:ext cx="5442067" cy="3618975"/>
            <a:chOff x="3348317" y="2010183"/>
            <a:chExt cx="5443485" cy="3618975"/>
          </a:xfrm>
        </p:grpSpPr>
        <p:sp>
          <p:nvSpPr>
            <p:cNvPr id="8" name="Rectangle 7"/>
            <p:cNvSpPr/>
            <p:nvPr/>
          </p:nvSpPr>
          <p:spPr>
            <a:xfrm>
              <a:off x="3348318" y="2657358"/>
              <a:ext cx="1761565"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9" name="Rectangle 8"/>
            <p:cNvSpPr/>
            <p:nvPr/>
          </p:nvSpPr>
          <p:spPr>
            <a:xfrm>
              <a:off x="7030237" y="2657358"/>
              <a:ext cx="1761565" cy="2971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Manoj</a:t>
              </a:r>
            </a:p>
          </p:txBody>
        </p:sp>
        <p:cxnSp>
          <p:nvCxnSpPr>
            <p:cNvPr id="10" name="Straight Arrow Connector 9"/>
            <p:cNvCxnSpPr>
              <a:stCxn id="8" idx="3"/>
              <a:endCxn id="9" idx="1"/>
            </p:cNvCxnSpPr>
            <p:nvPr/>
          </p:nvCxnSpPr>
          <p:spPr>
            <a:xfrm>
              <a:off x="5109883" y="4143258"/>
              <a:ext cx="192035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3348317" y="4290971"/>
              <a:ext cx="1761565" cy="430306"/>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OK</a:t>
              </a:r>
            </a:p>
          </p:txBody>
        </p:sp>
        <p:sp>
          <p:nvSpPr>
            <p:cNvPr id="12" name="TextBox 11"/>
            <p:cNvSpPr txBox="1"/>
            <p:nvPr/>
          </p:nvSpPr>
          <p:spPr>
            <a:xfrm>
              <a:off x="5370813" y="3565240"/>
              <a:ext cx="1411941" cy="584775"/>
            </a:xfrm>
            <a:prstGeom prst="rect">
              <a:avLst/>
            </a:prstGeom>
            <a:noFill/>
          </p:spPr>
          <p:txBody>
            <a:bodyPr wrap="square" rtlCol="0">
              <a:spAutoFit/>
            </a:bodyPr>
            <a:lstStyle/>
            <a:p>
              <a:r>
                <a:rPr lang="en-US" sz="3200" b="1" dirty="0"/>
                <a:t>Intent</a:t>
              </a:r>
            </a:p>
          </p:txBody>
        </p:sp>
        <p:sp>
          <p:nvSpPr>
            <p:cNvPr id="13" name="TextBox 12"/>
            <p:cNvSpPr txBox="1"/>
            <p:nvPr/>
          </p:nvSpPr>
          <p:spPr>
            <a:xfrm>
              <a:off x="3348318" y="2010183"/>
              <a:ext cx="1761565" cy="400110"/>
            </a:xfrm>
            <a:prstGeom prst="rect">
              <a:avLst/>
            </a:prstGeom>
            <a:noFill/>
          </p:spPr>
          <p:txBody>
            <a:bodyPr wrap="square" rtlCol="0">
              <a:spAutoFit/>
            </a:bodyPr>
            <a:lstStyle/>
            <a:p>
              <a:pPr algn="ctr"/>
              <a:r>
                <a:rPr lang="en-US" sz="2000" dirty="0"/>
                <a:t>Page 1</a:t>
              </a:r>
            </a:p>
          </p:txBody>
        </p:sp>
        <p:sp>
          <p:nvSpPr>
            <p:cNvPr id="14" name="TextBox 13"/>
            <p:cNvSpPr txBox="1"/>
            <p:nvPr/>
          </p:nvSpPr>
          <p:spPr>
            <a:xfrm>
              <a:off x="7030236" y="2010183"/>
              <a:ext cx="1761565" cy="400110"/>
            </a:xfrm>
            <a:prstGeom prst="rect">
              <a:avLst/>
            </a:prstGeom>
            <a:noFill/>
          </p:spPr>
          <p:txBody>
            <a:bodyPr wrap="square" rtlCol="0">
              <a:spAutoFit/>
            </a:bodyPr>
            <a:lstStyle/>
            <a:p>
              <a:pPr algn="ctr"/>
              <a:r>
                <a:rPr lang="en-US" sz="2000" dirty="0"/>
                <a:t>Page 2</a:t>
              </a:r>
            </a:p>
          </p:txBody>
        </p:sp>
      </p:grpSp>
      <p:sp>
        <p:nvSpPr>
          <p:cNvPr id="16" name="TextBox 15"/>
          <p:cNvSpPr txBox="1"/>
          <p:nvPr/>
        </p:nvSpPr>
        <p:spPr>
          <a:xfrm>
            <a:off x="3669659" y="3156228"/>
            <a:ext cx="1847836" cy="307777"/>
          </a:xfrm>
          <a:prstGeom prst="rect">
            <a:avLst/>
          </a:prstGeom>
          <a:noFill/>
        </p:spPr>
        <p:txBody>
          <a:bodyPr wrap="square" rtlCol="0">
            <a:spAutoFit/>
          </a:bodyPr>
          <a:lstStyle/>
          <a:p>
            <a:r>
              <a:rPr lang="en-US" sz="1400" b="1" dirty="0">
                <a:solidFill>
                  <a:schemeClr val="bg1"/>
                </a:solidFill>
              </a:rPr>
              <a:t>Enter your name </a:t>
            </a:r>
          </a:p>
        </p:txBody>
      </p:sp>
      <p:sp>
        <p:nvSpPr>
          <p:cNvPr id="17" name="Rectangle 16"/>
          <p:cNvSpPr/>
          <p:nvPr/>
        </p:nvSpPr>
        <p:spPr>
          <a:xfrm>
            <a:off x="3713023" y="3464004"/>
            <a:ext cx="1761106" cy="33034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n w="0"/>
                <a:solidFill>
                  <a:schemeClr val="tx1"/>
                </a:solidFill>
                <a:effectLst>
                  <a:outerShdw blurRad="38100" dist="19050" dir="2700000" algn="tl" rotWithShape="0">
                    <a:schemeClr val="dk1">
                      <a:alpha val="40000"/>
                    </a:schemeClr>
                  </a:outerShdw>
                </a:effectLst>
              </a:rPr>
              <a:t>Manoj</a:t>
            </a:r>
          </a:p>
        </p:txBody>
      </p:sp>
    </p:spTree>
    <p:extLst>
      <p:ext uri="{BB962C8B-B14F-4D97-AF65-F5344CB8AC3E}">
        <p14:creationId xmlns:p14="http://schemas.microsoft.com/office/powerpoint/2010/main" val="3600959154"/>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p:nvPr/>
        </p:nvSpPr>
        <p:spPr>
          <a:xfrm>
            <a:off x="17924" y="381000"/>
            <a:ext cx="10539110" cy="618565"/>
          </a:xfrm>
          <a:prstGeom prst="rect">
            <a:avLst/>
          </a:prstGeom>
        </p:spPr>
        <p:txBody>
          <a:bodyPr vert="horz" lIns="91440" tIns="45720" rIns="91440" bIns="45720" rtlCol="0" anchor="t">
            <a:noAutofit/>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dirty="0"/>
              <a:t>Intent with </a:t>
            </a:r>
            <a:r>
              <a:rPr lang="en-US" sz="4000" b="1" dirty="0"/>
              <a:t>data</a:t>
            </a:r>
            <a:r>
              <a:rPr lang="en-US" b="1" dirty="0"/>
              <a:t> (Bundle)</a:t>
            </a:r>
          </a:p>
        </p:txBody>
      </p:sp>
      <p:sp>
        <p:nvSpPr>
          <p:cNvPr id="2" name="Rectangle 1"/>
          <p:cNvSpPr>
            <a:spLocks noChangeArrowheads="1"/>
          </p:cNvSpPr>
          <p:nvPr/>
        </p:nvSpPr>
        <p:spPr bwMode="auto">
          <a:xfrm>
            <a:off x="17923" y="1164475"/>
            <a:ext cx="12188825" cy="2400657"/>
          </a:xfrm>
          <a:prstGeom prst="rect">
            <a:avLst/>
          </a:prstGeom>
          <a:solidFill>
            <a:srgbClr val="FFFFFF"/>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 it=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MainActivity.</a:t>
            </a:r>
            <a:r>
              <a:rPr kumimoji="0" lang="en-US" altLang="en-US" sz="20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this</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Main2Activity.</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class</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Bundle b=</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Bundle();</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b.putString(</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"name"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EditText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20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text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getText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toString</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it.putExtra(</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bundle"</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startActivity</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(it);</a:t>
            </a:r>
            <a:endParaRPr kumimoji="0" lang="en-US" altLang="en-US" sz="4800" b="1" i="0" u="none" strike="noStrike" cap="none" normalizeH="0" baseline="0" dirty="0">
              <a:ln>
                <a:noFill/>
              </a:ln>
              <a:solidFill>
                <a:schemeClr val="tx1"/>
              </a:solidFill>
              <a:effectLst/>
              <a:latin typeface="Arial" panose="020B0604020202020204" pitchFamily="34" charset="0"/>
            </a:endParaRPr>
          </a:p>
        </p:txBody>
      </p:sp>
      <p:sp>
        <p:nvSpPr>
          <p:cNvPr id="3" name="Rectangle 2"/>
          <p:cNvSpPr>
            <a:spLocks noChangeArrowheads="1"/>
          </p:cNvSpPr>
          <p:nvPr/>
        </p:nvSpPr>
        <p:spPr bwMode="auto">
          <a:xfrm>
            <a:off x="17924" y="4191445"/>
            <a:ext cx="12206749" cy="1938992"/>
          </a:xfrm>
          <a:prstGeom prst="rect">
            <a:avLst/>
          </a:prstGeom>
          <a:solidFill>
            <a:srgbClr val="FFFFFF"/>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Intent it=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getIntent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Bundle b=</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it.getBundleExtra</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"bundle"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 s=</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b.getString</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"name"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TextView</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20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text_to_show</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setText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a:t>
            </a:r>
            <a:endParaRPr kumimoji="0" lang="en-US" altLang="en-US" sz="4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809535857"/>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400" b="1" dirty="0"/>
              <a:t>Database</a:t>
            </a:r>
          </a:p>
        </p:txBody>
      </p:sp>
      <p:sp>
        <p:nvSpPr>
          <p:cNvPr id="6" name="Rectangle 5"/>
          <p:cNvSpPr/>
          <p:nvPr/>
        </p:nvSpPr>
        <p:spPr>
          <a:xfrm>
            <a:off x="4524413" y="1590035"/>
            <a:ext cx="3031823" cy="39487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p>
        </p:txBody>
      </p:sp>
      <p:sp>
        <p:nvSpPr>
          <p:cNvPr id="7" name="Rectangle 6"/>
          <p:cNvSpPr/>
          <p:nvPr/>
        </p:nvSpPr>
        <p:spPr>
          <a:xfrm>
            <a:off x="4524412" y="3309618"/>
            <a:ext cx="3031823" cy="57176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Insert</a:t>
            </a:r>
          </a:p>
        </p:txBody>
      </p:sp>
      <p:sp>
        <p:nvSpPr>
          <p:cNvPr id="8" name="Rectangle 7"/>
          <p:cNvSpPr/>
          <p:nvPr/>
        </p:nvSpPr>
        <p:spPr>
          <a:xfrm>
            <a:off x="4524411" y="3865000"/>
            <a:ext cx="3031823" cy="571762"/>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Retrieve</a:t>
            </a:r>
          </a:p>
        </p:txBody>
      </p:sp>
      <p:sp>
        <p:nvSpPr>
          <p:cNvPr id="9" name="Rectangle 8"/>
          <p:cNvSpPr/>
          <p:nvPr/>
        </p:nvSpPr>
        <p:spPr>
          <a:xfrm>
            <a:off x="4524411" y="2649071"/>
            <a:ext cx="3031823" cy="52494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p:cNvSpPr txBox="1"/>
          <p:nvPr/>
        </p:nvSpPr>
        <p:spPr>
          <a:xfrm>
            <a:off x="4524410" y="2339790"/>
            <a:ext cx="3031824" cy="307777"/>
          </a:xfrm>
          <a:prstGeom prst="rect">
            <a:avLst/>
          </a:prstGeom>
          <a:noFill/>
        </p:spPr>
        <p:txBody>
          <a:bodyPr wrap="square" rtlCol="0">
            <a:spAutoFit/>
          </a:bodyPr>
          <a:lstStyle/>
          <a:p>
            <a:r>
              <a:rPr lang="en-US" sz="1400" b="1" dirty="0">
                <a:solidFill>
                  <a:schemeClr val="bg1"/>
                </a:solidFill>
              </a:rPr>
              <a:t>Enter your name here:</a:t>
            </a:r>
          </a:p>
        </p:txBody>
      </p:sp>
      <p:sp>
        <p:nvSpPr>
          <p:cNvPr id="11" name="TextBox 10"/>
          <p:cNvSpPr txBox="1"/>
          <p:nvPr/>
        </p:nvSpPr>
        <p:spPr>
          <a:xfrm>
            <a:off x="4524410" y="4499188"/>
            <a:ext cx="3031824" cy="307777"/>
          </a:xfrm>
          <a:prstGeom prst="rect">
            <a:avLst/>
          </a:prstGeom>
          <a:noFill/>
        </p:spPr>
        <p:txBody>
          <a:bodyPr wrap="square" rtlCol="0">
            <a:spAutoFit/>
          </a:bodyPr>
          <a:lstStyle/>
          <a:p>
            <a:r>
              <a:rPr lang="en-US" sz="1400" b="1" dirty="0">
                <a:solidFill>
                  <a:schemeClr val="bg1"/>
                </a:solidFill>
              </a:rPr>
              <a:t>Contents of the database:</a:t>
            </a:r>
          </a:p>
        </p:txBody>
      </p:sp>
    </p:spTree>
    <p:extLst>
      <p:ext uri="{BB962C8B-B14F-4D97-AF65-F5344CB8AC3E}">
        <p14:creationId xmlns:p14="http://schemas.microsoft.com/office/powerpoint/2010/main" val="2783343995"/>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52400"/>
            <a:ext cx="10969943" cy="1143000"/>
          </a:xfrm>
        </p:spPr>
        <p:txBody>
          <a:bodyPr>
            <a:normAutofit/>
          </a:bodyPr>
          <a:lstStyle/>
          <a:p>
            <a:pPr algn="l"/>
            <a:r>
              <a:rPr lang="en-US" sz="4400" b="1" dirty="0"/>
              <a:t>Database</a:t>
            </a:r>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sp>
        <p:nvSpPr>
          <p:cNvPr id="6" name="Rectangle 1"/>
          <p:cNvSpPr>
            <a:spLocks noChangeArrowheads="1"/>
          </p:cNvSpPr>
          <p:nvPr/>
        </p:nvSpPr>
        <p:spPr bwMode="auto">
          <a:xfrm>
            <a:off x="768349" y="917912"/>
            <a:ext cx="10820400" cy="59400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class </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Database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extends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SQLiteOpenHelper</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Database(Context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context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String name, </a:t>
            </a:r>
          </a:p>
          <a:p>
            <a:pPr marL="0" marR="0" lvl="0" indent="0" algn="l" defTabSz="914400" rtl="0" eaLnBrk="0" fontAlgn="base" latinLnBrk="0" hangingPunct="0">
              <a:lnSpc>
                <a:spcPct val="100000"/>
              </a:lnSpc>
              <a:spcBef>
                <a:spcPct val="0"/>
              </a:spcBef>
              <a:spcAft>
                <a:spcPct val="0"/>
              </a:spcAft>
              <a:buClrTx/>
              <a:buSzTx/>
              <a:buFontTx/>
              <a:buNone/>
            </a:pPr>
            <a:r>
              <a:rPr lang="en-US" altLang="en-US" sz="2000" b="1" dirty="0">
                <a:solidFill>
                  <a:srgbClr val="000000"/>
                </a:solidFill>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SQLiteDatabase.CursorFactory</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factory,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version)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super</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(context, name, factory, version);</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20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onCreate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SQLiteDatabase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db.execSQL</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"create table student(name TEXT)"</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@Override</a:t>
            </a:r>
            <a:br>
              <a:rPr kumimoji="0" lang="en-US" altLang="en-US" sz="20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808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onUpgrade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SQLiteDatabase</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oldVersion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 </a:t>
            </a: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newVersion</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8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5404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B3D918-19D7-4E2C-8027-029ED71AA821}"/>
              </a:ext>
            </a:extLst>
          </p:cNvPr>
          <p:cNvSpPr>
            <a:spLocks noGrp="1"/>
          </p:cNvSpPr>
          <p:nvPr>
            <p:ph type="title"/>
          </p:nvPr>
        </p:nvSpPr>
        <p:spPr/>
        <p:txBody>
          <a:bodyPr/>
          <a:lstStyle/>
          <a:p>
            <a:r>
              <a:rPr lang="en-IN" dirty="0"/>
              <a:t>What is this about?</a:t>
            </a:r>
          </a:p>
        </p:txBody>
      </p:sp>
      <p:sp>
        <p:nvSpPr>
          <p:cNvPr id="3" name="Content Placeholder 2">
            <a:extLst>
              <a:ext uri="{FF2B5EF4-FFF2-40B4-BE49-F238E27FC236}">
                <a16:creationId xmlns:a16="http://schemas.microsoft.com/office/drawing/2014/main" id="{C96B1862-9D9A-40D4-A241-568BA6B17132}"/>
              </a:ext>
            </a:extLst>
          </p:cNvPr>
          <p:cNvSpPr>
            <a:spLocks noGrp="1"/>
          </p:cNvSpPr>
          <p:nvPr>
            <p:ph idx="1"/>
          </p:nvPr>
        </p:nvSpPr>
        <p:spPr/>
        <p:txBody>
          <a:bodyPr/>
          <a:lstStyle/>
          <a:p>
            <a:r>
              <a:rPr lang="en-IN" dirty="0"/>
              <a:t>Android</a:t>
            </a:r>
          </a:p>
          <a:p>
            <a:r>
              <a:rPr lang="en-IN" dirty="0"/>
              <a:t>iOS</a:t>
            </a:r>
          </a:p>
          <a:p>
            <a:r>
              <a:rPr lang="en-IN" dirty="0"/>
              <a:t>Web</a:t>
            </a:r>
          </a:p>
          <a:p>
            <a:r>
              <a:rPr lang="en-IN" dirty="0"/>
              <a:t>Desktop apps</a:t>
            </a:r>
          </a:p>
        </p:txBody>
      </p:sp>
    </p:spTree>
    <p:extLst>
      <p:ext uri="{BB962C8B-B14F-4D97-AF65-F5344CB8AC3E}">
        <p14:creationId xmlns:p14="http://schemas.microsoft.com/office/powerpoint/2010/main" val="4256487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A0F8975-915B-44AA-8D60-7A665FA624F9}"/>
              </a:ext>
            </a:extLst>
          </p:cNvPr>
          <p:cNvPicPr>
            <a:picLocks noChangeAspect="1"/>
          </p:cNvPicPr>
          <p:nvPr/>
        </p:nvPicPr>
        <p:blipFill>
          <a:blip r:embed="rId2"/>
          <a:stretch>
            <a:fillRect/>
          </a:stretch>
        </p:blipFill>
        <p:spPr>
          <a:xfrm>
            <a:off x="455613" y="304800"/>
            <a:ext cx="9753600" cy="3341248"/>
          </a:xfrm>
          <a:prstGeom prst="rect">
            <a:avLst/>
          </a:prstGeom>
        </p:spPr>
      </p:pic>
      <p:pic>
        <p:nvPicPr>
          <p:cNvPr id="5" name="Picture 4">
            <a:extLst>
              <a:ext uri="{FF2B5EF4-FFF2-40B4-BE49-F238E27FC236}">
                <a16:creationId xmlns:a16="http://schemas.microsoft.com/office/drawing/2014/main" id="{80AAA337-7977-4988-A86C-9A7D0029925F}"/>
              </a:ext>
            </a:extLst>
          </p:cNvPr>
          <p:cNvPicPr>
            <a:picLocks noChangeAspect="1"/>
          </p:cNvPicPr>
          <p:nvPr/>
        </p:nvPicPr>
        <p:blipFill>
          <a:blip r:embed="rId3"/>
          <a:stretch>
            <a:fillRect/>
          </a:stretch>
        </p:blipFill>
        <p:spPr>
          <a:xfrm>
            <a:off x="684212" y="3581400"/>
            <a:ext cx="8534400" cy="2525757"/>
          </a:xfrm>
          <a:prstGeom prst="rect">
            <a:avLst/>
          </a:prstGeom>
        </p:spPr>
      </p:pic>
    </p:spTree>
    <p:extLst>
      <p:ext uri="{BB962C8B-B14F-4D97-AF65-F5344CB8AC3E}">
        <p14:creationId xmlns:p14="http://schemas.microsoft.com/office/powerpoint/2010/main" val="136408895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457200"/>
            <a:ext cx="8909366" cy="761487"/>
          </a:xfrm>
        </p:spPr>
        <p:txBody>
          <a:bodyPr>
            <a:noAutofit/>
          </a:bodyPr>
          <a:lstStyle/>
          <a:p>
            <a:pPr algn="l"/>
            <a:r>
              <a:rPr lang="en-US" sz="4800" b="1" dirty="0"/>
              <a:t>Database: Insert</a:t>
            </a:r>
          </a:p>
        </p:txBody>
      </p:sp>
      <p:sp>
        <p:nvSpPr>
          <p:cNvPr id="3" name="Rectangle 1"/>
          <p:cNvSpPr>
            <a:spLocks noChangeArrowheads="1"/>
          </p:cNvSpPr>
          <p:nvPr/>
        </p:nvSpPr>
        <p:spPr bwMode="auto">
          <a:xfrm>
            <a:off x="379412" y="1440313"/>
            <a:ext cx="11733211" cy="5042727"/>
          </a:xfrm>
          <a:prstGeom prst="rect">
            <a:avLst/>
          </a:prstGeom>
          <a:solidFill>
            <a:srgbClr val="FFFFFF"/>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Database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Database(getApplicationContext(),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"demo.db"</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SQLiteDatabase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sdb</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db.getWritableDatabase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ContentValues</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cv=</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ContentValues</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cv.put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"name"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et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.getText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toString</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long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sdb.insert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"student"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null</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,cv</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a:t>
            </a:r>
            <a:r>
              <a:rPr kumimoji="0" lang="en-US" altLang="en-US" sz="18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Toast.</a:t>
            </a:r>
            <a:r>
              <a:rPr kumimoji="0" lang="en-US" altLang="en-US" sz="1800" b="1"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makeText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(getApplicationContext(),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"not inserted"</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Toast.</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LENGTH_LONG</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).show();</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else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Toast.</a:t>
            </a:r>
            <a:r>
              <a:rPr kumimoji="0" lang="en-US" altLang="en-US" sz="1800" b="1" i="1"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makeText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(getApplicationContext(),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"successfully inserted"</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Toast.</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LENGTH_LONG</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).show();</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02457172"/>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152400"/>
            <a:ext cx="10001868" cy="761487"/>
          </a:xfrm>
        </p:spPr>
        <p:txBody>
          <a:bodyPr>
            <a:noAutofit/>
          </a:bodyPr>
          <a:lstStyle/>
          <a:p>
            <a:pPr algn="l"/>
            <a:r>
              <a:rPr lang="en-US" sz="4800" b="1" dirty="0"/>
              <a:t>Database: Retrieve</a:t>
            </a:r>
          </a:p>
        </p:txBody>
      </p:sp>
      <p:sp>
        <p:nvSpPr>
          <p:cNvPr id="6" name="Rectangle 1"/>
          <p:cNvSpPr>
            <a:spLocks noChangeArrowheads="1"/>
          </p:cNvSpPr>
          <p:nvPr/>
        </p:nvSpPr>
        <p:spPr bwMode="auto">
          <a:xfrm>
            <a:off x="455612" y="990600"/>
            <a:ext cx="10820401" cy="545822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Database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new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Database(getApplicationContext(),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"demo.db"</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null</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1</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SQLiteDatabase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sdb</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db.getReadableDatabase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Cursor c=</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sdb.query</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student"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new</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"name"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null</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null</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null</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null</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null</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c.moveToFirst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TextView</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tv</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TextView</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findViewById</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R.id.</a:t>
            </a:r>
            <a:r>
              <a:rPr kumimoji="0" lang="en-US" altLang="en-US" sz="1800" b="1" i="1"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names</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tv.setText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String s;</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do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s=</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c.getString</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c.getColumnIndex</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"name"</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tv.append</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8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80"/>
                </a:solidFill>
                <a:effectLst/>
                <a:latin typeface="Courier New" panose="02070309020205020404" pitchFamily="49" charset="0"/>
                <a:cs typeface="Courier New" panose="02070309020205020404" pitchFamily="49" charset="0"/>
              </a:rPr>
              <a:t>n</a:t>
            </a:r>
            <a:r>
              <a:rPr kumimoji="0" lang="en-US" altLang="en-US" sz="1800" b="1" i="0" u="none" strike="noStrike" cap="none" normalizeH="0" baseline="0" dirty="0" err="1">
                <a:ln>
                  <a:noFill/>
                </a:ln>
                <a:solidFill>
                  <a:srgbClr val="008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while </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c.moveToNext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44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247922008"/>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9412" y="381000"/>
            <a:ext cx="8909366" cy="787831"/>
          </a:xfrm>
        </p:spPr>
        <p:txBody>
          <a:bodyPr>
            <a:noAutofit/>
          </a:bodyPr>
          <a:lstStyle/>
          <a:p>
            <a:pPr algn="l"/>
            <a:r>
              <a:rPr lang="en-US" sz="4000" b="1" dirty="0"/>
              <a:t>Media Player : create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1612" y="1692909"/>
            <a:ext cx="2661824" cy="4437529"/>
          </a:xfrm>
          <a:prstGeom prst="rect">
            <a:avLst/>
          </a:prstGeom>
        </p:spPr>
      </p:pic>
      <p:sp>
        <p:nvSpPr>
          <p:cNvPr id="9" name="Rectangle 1"/>
          <p:cNvSpPr>
            <a:spLocks noChangeArrowheads="1"/>
          </p:cNvSpPr>
          <p:nvPr/>
        </p:nvSpPr>
        <p:spPr bwMode="auto">
          <a:xfrm>
            <a:off x="3143435" y="2915791"/>
            <a:ext cx="9060958" cy="101566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20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MediaPlayer</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0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20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p>
          <a:p>
            <a:pPr eaLnBrk="0" fontAlgn="base" hangingPunct="0">
              <a:lnSpc>
                <a:spcPct val="150000"/>
              </a:lnSpc>
              <a:spcBef>
                <a:spcPct val="0"/>
              </a:spcBef>
              <a:spcAft>
                <a:spcPct val="0"/>
              </a:spcAft>
            </a:pPr>
            <a:r>
              <a:rPr lang="en-US" altLang="en-US" sz="2000" b="1" dirty="0" err="1">
                <a:solidFill>
                  <a:srgbClr val="660E7A"/>
                </a:solidFill>
                <a:latin typeface="Courier New" panose="02070309020205020404" pitchFamily="49" charset="0"/>
                <a:cs typeface="Courier New" panose="02070309020205020404" pitchFamily="49" charset="0"/>
              </a:rPr>
              <a:t>mp</a:t>
            </a:r>
            <a:r>
              <a:rPr lang="en-US" altLang="en-US" sz="2000" b="1" dirty="0">
                <a:solidFill>
                  <a:srgbClr val="000000"/>
                </a:solidFill>
                <a:latin typeface="Courier New" panose="02070309020205020404" pitchFamily="49" charset="0"/>
                <a:cs typeface="Courier New" panose="02070309020205020404" pitchFamily="49" charset="0"/>
              </a:rPr>
              <a:t>=</a:t>
            </a:r>
            <a:r>
              <a:rPr lang="en-US" altLang="en-US" sz="2000" b="1" dirty="0" err="1">
                <a:solidFill>
                  <a:srgbClr val="000000"/>
                </a:solidFill>
                <a:latin typeface="Courier New" panose="02070309020205020404" pitchFamily="49" charset="0"/>
                <a:cs typeface="Courier New" panose="02070309020205020404" pitchFamily="49" charset="0"/>
              </a:rPr>
              <a:t>MediaPlayer.</a:t>
            </a:r>
            <a:r>
              <a:rPr lang="en-US" altLang="en-US" sz="2000" b="1" i="1" dirty="0" err="1">
                <a:solidFill>
                  <a:srgbClr val="000000"/>
                </a:solidFill>
                <a:latin typeface="Courier New" panose="02070309020205020404" pitchFamily="49" charset="0"/>
                <a:cs typeface="Courier New" panose="02070309020205020404" pitchFamily="49" charset="0"/>
              </a:rPr>
              <a:t>create</a:t>
            </a:r>
            <a:r>
              <a:rPr lang="en-US" altLang="en-US" sz="2000" b="1" dirty="0">
                <a:solidFill>
                  <a:srgbClr val="000000"/>
                </a:solidFill>
                <a:latin typeface="Courier New" panose="02070309020205020404" pitchFamily="49" charset="0"/>
                <a:cs typeface="Courier New" panose="02070309020205020404" pitchFamily="49" charset="0"/>
              </a:rPr>
              <a:t>(getApplicationContext(),</a:t>
            </a:r>
            <a:r>
              <a:rPr lang="en-US" altLang="en-US" sz="2000" b="1" dirty="0" err="1">
                <a:solidFill>
                  <a:srgbClr val="000000"/>
                </a:solidFill>
                <a:latin typeface="Courier New" panose="02070309020205020404" pitchFamily="49" charset="0"/>
                <a:cs typeface="Courier New" panose="02070309020205020404" pitchFamily="49" charset="0"/>
              </a:rPr>
              <a:t>R.raw.</a:t>
            </a:r>
            <a:r>
              <a:rPr lang="en-US" altLang="en-US" sz="2000" b="1" i="1" dirty="0" err="1">
                <a:solidFill>
                  <a:srgbClr val="660E7A"/>
                </a:solidFill>
                <a:latin typeface="Courier New" panose="02070309020205020404" pitchFamily="49" charset="0"/>
                <a:cs typeface="Courier New" panose="02070309020205020404" pitchFamily="49" charset="0"/>
              </a:rPr>
              <a:t>song</a:t>
            </a:r>
            <a:r>
              <a:rPr lang="en-US" altLang="en-US" sz="2000" b="1" dirty="0">
                <a:solidFill>
                  <a:srgbClr val="000000"/>
                </a:solidFill>
                <a:latin typeface="Courier New" panose="02070309020205020404" pitchFamily="49" charset="0"/>
                <a:cs typeface="Courier New" panose="02070309020205020404" pitchFamily="49" charset="0"/>
              </a:rPr>
              <a:t>);</a:t>
            </a:r>
            <a:endParaRPr lang="en-US" altLang="en-US" sz="4800" b="1" dirty="0">
              <a:latin typeface="Arial" panose="020B0604020202020204" pitchFamily="34" charset="0"/>
            </a:endParaRPr>
          </a:p>
        </p:txBody>
      </p:sp>
    </p:spTree>
    <p:extLst>
      <p:ext uri="{BB962C8B-B14F-4D97-AF65-F5344CB8AC3E}">
        <p14:creationId xmlns:p14="http://schemas.microsoft.com/office/powerpoint/2010/main" val="252069549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2400"/>
            <a:ext cx="8909366" cy="787831"/>
          </a:xfrm>
        </p:spPr>
        <p:txBody>
          <a:bodyPr>
            <a:noAutofit/>
          </a:bodyPr>
          <a:lstStyle/>
          <a:p>
            <a:pPr algn="l"/>
            <a:r>
              <a:rPr lang="en-US" sz="4000" b="1" dirty="0"/>
              <a:t>Media Player: Play &amp; pause</a:t>
            </a:r>
          </a:p>
        </p:txBody>
      </p:sp>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0412" y="1358280"/>
            <a:ext cx="2914895" cy="4859424"/>
          </a:xfrm>
          <a:prstGeom prst="rect">
            <a:avLst/>
          </a:prstGeom>
        </p:spPr>
      </p:pic>
      <p:sp>
        <p:nvSpPr>
          <p:cNvPr id="11" name="Rectangle 3"/>
          <p:cNvSpPr>
            <a:spLocks noChangeArrowheads="1"/>
          </p:cNvSpPr>
          <p:nvPr/>
        </p:nvSpPr>
        <p:spPr bwMode="auto">
          <a:xfrm>
            <a:off x="5007199" y="1669184"/>
            <a:ext cx="5687803"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play(View v){</a:t>
            </a:r>
            <a:b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24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.start</a:t>
            </a: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5400" b="1" i="0" u="none" strike="noStrike" cap="none" normalizeH="0" baseline="0" dirty="0">
              <a:ln>
                <a:noFill/>
              </a:ln>
              <a:solidFill>
                <a:schemeClr val="tx1"/>
              </a:solidFill>
              <a:effectLst/>
              <a:latin typeface="Arial" panose="020B0604020202020204" pitchFamily="34" charset="0"/>
            </a:endParaRPr>
          </a:p>
        </p:txBody>
      </p:sp>
      <p:sp>
        <p:nvSpPr>
          <p:cNvPr id="12" name="Rectangle 4"/>
          <p:cNvSpPr>
            <a:spLocks noChangeArrowheads="1"/>
          </p:cNvSpPr>
          <p:nvPr/>
        </p:nvSpPr>
        <p:spPr bwMode="auto">
          <a:xfrm>
            <a:off x="5007199" y="3967258"/>
            <a:ext cx="5687803" cy="175432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24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pause(View v){</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24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24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.pause</a:t>
            </a: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2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94420381"/>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93959"/>
            <a:ext cx="8909366" cy="787831"/>
          </a:xfrm>
        </p:spPr>
        <p:txBody>
          <a:bodyPr>
            <a:noAutofit/>
          </a:bodyPr>
          <a:lstStyle/>
          <a:p>
            <a:pPr algn="l"/>
            <a:r>
              <a:rPr lang="en-US" sz="3600" b="1" dirty="0"/>
              <a:t>Media Player: fast forward &amp; rewind</a:t>
            </a:r>
          </a:p>
        </p:txBody>
      </p:sp>
      <p:sp>
        <p:nvSpPr>
          <p:cNvPr id="3" name="Rectangle 1"/>
          <p:cNvSpPr>
            <a:spLocks noChangeArrowheads="1"/>
          </p:cNvSpPr>
          <p:nvPr/>
        </p:nvSpPr>
        <p:spPr bwMode="auto">
          <a:xfrm>
            <a:off x="3571955" y="1345831"/>
            <a:ext cx="8042586" cy="21342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ff</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 v){</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.getCurrentPosition</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5000</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)&lt;=</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.getDuration</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.seekTo</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.getCurrentPosition</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 </a:t>
            </a:r>
            <a:r>
              <a:rPr kumimoji="0" lang="en-US" altLang="en-US" sz="18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5000</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150" y="1368850"/>
            <a:ext cx="2914895" cy="4859424"/>
          </a:xfrm>
          <a:prstGeom prst="rect">
            <a:avLst/>
          </a:prstGeom>
        </p:spPr>
      </p:pic>
      <p:sp>
        <p:nvSpPr>
          <p:cNvPr id="6" name="Rectangle 2"/>
          <p:cNvSpPr>
            <a:spLocks noChangeArrowheads="1"/>
          </p:cNvSpPr>
          <p:nvPr/>
        </p:nvSpPr>
        <p:spPr bwMode="auto">
          <a:xfrm>
            <a:off x="3571955" y="3621514"/>
            <a:ext cx="8040492" cy="25497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public void </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rew</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(View v){</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if</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.getCurrentPosition</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5000</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&gt;</a:t>
            </a:r>
            <a:r>
              <a:rPr kumimoji="0" lang="en-US" altLang="en-US" sz="18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0</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.seekTo</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80"/>
                </a:solidFill>
                <a:effectLst/>
                <a:latin typeface="Courier New" panose="02070309020205020404" pitchFamily="49" charset="0"/>
                <a:cs typeface="Courier New" panose="02070309020205020404" pitchFamily="49" charset="0"/>
              </a:rPr>
              <a:t>int</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1" i="0" u="none" strike="noStrike" cap="none" normalizeH="0" baseline="0" dirty="0" err="1">
                <a:ln>
                  <a:noFill/>
                </a:ln>
                <a:solidFill>
                  <a:srgbClr val="660E7A"/>
                </a:solidFill>
                <a:effectLst/>
                <a:latin typeface="Courier New" panose="02070309020205020404" pitchFamily="49" charset="0"/>
                <a:cs typeface="Courier New" panose="02070309020205020404" pitchFamily="49" charset="0"/>
              </a:rPr>
              <a:t>mp</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.getCurrentPosition</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a:ln>
                  <a:noFill/>
                </a:ln>
                <a:solidFill>
                  <a:srgbClr val="0000FF"/>
                </a:solidFill>
                <a:effectLst/>
                <a:latin typeface="Courier New" panose="02070309020205020404" pitchFamily="49" charset="0"/>
                <a:cs typeface="Courier New" panose="02070309020205020404" pitchFamily="49" charset="0"/>
              </a:rPr>
              <a:t>5000</a:t>
            </a: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b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br>
            <a:r>
              <a:rPr kumimoji="0" lang="en-US" altLang="en-US" sz="1800" b="1"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48829099"/>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248546"/>
            <a:ext cx="8909366" cy="1280890"/>
          </a:xfrm>
        </p:spPr>
        <p:txBody>
          <a:bodyPr>
            <a:normAutofit/>
          </a:bodyPr>
          <a:lstStyle/>
          <a:p>
            <a:pPr algn="l"/>
            <a:r>
              <a:rPr lang="en-US" sz="4400" b="1" dirty="0"/>
              <a:t>Calling app</a:t>
            </a:r>
          </a:p>
        </p:txBody>
      </p:sp>
      <p:sp>
        <p:nvSpPr>
          <p:cNvPr id="4" name="Rectangle 3"/>
          <p:cNvSpPr/>
          <p:nvPr/>
        </p:nvSpPr>
        <p:spPr>
          <a:xfrm>
            <a:off x="1101109" y="3339402"/>
            <a:ext cx="10993611" cy="2354491"/>
          </a:xfrm>
          <a:prstGeom prst="rect">
            <a:avLst/>
          </a:prstGeom>
        </p:spPr>
        <p:txBody>
          <a:bodyPr wrap="square">
            <a:spAutoFit/>
          </a:bodyPr>
          <a:lstStyle/>
          <a:p>
            <a:r>
              <a:rPr lang="fr-FR" sz="2000" dirty="0">
                <a:solidFill>
                  <a:srgbClr val="000000"/>
                </a:solidFill>
                <a:latin typeface="Courier New" panose="02070309020205020404" pitchFamily="49" charset="0"/>
              </a:rPr>
              <a:t>Intent dialIntent = </a:t>
            </a:r>
            <a:r>
              <a:rPr lang="fr-FR" sz="2000" b="1" dirty="0">
                <a:solidFill>
                  <a:srgbClr val="7F0055"/>
                </a:solidFill>
                <a:latin typeface="Courier New" panose="02070309020205020404" pitchFamily="49" charset="0"/>
              </a:rPr>
              <a:t>new</a:t>
            </a:r>
            <a:r>
              <a:rPr lang="fr-FR" sz="2000" b="1" dirty="0">
                <a:solidFill>
                  <a:srgbClr val="000000"/>
                </a:solidFill>
                <a:latin typeface="Courier New" panose="02070309020205020404" pitchFamily="49" charset="0"/>
              </a:rPr>
              <a:t> Intent( </a:t>
            </a:r>
            <a:r>
              <a:rPr lang="fr-FR" sz="2000" b="1" dirty="0">
                <a:solidFill>
                  <a:srgbClr val="2A00FF"/>
                </a:solidFill>
                <a:latin typeface="Courier New" panose="02070309020205020404" pitchFamily="49" charset="0"/>
              </a:rPr>
              <a:t>"android.intent.action.CALL"</a:t>
            </a:r>
            <a:r>
              <a:rPr lang="fr-FR" sz="2000" b="1" dirty="0">
                <a:solidFill>
                  <a:srgbClr val="000000"/>
                </a:solidFill>
                <a:latin typeface="Courier New" panose="02070309020205020404" pitchFamily="49" charset="0"/>
              </a:rPr>
              <a:t>, Uri.</a:t>
            </a:r>
            <a:r>
              <a:rPr lang="fr-FR" sz="2000" b="1" i="1" dirty="0">
                <a:solidFill>
                  <a:srgbClr val="000000"/>
                </a:solidFill>
                <a:latin typeface="Courier New" panose="02070309020205020404" pitchFamily="49" charset="0"/>
              </a:rPr>
              <a:t>parse(</a:t>
            </a:r>
            <a:r>
              <a:rPr lang="fr-FR" sz="2000" b="1" i="1" dirty="0">
                <a:solidFill>
                  <a:srgbClr val="2A00FF"/>
                </a:solidFill>
                <a:latin typeface="Courier New" panose="02070309020205020404" pitchFamily="49" charset="0"/>
              </a:rPr>
              <a:t>"tel:3075555555"</a:t>
            </a:r>
            <a:r>
              <a:rPr lang="fr-FR" sz="2000" b="1" i="1" dirty="0">
                <a:solidFill>
                  <a:srgbClr val="000000"/>
                </a:solidFill>
                <a:latin typeface="Courier New" panose="02070309020205020404" pitchFamily="49" charset="0"/>
              </a:rPr>
              <a:t>));</a:t>
            </a:r>
          </a:p>
          <a:p>
            <a:r>
              <a:rPr lang="en-US" sz="2000" dirty="0">
                <a:solidFill>
                  <a:srgbClr val="000000"/>
                </a:solidFill>
                <a:latin typeface="Courier New" panose="02070309020205020404" pitchFamily="49" charset="0"/>
              </a:rPr>
              <a:t>startActivity(</a:t>
            </a:r>
            <a:r>
              <a:rPr lang="en-US" sz="2000" dirty="0" err="1">
                <a:solidFill>
                  <a:srgbClr val="000000"/>
                </a:solidFill>
                <a:latin typeface="Courier New" panose="02070309020205020404" pitchFamily="49" charset="0"/>
              </a:rPr>
              <a:t>dialIntent</a:t>
            </a:r>
            <a:r>
              <a:rPr lang="en-US" sz="2000" dirty="0">
                <a:solidFill>
                  <a:srgbClr val="000000"/>
                </a:solidFill>
                <a:latin typeface="Courier New" panose="02070309020205020404" pitchFamily="49" charset="0"/>
              </a:rPr>
              <a:t>);</a:t>
            </a:r>
          </a:p>
          <a:p>
            <a:endParaRPr lang="en-US" sz="1600" dirty="0">
              <a:solidFill>
                <a:srgbClr val="000000"/>
              </a:solidFill>
              <a:latin typeface="Courier New" panose="02070309020205020404" pitchFamily="49" charset="0"/>
            </a:endParaRPr>
          </a:p>
          <a:p>
            <a:endParaRPr lang="en-US" sz="1800" b="1" dirty="0"/>
          </a:p>
          <a:p>
            <a:r>
              <a:rPr lang="en-US" sz="1800" b="1" dirty="0"/>
              <a:t>&lt;uses-permission android:name=</a:t>
            </a:r>
            <a:r>
              <a:rPr lang="en-US" sz="1800" b="1" i="1" dirty="0"/>
              <a:t>"android.permission.CALL_PHONE"/&gt;</a:t>
            </a:r>
          </a:p>
          <a:p>
            <a:r>
              <a:rPr lang="en-US" sz="1800" b="1" dirty="0"/>
              <a:t>	</a:t>
            </a:r>
          </a:p>
          <a:p>
            <a:endParaRPr lang="en-US" sz="1600" dirty="0"/>
          </a:p>
        </p:txBody>
      </p:sp>
      <p:pic>
        <p:nvPicPr>
          <p:cNvPr id="2050" name="Picture 2" descr="http://www.shoutpedia.com/wp-content/uploads/2012/10/WePhone-free-phone-calls-on-the-App-Store-on-iTunes.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0691" y="1529436"/>
            <a:ext cx="1654491" cy="166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970556"/>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122" y="228600"/>
            <a:ext cx="8909366" cy="1280890"/>
          </a:xfrm>
        </p:spPr>
        <p:txBody>
          <a:bodyPr>
            <a:normAutofit/>
          </a:bodyPr>
          <a:lstStyle/>
          <a:p>
            <a:pPr algn="l"/>
            <a:r>
              <a:rPr lang="en-US" sz="4400" b="1" dirty="0"/>
              <a:t>Messaging App</a:t>
            </a:r>
          </a:p>
        </p:txBody>
      </p:sp>
      <p:sp>
        <p:nvSpPr>
          <p:cNvPr id="5" name="Rectangle 2"/>
          <p:cNvSpPr>
            <a:spLocks noChangeArrowheads="1"/>
          </p:cNvSpPr>
          <p:nvPr/>
        </p:nvSpPr>
        <p:spPr bwMode="auto">
          <a:xfrm>
            <a:off x="241235" y="3326228"/>
            <a:ext cx="11898297" cy="1656455"/>
          </a:xfrm>
          <a:prstGeom prst="rect">
            <a:avLst/>
          </a:prstGeom>
          <a:noFill/>
          <a:ln>
            <a:noFill/>
          </a:ln>
          <a:effectLst/>
        </p:spPr>
        <p:txBody>
          <a:bodyPr vert="horz" wrap="square" lIns="0" tIns="0" rIns="0" bIns="76176" numCol="1" anchor="ctr" anchorCtr="0" compatLnSpc="1">
            <a:spAutoFit/>
          </a:bodyPr>
          <a:lstStyle/>
          <a:p>
            <a:pPr marL="0" marR="0" lvl="0" indent="0" algn="l" defTabSz="914400" rtl="0" eaLnBrk="0" fontAlgn="base" latinLnBrk="0" hangingPunct="0">
              <a:lnSpc>
                <a:spcPct val="200000"/>
              </a:lnSpc>
              <a:spcBef>
                <a:spcPct val="0"/>
              </a:spcBef>
              <a:spcAft>
                <a:spcPct val="0"/>
              </a:spcAft>
              <a:buClrTx/>
              <a:buSzTx/>
              <a:buFontTx/>
              <a:buNone/>
            </a:pPr>
            <a:r>
              <a:rPr kumimoji="0" lang="en-US" altLang="en-US" sz="1800" b="0" i="0" u="none" strike="noStrike" cap="none" normalizeH="0" baseline="0" dirty="0" err="1">
                <a:ln>
                  <a:noFill/>
                </a:ln>
                <a:solidFill>
                  <a:srgbClr val="7F0055"/>
                </a:solidFill>
                <a:effectLst/>
                <a:latin typeface="Arial Unicode MS" panose="020B0604020202020204" pitchFamily="34" charset="-128"/>
              </a:rPr>
              <a:t>SmsManager</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smsManager</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err="1">
                <a:ln>
                  <a:noFill/>
                </a:ln>
                <a:solidFill>
                  <a:srgbClr val="7F0055"/>
                </a:solidFill>
                <a:effectLst/>
                <a:latin typeface="Arial Unicode MS" panose="020B0604020202020204" pitchFamily="34" charset="-128"/>
              </a:rPr>
              <a:t>SmsManager</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getDefault</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p>
          <a:p>
            <a:pPr marL="0" marR="0" lvl="0" indent="0" algn="l" defTabSz="914400" rtl="0" eaLnBrk="0" fontAlgn="base" latinLnBrk="0" hangingPunct="0">
              <a:lnSpc>
                <a:spcPct val="200000"/>
              </a:lnSpc>
              <a:spcBef>
                <a:spcPct val="0"/>
              </a:spcBef>
              <a:spcAft>
                <a:spcPct val="0"/>
              </a:spcAft>
              <a:buClrTx/>
              <a:buSzTx/>
              <a:buFontTx/>
              <a:buNone/>
            </a:pP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smsManager</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sendTextMessage</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phoneNo</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a:ln>
                  <a:noFill/>
                </a:ln>
                <a:solidFill>
                  <a:srgbClr val="000088"/>
                </a:solidFill>
                <a:effectLst/>
                <a:latin typeface="Arial Unicode MS" panose="020B0604020202020204" pitchFamily="34" charset="-128"/>
              </a:rPr>
              <a:t>null</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message</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a:ln>
                  <a:noFill/>
                </a:ln>
                <a:solidFill>
                  <a:srgbClr val="000088"/>
                </a:solidFill>
                <a:effectLst/>
                <a:latin typeface="Arial Unicode MS" panose="020B0604020202020204" pitchFamily="34" charset="-128"/>
              </a:rPr>
              <a:t>null</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a:ln>
                  <a:noFill/>
                </a:ln>
                <a:solidFill>
                  <a:srgbClr val="000088"/>
                </a:solidFill>
                <a:effectLst/>
                <a:latin typeface="Arial Unicode MS" panose="020B0604020202020204" pitchFamily="34" charset="-128"/>
              </a:rPr>
              <a:t>null</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p>
          <a:p>
            <a:pPr marL="0" marR="0" lvl="0" indent="0" algn="l" defTabSz="914400" rtl="0" eaLnBrk="0" fontAlgn="base" latinLnBrk="0" hangingPunct="0">
              <a:lnSpc>
                <a:spcPct val="200000"/>
              </a:lnSpc>
              <a:spcBef>
                <a:spcPct val="0"/>
              </a:spcBef>
              <a:spcAft>
                <a:spcPct val="0"/>
              </a:spcAft>
              <a:buClrTx/>
              <a:buSzTx/>
              <a:buFontTx/>
              <a:buNone/>
            </a:pPr>
            <a:r>
              <a:rPr kumimoji="0" lang="en-US" altLang="en-US" sz="1800" b="0" i="0" u="none" strike="noStrike" cap="none" normalizeH="0" baseline="0" dirty="0" err="1">
                <a:ln>
                  <a:noFill/>
                </a:ln>
                <a:solidFill>
                  <a:srgbClr val="7F0055"/>
                </a:solidFill>
                <a:effectLst/>
                <a:latin typeface="Arial Unicode MS" panose="020B0604020202020204" pitchFamily="34" charset="-128"/>
              </a:rPr>
              <a:t>Toast</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makeText</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getApplicationContext</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a:ln>
                  <a:noFill/>
                </a:ln>
                <a:solidFill>
                  <a:srgbClr val="008800"/>
                </a:solidFill>
                <a:effectLst/>
                <a:latin typeface="Arial Unicode MS" panose="020B0604020202020204" pitchFamily="34" charset="-128"/>
              </a:rPr>
              <a:t>"SMS sent."</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err="1">
                <a:ln>
                  <a:noFill/>
                </a:ln>
                <a:solidFill>
                  <a:srgbClr val="7F0055"/>
                </a:solidFill>
                <a:effectLst/>
                <a:latin typeface="Arial Unicode MS" panose="020B0604020202020204" pitchFamily="34" charset="-128"/>
              </a:rPr>
              <a:t>Toast</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LENGTH_LONG</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show</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p>
        </p:txBody>
      </p:sp>
      <p:sp>
        <p:nvSpPr>
          <p:cNvPr id="6" name="Rectangle 3"/>
          <p:cNvSpPr>
            <a:spLocks noChangeArrowheads="1"/>
          </p:cNvSpPr>
          <p:nvPr/>
        </p:nvSpPr>
        <p:spPr bwMode="auto">
          <a:xfrm>
            <a:off x="241236" y="5400729"/>
            <a:ext cx="6379952" cy="353919"/>
          </a:xfrm>
          <a:prstGeom prst="rect">
            <a:avLst/>
          </a:prstGeom>
          <a:noFill/>
          <a:ln>
            <a:noFill/>
          </a:ln>
          <a:effectLst/>
        </p:spPr>
        <p:txBody>
          <a:bodyPr vert="horz" wrap="none" lIns="0" tIns="0" rIns="0" bIns="76176"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0" i="0" u="none" strike="noStrike" cap="none" normalizeH="0" baseline="0" dirty="0">
                <a:ln>
                  <a:noFill/>
                </a:ln>
                <a:solidFill>
                  <a:srgbClr val="000088"/>
                </a:solidFill>
                <a:effectLst/>
                <a:latin typeface="Arial Unicode MS" panose="020B0604020202020204" pitchFamily="34" charset="-128"/>
              </a:rPr>
              <a:t>&lt;uses-permission</a:t>
            </a:r>
            <a:r>
              <a:rPr kumimoji="0" lang="en-US" altLang="en-US" sz="1600" b="0" i="0" u="none" strike="noStrike" cap="none" normalizeH="0" baseline="0" dirty="0">
                <a:ln>
                  <a:noFill/>
                </a:ln>
                <a:solidFill>
                  <a:srgbClr val="000000"/>
                </a:solidFill>
                <a:effectLst/>
                <a:latin typeface="Arial Unicode MS" panose="020B0604020202020204" pitchFamily="34" charset="-128"/>
              </a:rPr>
              <a:t> </a:t>
            </a:r>
            <a:r>
              <a:rPr kumimoji="0" lang="en-US" altLang="en-US" sz="1600" b="0" i="0" u="none" strike="noStrike" cap="none" normalizeH="0" baseline="0" dirty="0">
                <a:ln>
                  <a:noFill/>
                </a:ln>
                <a:solidFill>
                  <a:srgbClr val="7F0055"/>
                </a:solidFill>
                <a:effectLst/>
                <a:latin typeface="Arial Unicode MS" panose="020B0604020202020204" pitchFamily="34" charset="-128"/>
              </a:rPr>
              <a:t>android:name</a:t>
            </a:r>
            <a:r>
              <a:rPr kumimoji="0" lang="en-US" altLang="en-US" sz="1600" b="0" i="0" u="none" strike="noStrike" cap="none" normalizeH="0" baseline="0" dirty="0">
                <a:ln>
                  <a:noFill/>
                </a:ln>
                <a:solidFill>
                  <a:srgbClr val="666600"/>
                </a:solidFill>
                <a:effectLst/>
                <a:latin typeface="Arial Unicode MS" panose="020B0604020202020204" pitchFamily="34" charset="-128"/>
              </a:rPr>
              <a:t>=</a:t>
            </a:r>
            <a:r>
              <a:rPr kumimoji="0" lang="en-US" altLang="en-US" sz="1600" b="0" i="0" u="none" strike="noStrike" cap="none" normalizeH="0" baseline="0" dirty="0">
                <a:ln>
                  <a:noFill/>
                </a:ln>
                <a:solidFill>
                  <a:srgbClr val="008800"/>
                </a:solidFill>
                <a:effectLst/>
                <a:latin typeface="Arial Unicode MS" panose="020B0604020202020204" pitchFamily="34" charset="-128"/>
              </a:rPr>
              <a:t>"</a:t>
            </a:r>
            <a:r>
              <a:rPr kumimoji="0" lang="en-US" altLang="en-US" sz="1600" b="0" i="0" u="none" strike="noStrike" cap="none" normalizeH="0" baseline="0" dirty="0" err="1">
                <a:ln>
                  <a:noFill/>
                </a:ln>
                <a:solidFill>
                  <a:srgbClr val="008800"/>
                </a:solidFill>
                <a:effectLst/>
                <a:latin typeface="Arial Unicode MS" panose="020B0604020202020204" pitchFamily="34" charset="-128"/>
              </a:rPr>
              <a:t>android.permission.SEND_SMS</a:t>
            </a:r>
            <a:r>
              <a:rPr kumimoji="0" lang="en-US" altLang="en-US" sz="1600" b="0" i="0" u="none" strike="noStrike" cap="none" normalizeH="0" baseline="0" dirty="0">
                <a:ln>
                  <a:noFill/>
                </a:ln>
                <a:solidFill>
                  <a:srgbClr val="008800"/>
                </a:solidFill>
                <a:effectLst/>
                <a:latin typeface="Arial Unicode MS" panose="020B0604020202020204" pitchFamily="34" charset="-128"/>
              </a:rPr>
              <a:t>"</a:t>
            </a:r>
            <a:r>
              <a:rPr kumimoji="0" lang="en-US" altLang="en-US" sz="1600" b="0" i="0" u="none" strike="noStrike" cap="none" normalizeH="0" baseline="0" dirty="0">
                <a:ln>
                  <a:noFill/>
                </a:ln>
                <a:solidFill>
                  <a:srgbClr val="000000"/>
                </a:solidFill>
                <a:effectLst/>
                <a:latin typeface="Arial Unicode MS" panose="020B0604020202020204" pitchFamily="34" charset="-128"/>
              </a:rPr>
              <a:t> </a:t>
            </a:r>
            <a:r>
              <a:rPr kumimoji="0" lang="en-US" altLang="en-US" sz="1600" b="0" i="0" u="none" strike="noStrike" cap="none" normalizeH="0" baseline="0" dirty="0">
                <a:ln>
                  <a:noFill/>
                </a:ln>
                <a:solidFill>
                  <a:srgbClr val="000088"/>
                </a:solidFill>
                <a:effectLst/>
                <a:latin typeface="Arial Unicode MS" panose="020B0604020202020204" pitchFamily="34" charset="-128"/>
              </a:rPr>
              <a:t>/&gt;</a:t>
            </a:r>
            <a:r>
              <a:rPr kumimoji="0" lang="en-US" altLang="en-US" sz="1800"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074" name="Picture 2" descr="https://d13yacurqjgara.cloudfront.net/users/272916/screenshots/1360124/messaging.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5992" y="1385248"/>
            <a:ext cx="2163106" cy="1622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0713482"/>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3461" y="239802"/>
            <a:ext cx="8909366" cy="1280890"/>
          </a:xfrm>
        </p:spPr>
        <p:txBody>
          <a:bodyPr>
            <a:normAutofit/>
          </a:bodyPr>
          <a:lstStyle/>
          <a:p>
            <a:pPr algn="l"/>
            <a:r>
              <a:rPr lang="en-US" sz="4400" b="1" dirty="0"/>
              <a:t>Web browser intent</a:t>
            </a:r>
          </a:p>
        </p:txBody>
      </p:sp>
      <p:sp>
        <p:nvSpPr>
          <p:cNvPr id="6" name="Rectangle 5"/>
          <p:cNvSpPr/>
          <p:nvPr/>
        </p:nvSpPr>
        <p:spPr>
          <a:xfrm>
            <a:off x="1720939" y="4468776"/>
            <a:ext cx="9790239" cy="830997"/>
          </a:xfrm>
          <a:prstGeom prst="rect">
            <a:avLst/>
          </a:prstGeom>
        </p:spPr>
        <p:txBody>
          <a:bodyPr wrap="square">
            <a:spAutoFit/>
          </a:bodyPr>
          <a:lstStyle/>
          <a:p>
            <a:r>
              <a:rPr lang="en-US" dirty="0"/>
              <a:t>&lt;uses-permission android:name="</a:t>
            </a:r>
            <a:r>
              <a:rPr lang="en-US" dirty="0" err="1"/>
              <a:t>android.permission.INTERNET</a:t>
            </a:r>
            <a:r>
              <a:rPr lang="en-US" dirty="0"/>
              <a:t>"&gt;&lt;/uses-permission&gt;</a:t>
            </a:r>
          </a:p>
        </p:txBody>
      </p:sp>
      <p:sp>
        <p:nvSpPr>
          <p:cNvPr id="8" name="Rectangle 7"/>
          <p:cNvSpPr/>
          <p:nvPr/>
        </p:nvSpPr>
        <p:spPr>
          <a:xfrm>
            <a:off x="1720938" y="1482592"/>
            <a:ext cx="6094413" cy="2554545"/>
          </a:xfrm>
          <a:prstGeom prst="rect">
            <a:avLst/>
          </a:prstGeom>
        </p:spPr>
        <p:txBody>
          <a:bodyPr>
            <a:spAutoFit/>
          </a:bodyPr>
          <a:lstStyle/>
          <a:p>
            <a:pPr>
              <a:lnSpc>
                <a:spcPct val="200000"/>
              </a:lnSpc>
            </a:pPr>
            <a:r>
              <a:rPr lang="en-US" sz="2000" dirty="0"/>
              <a:t>String </a:t>
            </a:r>
            <a:r>
              <a:rPr lang="en-US" sz="2000" dirty="0" err="1"/>
              <a:t>url</a:t>
            </a:r>
            <a:r>
              <a:rPr lang="en-US" sz="2000" dirty="0"/>
              <a:t> = "http://www.nitk.ac.in";</a:t>
            </a:r>
          </a:p>
          <a:p>
            <a:pPr>
              <a:lnSpc>
                <a:spcPct val="200000"/>
              </a:lnSpc>
            </a:pPr>
            <a:r>
              <a:rPr lang="en-US" sz="2000" dirty="0"/>
              <a:t>Intent i = new Intent(</a:t>
            </a:r>
            <a:r>
              <a:rPr lang="en-US" sz="2000" dirty="0" err="1"/>
              <a:t>Intent.ACTION_VIEW</a:t>
            </a:r>
            <a:r>
              <a:rPr lang="en-US" sz="2000" dirty="0"/>
              <a:t>);</a:t>
            </a:r>
          </a:p>
          <a:p>
            <a:pPr>
              <a:lnSpc>
                <a:spcPct val="200000"/>
              </a:lnSpc>
            </a:pPr>
            <a:r>
              <a:rPr lang="en-US" sz="2000" dirty="0" err="1"/>
              <a:t>i.setData</a:t>
            </a:r>
            <a:r>
              <a:rPr lang="en-US" sz="2000" dirty="0"/>
              <a:t>(</a:t>
            </a:r>
            <a:r>
              <a:rPr lang="en-US" sz="2000" dirty="0" err="1"/>
              <a:t>Uri.parse</a:t>
            </a:r>
            <a:r>
              <a:rPr lang="en-US" sz="2000" dirty="0"/>
              <a:t>(</a:t>
            </a:r>
            <a:r>
              <a:rPr lang="en-US" sz="2000" dirty="0" err="1"/>
              <a:t>url</a:t>
            </a:r>
            <a:r>
              <a:rPr lang="en-US" sz="2000" dirty="0"/>
              <a:t>));</a:t>
            </a:r>
          </a:p>
          <a:p>
            <a:pPr>
              <a:lnSpc>
                <a:spcPct val="200000"/>
              </a:lnSpc>
            </a:pPr>
            <a:r>
              <a:rPr lang="en-US" sz="2000" dirty="0"/>
              <a:t>startActivity(i);</a:t>
            </a:r>
          </a:p>
        </p:txBody>
      </p:sp>
      <p:pic>
        <p:nvPicPr>
          <p:cNvPr id="4098" name="Picture 2" descr="http://androidsdna.com/wp-content/uploads/2015/08/download-browser-app-for-your-androi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7241" y="1024380"/>
            <a:ext cx="3237657" cy="3238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032672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52400"/>
            <a:ext cx="8909366" cy="1280890"/>
          </a:xfrm>
        </p:spPr>
        <p:txBody>
          <a:bodyPr>
            <a:normAutofit/>
          </a:bodyPr>
          <a:lstStyle/>
          <a:p>
            <a:pPr algn="l"/>
            <a:r>
              <a:rPr lang="en-US" sz="4800" b="1" dirty="0">
                <a:cs typeface="Times New Roman" panose="02020603050405020304" pitchFamily="18" charset="0"/>
              </a:rPr>
              <a:t>Adapter</a:t>
            </a:r>
            <a:endParaRPr lang="en-US" sz="4800" b="1" dirty="0"/>
          </a:p>
        </p:txBody>
      </p:sp>
      <p:pic>
        <p:nvPicPr>
          <p:cNvPr id="6" name="Picture 2" descr="Android Listview Adapt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0612" y="2743200"/>
            <a:ext cx="7239000" cy="22937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177657"/>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152400"/>
            <a:ext cx="8909366" cy="1280890"/>
          </a:xfrm>
        </p:spPr>
        <p:txBody>
          <a:bodyPr>
            <a:normAutofit/>
          </a:bodyPr>
          <a:lstStyle/>
          <a:p>
            <a:pPr algn="l"/>
            <a:r>
              <a:rPr lang="en-US" sz="4800" b="1" dirty="0"/>
              <a:t>Spinner</a:t>
            </a:r>
          </a:p>
        </p:txBody>
      </p:sp>
      <p:sp>
        <p:nvSpPr>
          <p:cNvPr id="6" name="Rectangle 5"/>
          <p:cNvSpPr/>
          <p:nvPr/>
        </p:nvSpPr>
        <p:spPr>
          <a:xfrm>
            <a:off x="1197868" y="1654417"/>
            <a:ext cx="10749282" cy="4212692"/>
          </a:xfrm>
          <a:prstGeom prst="rect">
            <a:avLst/>
          </a:prstGeom>
        </p:spPr>
        <p:txBody>
          <a:bodyPr wrap="square">
            <a:spAutoFit/>
          </a:bodyPr>
          <a:lstStyle/>
          <a:p>
            <a:pPr>
              <a:lnSpc>
                <a:spcPct val="150000"/>
              </a:lnSpc>
            </a:pPr>
            <a:r>
              <a:rPr lang="en-US" sz="1800" b="1" dirty="0">
                <a:solidFill>
                  <a:srgbClr val="0000C0"/>
                </a:solidFill>
                <a:latin typeface="Courier New" panose="02070309020205020404" pitchFamily="49" charset="0"/>
              </a:rPr>
              <a:t>s</a:t>
            </a:r>
            <a:r>
              <a:rPr lang="en-US" sz="1800" b="1" dirty="0">
                <a:solidFill>
                  <a:srgbClr val="000000"/>
                </a:solidFill>
                <a:latin typeface="Courier New" panose="02070309020205020404" pitchFamily="49" charset="0"/>
              </a:rPr>
              <a:t>=(Spinner)</a:t>
            </a:r>
            <a:r>
              <a:rPr lang="en-US" sz="1800" b="1" dirty="0" err="1">
                <a:solidFill>
                  <a:srgbClr val="000000"/>
                </a:solidFill>
                <a:latin typeface="Courier New" panose="02070309020205020404" pitchFamily="49" charset="0"/>
              </a:rPr>
              <a:t>findViewById</a:t>
            </a:r>
            <a:r>
              <a:rPr lang="en-US" sz="1800" b="1" dirty="0">
                <a:solidFill>
                  <a:srgbClr val="000000"/>
                </a:solidFill>
                <a:latin typeface="Courier New" panose="02070309020205020404" pitchFamily="49" charset="0"/>
              </a:rPr>
              <a:t>(R.id.</a:t>
            </a:r>
            <a:r>
              <a:rPr lang="en-US" sz="1800" b="1" i="1" dirty="0">
                <a:solidFill>
                  <a:srgbClr val="0000C0"/>
                </a:solidFill>
                <a:latin typeface="Courier New" panose="02070309020205020404" pitchFamily="49" charset="0"/>
              </a:rPr>
              <a:t>spinner1</a:t>
            </a:r>
            <a:r>
              <a:rPr lang="en-US" sz="1800" b="1" i="1" dirty="0">
                <a:solidFill>
                  <a:srgbClr val="000000"/>
                </a:solidFill>
                <a:latin typeface="Courier New" panose="02070309020205020404" pitchFamily="49" charset="0"/>
              </a:rPr>
              <a:t>);</a:t>
            </a:r>
          </a:p>
          <a:p>
            <a:pPr>
              <a:lnSpc>
                <a:spcPct val="150000"/>
              </a:lnSpc>
            </a:pPr>
            <a:endParaRPr lang="en-US" sz="1800" b="1" dirty="0">
              <a:latin typeface="Courier New" panose="02070309020205020404" pitchFamily="49" charset="0"/>
            </a:endParaRPr>
          </a:p>
          <a:p>
            <a:pPr>
              <a:lnSpc>
                <a:spcPct val="150000"/>
              </a:lnSpc>
            </a:pPr>
            <a:r>
              <a:rPr lang="en-US" sz="1800" b="1" dirty="0" err="1">
                <a:solidFill>
                  <a:srgbClr val="000000"/>
                </a:solidFill>
                <a:latin typeface="Courier New" panose="02070309020205020404" pitchFamily="49" charset="0"/>
              </a:rPr>
              <a:t>ArrayAdapter</a:t>
            </a:r>
            <a:r>
              <a:rPr lang="en-US" sz="1800" b="1" dirty="0">
                <a:solidFill>
                  <a:srgbClr val="000000"/>
                </a:solidFill>
                <a:latin typeface="Courier New" panose="02070309020205020404" pitchFamily="49" charset="0"/>
              </a:rPr>
              <a:t>&lt; </a:t>
            </a:r>
            <a:r>
              <a:rPr lang="en-US" sz="1800" b="1" dirty="0" err="1">
                <a:solidFill>
                  <a:srgbClr val="000000"/>
                </a:solidFill>
                <a:latin typeface="Courier New" panose="02070309020205020404" pitchFamily="49" charset="0"/>
              </a:rPr>
              <a:t>CharSequence</a:t>
            </a:r>
            <a:r>
              <a:rPr lang="en-US" sz="1800" b="1" dirty="0">
                <a:solidFill>
                  <a:srgbClr val="000000"/>
                </a:solidFill>
                <a:latin typeface="Courier New" panose="02070309020205020404" pitchFamily="49" charset="0"/>
              </a:rPr>
              <a:t>&gt; a=</a:t>
            </a:r>
            <a:r>
              <a:rPr lang="en-US" sz="1800" b="1" dirty="0" err="1">
                <a:solidFill>
                  <a:srgbClr val="000000"/>
                </a:solidFill>
                <a:latin typeface="Courier New" panose="02070309020205020404" pitchFamily="49" charset="0"/>
              </a:rPr>
              <a:t>ArrayAdapter.</a:t>
            </a:r>
            <a:r>
              <a:rPr lang="en-US" sz="1800" b="1" i="1" dirty="0" err="1">
                <a:solidFill>
                  <a:srgbClr val="000000"/>
                </a:solidFill>
                <a:latin typeface="Courier New" panose="02070309020205020404" pitchFamily="49" charset="0"/>
              </a:rPr>
              <a:t>createFromResource</a:t>
            </a:r>
            <a:r>
              <a:rPr lang="en-US" sz="1800" b="1" i="1" dirty="0">
                <a:solidFill>
                  <a:srgbClr val="000000"/>
                </a:solidFill>
                <a:latin typeface="Courier New" panose="02070309020205020404" pitchFamily="49" charset="0"/>
              </a:rPr>
              <a:t>(</a:t>
            </a:r>
            <a:r>
              <a:rPr lang="en-US" sz="1800" b="1" i="1" dirty="0">
                <a:solidFill>
                  <a:srgbClr val="7F0055"/>
                </a:solidFill>
                <a:latin typeface="Courier New" panose="02070309020205020404" pitchFamily="49" charset="0"/>
              </a:rPr>
              <a:t>this</a:t>
            </a:r>
            <a:r>
              <a:rPr lang="en-US" sz="1800" b="1" i="1" dirty="0">
                <a:solidFill>
                  <a:srgbClr val="000000"/>
                </a:solidFill>
                <a:latin typeface="Courier New" panose="02070309020205020404" pitchFamily="49" charset="0"/>
              </a:rPr>
              <a:t>, </a:t>
            </a:r>
            <a:r>
              <a:rPr lang="en-US" sz="1800" b="1" i="1" dirty="0" err="1">
                <a:solidFill>
                  <a:srgbClr val="000000"/>
                </a:solidFill>
                <a:latin typeface="Courier New" panose="02070309020205020404" pitchFamily="49" charset="0"/>
              </a:rPr>
              <a:t>R.array.</a:t>
            </a:r>
            <a:r>
              <a:rPr lang="en-US" sz="1800" b="1" i="1" dirty="0" err="1">
                <a:solidFill>
                  <a:srgbClr val="0000C0"/>
                </a:solidFill>
                <a:latin typeface="Courier New" panose="02070309020205020404" pitchFamily="49" charset="0"/>
              </a:rPr>
              <a:t>a</a:t>
            </a:r>
            <a:r>
              <a:rPr lang="en-US" sz="1800" b="1" i="1" dirty="0">
                <a:solidFill>
                  <a:srgbClr val="000000"/>
                </a:solidFill>
                <a:latin typeface="Courier New" panose="02070309020205020404" pitchFamily="49" charset="0"/>
              </a:rPr>
              <a:t>, </a:t>
            </a:r>
            <a:r>
              <a:rPr lang="en-US" sz="1800" b="1" i="1" dirty="0" err="1">
                <a:solidFill>
                  <a:srgbClr val="000000"/>
                </a:solidFill>
                <a:latin typeface="Courier New" panose="02070309020205020404" pitchFamily="49" charset="0"/>
              </a:rPr>
              <a:t>android.R.layout.</a:t>
            </a:r>
            <a:r>
              <a:rPr lang="en-US" sz="1800" b="1" i="1" dirty="0" err="1">
                <a:solidFill>
                  <a:srgbClr val="0000C0"/>
                </a:solidFill>
                <a:latin typeface="Courier New" panose="02070309020205020404" pitchFamily="49" charset="0"/>
              </a:rPr>
              <a:t>simple_spinner_item</a:t>
            </a:r>
            <a:r>
              <a:rPr lang="en-US" sz="1800" b="1" i="1" dirty="0">
                <a:solidFill>
                  <a:srgbClr val="000000"/>
                </a:solidFill>
                <a:latin typeface="Courier New" panose="02070309020205020404" pitchFamily="49" charset="0"/>
              </a:rPr>
              <a:t>);</a:t>
            </a:r>
          </a:p>
          <a:p>
            <a:pPr>
              <a:lnSpc>
                <a:spcPct val="150000"/>
              </a:lnSpc>
            </a:pPr>
            <a:endParaRPr lang="en-US" sz="1800" b="1" i="1" dirty="0">
              <a:solidFill>
                <a:srgbClr val="000000"/>
              </a:solidFill>
              <a:latin typeface="Courier New" panose="02070309020205020404" pitchFamily="49" charset="0"/>
            </a:endParaRPr>
          </a:p>
          <a:p>
            <a:pPr>
              <a:lnSpc>
                <a:spcPct val="150000"/>
              </a:lnSpc>
            </a:pPr>
            <a:r>
              <a:rPr lang="en-US" sz="1800" b="1" dirty="0" err="1">
                <a:solidFill>
                  <a:srgbClr val="000000"/>
                </a:solidFill>
                <a:latin typeface="Courier New" panose="02070309020205020404" pitchFamily="49" charset="0"/>
              </a:rPr>
              <a:t>a.setDropDownViewResource</a:t>
            </a:r>
            <a:r>
              <a:rPr lang="en-US" sz="1800" b="1" dirty="0">
                <a:solidFill>
                  <a:srgbClr val="000000"/>
                </a:solidFill>
                <a:latin typeface="Courier New" panose="02070309020205020404" pitchFamily="49" charset="0"/>
              </a:rPr>
              <a:t>(</a:t>
            </a:r>
            <a:r>
              <a:rPr lang="en-US" sz="1800" b="1" dirty="0" err="1">
                <a:solidFill>
                  <a:srgbClr val="000000"/>
                </a:solidFill>
                <a:latin typeface="Courier New" panose="02070309020205020404" pitchFamily="49" charset="0"/>
              </a:rPr>
              <a:t>android.R.layout.</a:t>
            </a:r>
            <a:r>
              <a:rPr lang="en-US" sz="1800" b="1" i="1" dirty="0" err="1">
                <a:solidFill>
                  <a:srgbClr val="0000C0"/>
                </a:solidFill>
                <a:latin typeface="Courier New" panose="02070309020205020404" pitchFamily="49" charset="0"/>
              </a:rPr>
              <a:t>simple_spinner_dropdown_item</a:t>
            </a:r>
            <a:r>
              <a:rPr lang="en-US" sz="1800" b="1" i="1" dirty="0">
                <a:solidFill>
                  <a:srgbClr val="000000"/>
                </a:solidFill>
                <a:latin typeface="Courier New" panose="02070309020205020404" pitchFamily="49" charset="0"/>
              </a:rPr>
              <a:t>);</a:t>
            </a:r>
          </a:p>
          <a:p>
            <a:pPr>
              <a:lnSpc>
                <a:spcPct val="150000"/>
              </a:lnSpc>
            </a:pPr>
            <a:endParaRPr lang="en-US" sz="1800" b="1" dirty="0">
              <a:solidFill>
                <a:srgbClr val="0000C0"/>
              </a:solidFill>
              <a:latin typeface="Courier New" panose="02070309020205020404" pitchFamily="49" charset="0"/>
            </a:endParaRPr>
          </a:p>
          <a:p>
            <a:pPr>
              <a:lnSpc>
                <a:spcPct val="150000"/>
              </a:lnSpc>
            </a:pPr>
            <a:r>
              <a:rPr lang="en-US" sz="1800" b="1" dirty="0" err="1">
                <a:solidFill>
                  <a:srgbClr val="0000C0"/>
                </a:solidFill>
                <a:latin typeface="Courier New" panose="02070309020205020404" pitchFamily="49" charset="0"/>
              </a:rPr>
              <a:t>s</a:t>
            </a:r>
            <a:r>
              <a:rPr lang="en-US" sz="1800" b="1" dirty="0" err="1">
                <a:solidFill>
                  <a:srgbClr val="000000"/>
                </a:solidFill>
                <a:latin typeface="Courier New" panose="02070309020205020404" pitchFamily="49" charset="0"/>
              </a:rPr>
              <a:t>.setAdapter</a:t>
            </a:r>
            <a:r>
              <a:rPr lang="en-US" sz="1800" b="1" dirty="0">
                <a:solidFill>
                  <a:srgbClr val="000000"/>
                </a:solidFill>
                <a:latin typeface="Courier New" panose="02070309020205020404" pitchFamily="49" charset="0"/>
              </a:rPr>
              <a:t>(a);</a:t>
            </a:r>
          </a:p>
          <a:p>
            <a:pPr>
              <a:lnSpc>
                <a:spcPct val="150000"/>
              </a:lnSpc>
            </a:pPr>
            <a:endParaRPr lang="en-US" sz="1800" b="1" dirty="0">
              <a:solidFill>
                <a:srgbClr val="0000C0"/>
              </a:solidFill>
              <a:latin typeface="Courier New" panose="02070309020205020404" pitchFamily="49" charset="0"/>
            </a:endParaRPr>
          </a:p>
          <a:p>
            <a:pPr>
              <a:lnSpc>
                <a:spcPct val="150000"/>
              </a:lnSpc>
            </a:pPr>
            <a:r>
              <a:rPr lang="en-US" sz="1800" b="1" dirty="0" err="1">
                <a:solidFill>
                  <a:srgbClr val="0000C0"/>
                </a:solidFill>
                <a:latin typeface="Courier New" panose="02070309020205020404" pitchFamily="49" charset="0"/>
              </a:rPr>
              <a:t>s</a:t>
            </a:r>
            <a:r>
              <a:rPr lang="en-US" sz="1800" b="1" dirty="0" err="1">
                <a:solidFill>
                  <a:srgbClr val="000000"/>
                </a:solidFill>
                <a:latin typeface="Courier New" panose="02070309020205020404" pitchFamily="49" charset="0"/>
              </a:rPr>
              <a:t>.setOnItemSelectedListener</a:t>
            </a:r>
            <a:r>
              <a:rPr lang="en-US" sz="1800" b="1" dirty="0">
                <a:solidFill>
                  <a:srgbClr val="000000"/>
                </a:solidFill>
                <a:latin typeface="Courier New" panose="02070309020205020404" pitchFamily="49" charset="0"/>
              </a:rPr>
              <a:t>(</a:t>
            </a:r>
            <a:r>
              <a:rPr lang="en-US" sz="1800" b="1" dirty="0">
                <a:solidFill>
                  <a:srgbClr val="7F0055"/>
                </a:solidFill>
                <a:latin typeface="Courier New" panose="02070309020205020404" pitchFamily="49" charset="0"/>
              </a:rPr>
              <a:t>this</a:t>
            </a:r>
            <a:r>
              <a:rPr lang="en-US" sz="1800" b="1" dirty="0">
                <a:solidFill>
                  <a:srgbClr val="000000"/>
                </a:solidFill>
                <a:latin typeface="Courier New" panose="02070309020205020404" pitchFamily="49" charset="0"/>
              </a:rPr>
              <a:t>);</a:t>
            </a:r>
          </a:p>
        </p:txBody>
      </p:sp>
    </p:spTree>
    <p:extLst>
      <p:ext uri="{BB962C8B-B14F-4D97-AF65-F5344CB8AC3E}">
        <p14:creationId xmlns:p14="http://schemas.microsoft.com/office/powerpoint/2010/main" val="31327334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 up of a logo&#10;&#10;Description automatically generated">
            <a:extLst>
              <a:ext uri="{FF2B5EF4-FFF2-40B4-BE49-F238E27FC236}">
                <a16:creationId xmlns:a16="http://schemas.microsoft.com/office/drawing/2014/main" id="{3410EE47-3C6D-47B0-A179-713DE0424972}"/>
              </a:ext>
            </a:extLst>
          </p:cNvPr>
          <p:cNvPicPr>
            <a:picLocks noGrp="1" noChangeAspect="1"/>
          </p:cNvPicPr>
          <p:nvPr>
            <p:ph idx="1"/>
          </p:nvPr>
        </p:nvPicPr>
        <p:blipFill rotWithShape="1">
          <a:blip r:embed="rId2"/>
          <a:srcRect l="10318" r="11037" b="1"/>
          <a:stretch/>
        </p:blipFill>
        <p:spPr>
          <a:xfrm>
            <a:off x="20" y="10"/>
            <a:ext cx="12188805" cy="6857990"/>
          </a:xfrm>
          <a:prstGeom prst="rect">
            <a:avLst/>
          </a:prstGeom>
        </p:spPr>
      </p:pic>
    </p:spTree>
    <p:extLst>
      <p:ext uri="{BB962C8B-B14F-4D97-AF65-F5344CB8AC3E}">
        <p14:creationId xmlns:p14="http://schemas.microsoft.com/office/powerpoint/2010/main" val="1029917979"/>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304800"/>
            <a:ext cx="8909366" cy="1280890"/>
          </a:xfrm>
        </p:spPr>
        <p:txBody>
          <a:bodyPr>
            <a:normAutofit/>
          </a:bodyPr>
          <a:lstStyle/>
          <a:p>
            <a:pPr algn="l"/>
            <a:r>
              <a:rPr lang="en-US" sz="4400" b="1" dirty="0" err="1"/>
              <a:t>ListView</a:t>
            </a:r>
            <a:endParaRPr lang="en-US" sz="4400" b="1" dirty="0"/>
          </a:p>
        </p:txBody>
      </p:sp>
      <p:sp>
        <p:nvSpPr>
          <p:cNvPr id="7" name="Rectangle 6"/>
          <p:cNvSpPr/>
          <p:nvPr/>
        </p:nvSpPr>
        <p:spPr>
          <a:xfrm>
            <a:off x="854110" y="2061544"/>
            <a:ext cx="11086869" cy="3381695"/>
          </a:xfrm>
          <a:prstGeom prst="rect">
            <a:avLst/>
          </a:prstGeom>
        </p:spPr>
        <p:txBody>
          <a:bodyPr wrap="square">
            <a:spAutoFit/>
          </a:bodyPr>
          <a:lstStyle/>
          <a:p>
            <a:pPr>
              <a:lnSpc>
                <a:spcPct val="150000"/>
              </a:lnSpc>
            </a:pPr>
            <a:r>
              <a:rPr lang="en-US" sz="1800" b="1" dirty="0">
                <a:solidFill>
                  <a:srgbClr val="0000C0"/>
                </a:solidFill>
                <a:latin typeface="Courier New" panose="02070309020205020404" pitchFamily="49" charset="0"/>
              </a:rPr>
              <a:t>lv</a:t>
            </a:r>
            <a:r>
              <a:rPr lang="en-US" sz="1800" b="1" dirty="0">
                <a:solidFill>
                  <a:srgbClr val="000000"/>
                </a:solidFill>
                <a:latin typeface="Courier New" panose="02070309020205020404" pitchFamily="49" charset="0"/>
              </a:rPr>
              <a:t>=(</a:t>
            </a:r>
            <a:r>
              <a:rPr lang="en-US" sz="1800" b="1" dirty="0" err="1">
                <a:solidFill>
                  <a:srgbClr val="000000"/>
                </a:solidFill>
                <a:latin typeface="Courier New" panose="02070309020205020404" pitchFamily="49" charset="0"/>
              </a:rPr>
              <a:t>ListView</a:t>
            </a:r>
            <a:r>
              <a:rPr lang="en-US" sz="1800" b="1" dirty="0">
                <a:solidFill>
                  <a:srgbClr val="000000"/>
                </a:solidFill>
                <a:latin typeface="Courier New" panose="02070309020205020404" pitchFamily="49" charset="0"/>
              </a:rPr>
              <a:t>)</a:t>
            </a:r>
            <a:r>
              <a:rPr lang="en-US" sz="1800" b="1" dirty="0" err="1">
                <a:solidFill>
                  <a:srgbClr val="000000"/>
                </a:solidFill>
                <a:latin typeface="Courier New" panose="02070309020205020404" pitchFamily="49" charset="0"/>
              </a:rPr>
              <a:t>findViewById</a:t>
            </a:r>
            <a:r>
              <a:rPr lang="en-US" sz="1800" b="1" dirty="0">
                <a:solidFill>
                  <a:srgbClr val="000000"/>
                </a:solidFill>
                <a:latin typeface="Courier New" panose="02070309020205020404" pitchFamily="49" charset="0"/>
              </a:rPr>
              <a:t>(R.id.</a:t>
            </a:r>
            <a:r>
              <a:rPr lang="en-US" sz="1800" b="1" i="1" dirty="0">
                <a:solidFill>
                  <a:srgbClr val="0000C0"/>
                </a:solidFill>
                <a:latin typeface="Courier New" panose="02070309020205020404" pitchFamily="49" charset="0"/>
              </a:rPr>
              <a:t>listView1</a:t>
            </a:r>
            <a:r>
              <a:rPr lang="en-US" sz="1800" b="1" i="1" dirty="0">
                <a:solidFill>
                  <a:srgbClr val="000000"/>
                </a:solidFill>
                <a:latin typeface="Courier New" panose="02070309020205020404" pitchFamily="49" charset="0"/>
              </a:rPr>
              <a:t>);</a:t>
            </a:r>
            <a:endParaRPr lang="en-US" sz="1800" b="1" dirty="0">
              <a:latin typeface="Courier New" panose="02070309020205020404" pitchFamily="49" charset="0"/>
            </a:endParaRPr>
          </a:p>
          <a:p>
            <a:pPr>
              <a:lnSpc>
                <a:spcPct val="150000"/>
              </a:lnSpc>
            </a:pPr>
            <a:endParaRPr lang="en-US" sz="1800" b="1" dirty="0">
              <a:solidFill>
                <a:srgbClr val="000000"/>
              </a:solidFill>
              <a:latin typeface="Courier New" panose="02070309020205020404" pitchFamily="49" charset="0"/>
            </a:endParaRPr>
          </a:p>
          <a:p>
            <a:pPr>
              <a:lnSpc>
                <a:spcPct val="150000"/>
              </a:lnSpc>
            </a:pPr>
            <a:r>
              <a:rPr lang="en-US" sz="1800" b="1" dirty="0" err="1">
                <a:solidFill>
                  <a:srgbClr val="000000"/>
                </a:solidFill>
                <a:latin typeface="Courier New" panose="02070309020205020404" pitchFamily="49" charset="0"/>
              </a:rPr>
              <a:t>ArrayAdapter</a:t>
            </a:r>
            <a:r>
              <a:rPr lang="en-US" sz="1800" b="1" dirty="0">
                <a:solidFill>
                  <a:srgbClr val="000000"/>
                </a:solidFill>
                <a:latin typeface="Courier New" panose="02070309020205020404" pitchFamily="49" charset="0"/>
              </a:rPr>
              <a:t>&lt;</a:t>
            </a:r>
            <a:r>
              <a:rPr lang="en-US" sz="1800" b="1" dirty="0" err="1">
                <a:solidFill>
                  <a:srgbClr val="000000"/>
                </a:solidFill>
                <a:highlight>
                  <a:srgbClr val="D4D4D4"/>
                </a:highlight>
                <a:latin typeface="Courier New" panose="02070309020205020404" pitchFamily="49" charset="0"/>
              </a:rPr>
              <a:t>CharSequence</a:t>
            </a:r>
            <a:r>
              <a:rPr lang="en-US" sz="1800" b="1" dirty="0">
                <a:solidFill>
                  <a:srgbClr val="000000"/>
                </a:solidFill>
                <a:highlight>
                  <a:srgbClr val="D4D4D4"/>
                </a:highlight>
                <a:latin typeface="Courier New" panose="02070309020205020404" pitchFamily="49" charset="0"/>
              </a:rPr>
              <a:t>&gt; </a:t>
            </a:r>
            <a:r>
              <a:rPr lang="en-US" sz="1800" b="1" dirty="0" err="1">
                <a:solidFill>
                  <a:srgbClr val="000000"/>
                </a:solidFill>
                <a:highlight>
                  <a:srgbClr val="D4D4D4"/>
                </a:highlight>
                <a:latin typeface="Courier New" panose="02070309020205020404" pitchFamily="49" charset="0"/>
              </a:rPr>
              <a:t>adap</a:t>
            </a:r>
            <a:r>
              <a:rPr lang="en-US" sz="1800" b="1" dirty="0">
                <a:solidFill>
                  <a:srgbClr val="000000"/>
                </a:solidFill>
                <a:highlight>
                  <a:srgbClr val="D4D4D4"/>
                </a:highlight>
                <a:latin typeface="Courier New" panose="02070309020205020404" pitchFamily="49" charset="0"/>
              </a:rPr>
              <a:t>=</a:t>
            </a:r>
            <a:r>
              <a:rPr lang="en-US" sz="1800" b="1" dirty="0" err="1">
                <a:solidFill>
                  <a:srgbClr val="000000"/>
                </a:solidFill>
                <a:highlight>
                  <a:srgbClr val="D4D4D4"/>
                </a:highlight>
                <a:latin typeface="Courier New" panose="02070309020205020404" pitchFamily="49" charset="0"/>
              </a:rPr>
              <a:t>ArrayAdapter.</a:t>
            </a:r>
            <a:r>
              <a:rPr lang="en-US" sz="1800" b="1" i="1" dirty="0" err="1">
                <a:solidFill>
                  <a:srgbClr val="000000"/>
                </a:solidFill>
                <a:highlight>
                  <a:srgbClr val="D4D4D4"/>
                </a:highlight>
                <a:latin typeface="Courier New" panose="02070309020205020404" pitchFamily="49" charset="0"/>
              </a:rPr>
              <a:t>createFromResource</a:t>
            </a:r>
            <a:r>
              <a:rPr lang="en-US" sz="1800" b="1" i="1" dirty="0">
                <a:solidFill>
                  <a:srgbClr val="000000"/>
                </a:solidFill>
                <a:highlight>
                  <a:srgbClr val="D4D4D4"/>
                </a:highlight>
                <a:latin typeface="Courier New" panose="02070309020205020404" pitchFamily="49" charset="0"/>
              </a:rPr>
              <a:t>(</a:t>
            </a:r>
            <a:r>
              <a:rPr lang="en-US" sz="1800" b="1" i="1" dirty="0">
                <a:solidFill>
                  <a:srgbClr val="7F0055"/>
                </a:solidFill>
                <a:highlight>
                  <a:srgbClr val="D4D4D4"/>
                </a:highlight>
                <a:latin typeface="Courier New" panose="02070309020205020404" pitchFamily="49" charset="0"/>
              </a:rPr>
              <a:t>this</a:t>
            </a:r>
            <a:r>
              <a:rPr lang="en-US" sz="1800" b="1" i="1" dirty="0">
                <a:solidFill>
                  <a:srgbClr val="000000"/>
                </a:solidFill>
                <a:highlight>
                  <a:srgbClr val="D4D4D4"/>
                </a:highlight>
                <a:latin typeface="Courier New" panose="02070309020205020404" pitchFamily="49" charset="0"/>
              </a:rPr>
              <a:t>, </a:t>
            </a:r>
            <a:r>
              <a:rPr lang="en-US" sz="1800" b="1" i="1" dirty="0" err="1">
                <a:solidFill>
                  <a:srgbClr val="000000"/>
                </a:solidFill>
                <a:highlight>
                  <a:srgbClr val="D4D4D4"/>
                </a:highlight>
                <a:latin typeface="Courier New" panose="02070309020205020404" pitchFamily="49" charset="0"/>
              </a:rPr>
              <a:t>R.array.</a:t>
            </a:r>
            <a:r>
              <a:rPr lang="en-US" sz="1800" b="1" i="1" dirty="0" err="1">
                <a:solidFill>
                  <a:srgbClr val="0000C0"/>
                </a:solidFill>
                <a:highlight>
                  <a:srgbClr val="D4D4D4"/>
                </a:highlight>
                <a:latin typeface="Courier New" panose="02070309020205020404" pitchFamily="49" charset="0"/>
              </a:rPr>
              <a:t>a</a:t>
            </a:r>
            <a:r>
              <a:rPr lang="en-US" sz="1800" b="1" i="1" dirty="0">
                <a:solidFill>
                  <a:srgbClr val="000000"/>
                </a:solidFill>
                <a:highlight>
                  <a:srgbClr val="D4D4D4"/>
                </a:highlight>
                <a:latin typeface="Courier New" panose="02070309020205020404" pitchFamily="49" charset="0"/>
              </a:rPr>
              <a:t>, android.R.layout.</a:t>
            </a:r>
            <a:r>
              <a:rPr lang="en-US" sz="1800" b="1" i="1" dirty="0">
                <a:solidFill>
                  <a:srgbClr val="0000C0"/>
                </a:solidFill>
                <a:highlight>
                  <a:srgbClr val="D4D4D4"/>
                </a:highlight>
                <a:latin typeface="Courier New" panose="02070309020205020404" pitchFamily="49" charset="0"/>
              </a:rPr>
              <a:t>simple_list_item_1</a:t>
            </a:r>
            <a:r>
              <a:rPr lang="en-US" sz="1800" b="1" i="1" dirty="0">
                <a:solidFill>
                  <a:srgbClr val="000000"/>
                </a:solidFill>
                <a:highlight>
                  <a:srgbClr val="D4D4D4"/>
                </a:highlight>
                <a:latin typeface="Courier New" panose="02070309020205020404" pitchFamily="49" charset="0"/>
              </a:rPr>
              <a:t>);</a:t>
            </a:r>
          </a:p>
          <a:p>
            <a:pPr>
              <a:lnSpc>
                <a:spcPct val="150000"/>
              </a:lnSpc>
            </a:pPr>
            <a:endParaRPr lang="en-US" sz="1800" b="1" dirty="0">
              <a:solidFill>
                <a:srgbClr val="0000C0"/>
              </a:solidFill>
              <a:latin typeface="Courier New" panose="02070309020205020404" pitchFamily="49" charset="0"/>
            </a:endParaRPr>
          </a:p>
          <a:p>
            <a:pPr>
              <a:lnSpc>
                <a:spcPct val="150000"/>
              </a:lnSpc>
            </a:pPr>
            <a:r>
              <a:rPr lang="en-US" sz="1800" b="1" dirty="0" err="1">
                <a:solidFill>
                  <a:srgbClr val="0000C0"/>
                </a:solidFill>
                <a:latin typeface="Courier New" panose="02070309020205020404" pitchFamily="49" charset="0"/>
              </a:rPr>
              <a:t>lv</a:t>
            </a:r>
            <a:r>
              <a:rPr lang="en-US" sz="1800" b="1" dirty="0" err="1">
                <a:solidFill>
                  <a:srgbClr val="000000"/>
                </a:solidFill>
                <a:latin typeface="Courier New" panose="02070309020205020404" pitchFamily="49" charset="0"/>
              </a:rPr>
              <a:t>.setAdapter</a:t>
            </a:r>
            <a:r>
              <a:rPr lang="en-US" sz="1800" b="1" dirty="0">
                <a:solidFill>
                  <a:srgbClr val="000000"/>
                </a:solidFill>
                <a:latin typeface="Courier New" panose="02070309020205020404" pitchFamily="49" charset="0"/>
              </a:rPr>
              <a:t>(</a:t>
            </a:r>
            <a:r>
              <a:rPr lang="en-US" sz="1800" b="1" dirty="0" err="1">
                <a:solidFill>
                  <a:srgbClr val="000000"/>
                </a:solidFill>
                <a:latin typeface="Courier New" panose="02070309020205020404" pitchFamily="49" charset="0"/>
              </a:rPr>
              <a:t>adap</a:t>
            </a:r>
            <a:r>
              <a:rPr lang="en-US" sz="1800" b="1" dirty="0">
                <a:solidFill>
                  <a:srgbClr val="000000"/>
                </a:solidFill>
                <a:latin typeface="Courier New" panose="02070309020205020404" pitchFamily="49" charset="0"/>
              </a:rPr>
              <a:t>);</a:t>
            </a:r>
          </a:p>
          <a:p>
            <a:pPr>
              <a:lnSpc>
                <a:spcPct val="150000"/>
              </a:lnSpc>
            </a:pPr>
            <a:endParaRPr lang="en-US" sz="1800" b="1" dirty="0">
              <a:solidFill>
                <a:srgbClr val="0000C0"/>
              </a:solidFill>
              <a:latin typeface="Courier New" panose="02070309020205020404" pitchFamily="49" charset="0"/>
            </a:endParaRPr>
          </a:p>
          <a:p>
            <a:pPr>
              <a:lnSpc>
                <a:spcPct val="150000"/>
              </a:lnSpc>
            </a:pPr>
            <a:r>
              <a:rPr lang="en-US" sz="1800" b="1" dirty="0" err="1">
                <a:solidFill>
                  <a:srgbClr val="0000C0"/>
                </a:solidFill>
                <a:latin typeface="Courier New" panose="02070309020205020404" pitchFamily="49" charset="0"/>
              </a:rPr>
              <a:t>lv</a:t>
            </a:r>
            <a:r>
              <a:rPr lang="en-US" sz="1800" b="1" dirty="0" err="1">
                <a:solidFill>
                  <a:srgbClr val="000000"/>
                </a:solidFill>
                <a:latin typeface="Courier New" panose="02070309020205020404" pitchFamily="49" charset="0"/>
              </a:rPr>
              <a:t>.setOnItemSelectedListener</a:t>
            </a:r>
            <a:r>
              <a:rPr lang="en-US" sz="1800" b="1" dirty="0">
                <a:solidFill>
                  <a:srgbClr val="000000"/>
                </a:solidFill>
                <a:latin typeface="Courier New" panose="02070309020205020404" pitchFamily="49" charset="0"/>
              </a:rPr>
              <a:t>(</a:t>
            </a:r>
            <a:r>
              <a:rPr lang="en-US" sz="1800" b="1" dirty="0">
                <a:solidFill>
                  <a:srgbClr val="7F0055"/>
                </a:solidFill>
                <a:latin typeface="Courier New" panose="02070309020205020404" pitchFamily="49" charset="0"/>
              </a:rPr>
              <a:t>this</a:t>
            </a:r>
            <a:r>
              <a:rPr lang="en-US" sz="1800" b="1" dirty="0">
                <a:solidFill>
                  <a:srgbClr val="000000"/>
                </a:solidFill>
                <a:latin typeface="Courier New" panose="02070309020205020404" pitchFamily="49" charset="0"/>
              </a:rPr>
              <a:t>);</a:t>
            </a:r>
            <a:endParaRPr lang="en-US" sz="1800" b="1" dirty="0"/>
          </a:p>
        </p:txBody>
      </p:sp>
    </p:spTree>
    <p:extLst>
      <p:ext uri="{BB962C8B-B14F-4D97-AF65-F5344CB8AC3E}">
        <p14:creationId xmlns:p14="http://schemas.microsoft.com/office/powerpoint/2010/main" val="1281749192"/>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400" b="1" dirty="0"/>
              <a:t>Animation</a:t>
            </a:r>
          </a:p>
        </p:txBody>
      </p:sp>
      <p:pic>
        <p:nvPicPr>
          <p:cNvPr id="2051" name="Picture 3" descr="Anroid Animation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4500" y="1295400"/>
            <a:ext cx="2808248" cy="4278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4325190"/>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4400" b="1" dirty="0"/>
              <a:t>Animation</a:t>
            </a:r>
          </a:p>
        </p:txBody>
      </p:sp>
      <p:pic>
        <p:nvPicPr>
          <p:cNvPr id="6" name="Picture 2" descr="Anroid Animation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612" y="914400"/>
            <a:ext cx="3199985" cy="4944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622972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304800"/>
            <a:ext cx="8909366" cy="1280890"/>
          </a:xfrm>
        </p:spPr>
        <p:txBody>
          <a:bodyPr>
            <a:normAutofit/>
          </a:bodyPr>
          <a:lstStyle/>
          <a:p>
            <a:pPr algn="l"/>
            <a:r>
              <a:rPr lang="en-US" sz="4400" b="1" dirty="0"/>
              <a:t>Animation: Scale</a:t>
            </a:r>
          </a:p>
        </p:txBody>
      </p:sp>
      <p:pic>
        <p:nvPicPr>
          <p:cNvPr id="4098" name="Picture 2" descr="Anroid Animation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812" y="990600"/>
            <a:ext cx="2719035" cy="5014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967561"/>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79412" y="228600"/>
            <a:ext cx="8909366" cy="1280890"/>
          </a:xfrm>
        </p:spPr>
        <p:txBody>
          <a:bodyPr>
            <a:normAutofit/>
          </a:bodyPr>
          <a:lstStyle/>
          <a:p>
            <a:pPr algn="l"/>
            <a:r>
              <a:rPr lang="en-US" sz="4400" b="1" dirty="0"/>
              <a:t>Animation: Rotate</a:t>
            </a:r>
          </a:p>
        </p:txBody>
      </p:sp>
      <p:pic>
        <p:nvPicPr>
          <p:cNvPr id="3076" name="Picture 4" descr="Anroid Animation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4012" y="990600"/>
            <a:ext cx="2875993" cy="4719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6778301"/>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379412" y="228600"/>
            <a:ext cx="8909366" cy="1280890"/>
          </a:xfrm>
        </p:spPr>
        <p:txBody>
          <a:bodyPr>
            <a:normAutofit/>
          </a:bodyPr>
          <a:lstStyle/>
          <a:p>
            <a:pPr algn="l"/>
            <a:r>
              <a:rPr lang="en-US" sz="4400" b="1" dirty="0"/>
              <a:t>Animation: alpha</a:t>
            </a:r>
          </a:p>
        </p:txBody>
      </p:sp>
      <p:pic>
        <p:nvPicPr>
          <p:cNvPr id="6146" name="Picture 2" descr="Anroid Animation Tutoria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241" y="538386"/>
            <a:ext cx="3909107" cy="59795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3206122"/>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6" name="Picture 5"/>
          <p:cNvPicPr>
            <a:picLocks noChangeAspect="1"/>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2200621700"/>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6" name="Picture 5"/>
          <p:cNvPicPr>
            <a:picLocks noChangeAspect="1"/>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235362102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6" name="Picture 5"/>
          <p:cNvPicPr>
            <a:picLocks noChangeAspect="1"/>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1749684651"/>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6" name="Picture 5"/>
          <p:cNvPicPr>
            <a:picLocks noChangeAspect="1"/>
          </p:cNvPicPr>
          <p:nvPr/>
        </p:nvPicPr>
        <p:blipFill>
          <a:blip r:embed="rId2"/>
          <a:stretch>
            <a:fillRect/>
          </a:stretch>
        </p:blipFill>
        <p:spPr>
          <a:xfrm>
            <a:off x="-1" y="0"/>
            <a:ext cx="12188826" cy="6858000"/>
          </a:xfrm>
          <a:prstGeom prst="rect">
            <a:avLst/>
          </a:prstGeom>
        </p:spPr>
      </p:pic>
    </p:spTree>
    <p:extLst>
      <p:ext uri="{BB962C8B-B14F-4D97-AF65-F5344CB8AC3E}">
        <p14:creationId xmlns:p14="http://schemas.microsoft.com/office/powerpoint/2010/main" val="451564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icture containing toy&#10;&#10;Description automatically generated">
            <a:extLst>
              <a:ext uri="{FF2B5EF4-FFF2-40B4-BE49-F238E27FC236}">
                <a16:creationId xmlns:a16="http://schemas.microsoft.com/office/drawing/2014/main" id="{1E3ABAA6-A945-4C0D-BB07-11E8F13E7D32}"/>
              </a:ext>
            </a:extLst>
          </p:cNvPr>
          <p:cNvPicPr>
            <a:picLocks noGrp="1" noChangeAspect="1"/>
          </p:cNvPicPr>
          <p:nvPr>
            <p:ph idx="1"/>
          </p:nvPr>
        </p:nvPicPr>
        <p:blipFill rotWithShape="1">
          <a:blip r:embed="rId2"/>
          <a:srcRect r="1360"/>
          <a:stretch/>
        </p:blipFill>
        <p:spPr>
          <a:xfrm>
            <a:off x="20" y="10"/>
            <a:ext cx="12188805" cy="6857990"/>
          </a:xfrm>
          <a:prstGeom prst="rect">
            <a:avLst/>
          </a:prstGeom>
        </p:spPr>
      </p:pic>
    </p:spTree>
    <p:extLst>
      <p:ext uri="{BB962C8B-B14F-4D97-AF65-F5344CB8AC3E}">
        <p14:creationId xmlns:p14="http://schemas.microsoft.com/office/powerpoint/2010/main" val="3248349736"/>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
          <p:cNvSpPr>
            <a:spLocks noChangeArrowheads="1"/>
          </p:cNvSpPr>
          <p:nvPr/>
        </p:nvSpPr>
        <p:spPr bwMode="auto">
          <a:xfrm>
            <a:off x="531812" y="1447800"/>
            <a:ext cx="10881184" cy="2767528"/>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76176" numCol="1" anchor="ctr" anchorCtr="0" compatLnSpc="1">
            <a:spAutoFit/>
          </a:bodyPr>
          <a:lstStyle/>
          <a:p>
            <a:pPr marL="0" marR="0" lvl="0" indent="0" algn="l" defTabSz="914400" rtl="0" eaLnBrk="0" fontAlgn="base" latinLnBrk="0" hangingPunct="0">
              <a:lnSpc>
                <a:spcPct val="200000"/>
              </a:lnSpc>
              <a:spcBef>
                <a:spcPct val="0"/>
              </a:spcBef>
              <a:spcAft>
                <a:spcPct val="0"/>
              </a:spcAft>
              <a:buClrTx/>
              <a:buSzTx/>
              <a:buFontTx/>
              <a:buNone/>
            </a:pPr>
            <a:r>
              <a:rPr kumimoji="0" lang="en-US" altLang="en-US" sz="1800" b="0" i="0" u="none" strike="noStrike" cap="none" normalizeH="0" baseline="0" dirty="0">
                <a:ln>
                  <a:noFill/>
                </a:ln>
                <a:solidFill>
                  <a:srgbClr val="000088"/>
                </a:solidFill>
                <a:effectLst/>
                <a:latin typeface="Arial Unicode MS" panose="020B0604020202020204" pitchFamily="34" charset="-128"/>
              </a:rPr>
              <a:t>case</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R</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id</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zoomInOut</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p>
          <a:p>
            <a:pPr lvl="1" eaLnBrk="0" fontAlgn="base" hangingPunct="0">
              <a:lnSpc>
                <a:spcPct val="200000"/>
              </a:lnSpc>
              <a:spcBef>
                <a:spcPct val="0"/>
              </a:spcBef>
              <a:spcAft>
                <a:spcPct val="0"/>
              </a:spcAft>
            </a:pPr>
            <a:r>
              <a:rPr kumimoji="0" lang="en-US" altLang="en-US" sz="1800" b="0" i="0" u="none" strike="noStrike" cap="none" normalizeH="0" baseline="0" dirty="0" err="1">
                <a:ln>
                  <a:noFill/>
                </a:ln>
                <a:solidFill>
                  <a:srgbClr val="7F0055"/>
                </a:solidFill>
                <a:effectLst/>
                <a:latin typeface="Arial Unicode MS" panose="020B0604020202020204" pitchFamily="34" charset="-128"/>
              </a:rPr>
              <a:t>ImageView</a:t>
            </a:r>
            <a:r>
              <a:rPr kumimoji="0" lang="en-US" altLang="en-US" sz="1800" b="0" i="0" u="none" strike="noStrike" cap="none" normalizeH="0" baseline="0" dirty="0">
                <a:ln>
                  <a:noFill/>
                </a:ln>
                <a:solidFill>
                  <a:srgbClr val="000000"/>
                </a:solidFill>
                <a:effectLst/>
                <a:latin typeface="Arial Unicode MS" panose="020B0604020202020204" pitchFamily="34" charset="-128"/>
              </a:rPr>
              <a:t> image </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7F0055"/>
                </a:solidFill>
                <a:effectLst/>
                <a:latin typeface="Arial Unicode MS" panose="020B0604020202020204" pitchFamily="34" charset="-128"/>
              </a:rPr>
              <a:t>ImageView</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findViewById</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R</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id</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imageView1</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p>
          <a:p>
            <a:pPr lvl="1" eaLnBrk="0" fontAlgn="base" hangingPunct="0">
              <a:lnSpc>
                <a:spcPct val="200000"/>
              </a:lnSpc>
              <a:spcBef>
                <a:spcPct val="0"/>
              </a:spcBef>
              <a:spcAft>
                <a:spcPct val="0"/>
              </a:spcAft>
            </a:pPr>
            <a:r>
              <a:rPr kumimoji="0" lang="en-US" altLang="en-US" sz="1800" b="0" i="0" u="none" strike="noStrike" cap="none" normalizeH="0" baseline="0" dirty="0">
                <a:ln>
                  <a:noFill/>
                </a:ln>
                <a:solidFill>
                  <a:srgbClr val="7F0055"/>
                </a:solidFill>
                <a:effectLst/>
                <a:latin typeface="Arial Unicode MS" panose="020B0604020202020204" pitchFamily="34" charset="-128"/>
              </a:rPr>
              <a:t>Animation</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animation</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err="1">
                <a:ln>
                  <a:noFill/>
                </a:ln>
                <a:solidFill>
                  <a:srgbClr val="7F0055"/>
                </a:solidFill>
                <a:effectLst/>
                <a:latin typeface="Arial Unicode MS" panose="020B0604020202020204" pitchFamily="34" charset="-128"/>
              </a:rPr>
              <a:t>AnimationUtils</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loadAnimation</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getApplicationContext</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R</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anim</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myanimation</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p>
          <a:p>
            <a:pPr lvl="1" eaLnBrk="0" fontAlgn="base" hangingPunct="0">
              <a:lnSpc>
                <a:spcPct val="200000"/>
              </a:lnSpc>
              <a:spcBef>
                <a:spcPct val="0"/>
              </a:spcBef>
              <a:spcAft>
                <a:spcPct val="0"/>
              </a:spcAft>
            </a:pPr>
            <a:r>
              <a:rPr kumimoji="0" lang="en-US" altLang="en-US" sz="1800" b="0" i="0" u="none" strike="noStrike" cap="none" normalizeH="0" baseline="0" dirty="0" err="1">
                <a:ln>
                  <a:noFill/>
                </a:ln>
                <a:solidFill>
                  <a:srgbClr val="000000"/>
                </a:solidFill>
                <a:effectLst/>
                <a:latin typeface="Arial Unicode MS" panose="020B0604020202020204" pitchFamily="34" charset="-128"/>
              </a:rPr>
              <a:t>image</a:t>
            </a:r>
            <a:r>
              <a:rPr kumimoji="0" lang="en-US" altLang="en-US" sz="1800" b="0" i="0" u="none" strike="noStrike" cap="none" normalizeH="0" baseline="0" dirty="0" err="1">
                <a:ln>
                  <a:noFill/>
                </a:ln>
                <a:solidFill>
                  <a:srgbClr val="666600"/>
                </a:solidFill>
                <a:effectLst/>
                <a:latin typeface="Arial Unicode MS" panose="020B0604020202020204" pitchFamily="34" charset="-128"/>
              </a:rPr>
              <a:t>.</a:t>
            </a:r>
            <a:r>
              <a:rPr kumimoji="0" lang="en-US" altLang="en-US" sz="1800" b="0" i="0" u="none" strike="noStrike" cap="none" normalizeH="0" baseline="0" dirty="0" err="1">
                <a:ln>
                  <a:noFill/>
                </a:ln>
                <a:solidFill>
                  <a:srgbClr val="000000"/>
                </a:solidFill>
                <a:effectLst/>
                <a:latin typeface="Arial Unicode MS" panose="020B0604020202020204" pitchFamily="34" charset="-128"/>
              </a:rPr>
              <a:t>startAnimation</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animation</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p>
          <a:p>
            <a:pPr lvl="1" eaLnBrk="0" fontAlgn="base" hangingPunct="0">
              <a:lnSpc>
                <a:spcPct val="200000"/>
              </a:lnSpc>
              <a:spcBef>
                <a:spcPct val="0"/>
              </a:spcBef>
              <a:spcAft>
                <a:spcPct val="0"/>
              </a:spcAft>
            </a:pPr>
            <a:r>
              <a:rPr kumimoji="0" lang="en-US" altLang="en-US" sz="1800" b="0" i="0" u="none" strike="noStrike" cap="none" normalizeH="0" baseline="0" dirty="0">
                <a:ln>
                  <a:noFill/>
                </a:ln>
                <a:solidFill>
                  <a:srgbClr val="000088"/>
                </a:solidFill>
                <a:effectLst/>
                <a:latin typeface="Arial Unicode MS" panose="020B0604020202020204" pitchFamily="34" charset="-128"/>
              </a:rPr>
              <a:t>return</a:t>
            </a:r>
            <a:r>
              <a:rPr kumimoji="0" lang="en-US" altLang="en-US" sz="1800" b="0" i="0" u="none" strike="noStrike" cap="none" normalizeH="0" baseline="0" dirty="0">
                <a:ln>
                  <a:noFill/>
                </a:ln>
                <a:solidFill>
                  <a:srgbClr val="000000"/>
                </a:solidFill>
                <a:effectLst/>
                <a:latin typeface="Arial Unicode MS" panose="020B0604020202020204" pitchFamily="34" charset="-128"/>
              </a:rPr>
              <a:t> </a:t>
            </a:r>
            <a:r>
              <a:rPr kumimoji="0" lang="en-US" altLang="en-US" sz="1800" b="0" i="0" u="none" strike="noStrike" cap="none" normalizeH="0" baseline="0" dirty="0">
                <a:ln>
                  <a:noFill/>
                </a:ln>
                <a:solidFill>
                  <a:srgbClr val="000088"/>
                </a:solidFill>
                <a:effectLst/>
                <a:latin typeface="Arial Unicode MS" panose="020B0604020202020204" pitchFamily="34" charset="-128"/>
              </a:rPr>
              <a:t>true</a:t>
            </a:r>
            <a:r>
              <a:rPr kumimoji="0" lang="en-US" altLang="en-US" sz="1800" b="0" i="0" u="none" strike="noStrike" cap="none" normalizeH="0" baseline="0" dirty="0">
                <a:ln>
                  <a:noFill/>
                </a:ln>
                <a:solidFill>
                  <a:srgbClr val="666600"/>
                </a:solidFill>
                <a:effectLst/>
                <a:latin typeface="Arial Unicode MS" panose="020B0604020202020204" pitchFamily="34" charset="-128"/>
              </a:rPr>
              <a:t>;</a:t>
            </a:r>
            <a:r>
              <a:rPr kumimoji="0" lang="en-US" altLang="en-US" sz="1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07120289"/>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C5B6B79C-3EA0-42D6-8EF1-33666C699F64}" type="datetime1">
              <a:rPr lang="en-US" smtClean="0"/>
              <a:t>4/22/2020</a:t>
            </a:fld>
            <a:endParaRPr lang="en-US"/>
          </a:p>
        </p:txBody>
      </p:sp>
      <p:sp>
        <p:nvSpPr>
          <p:cNvPr id="5" name="Footer Placeholder 4"/>
          <p:cNvSpPr>
            <a:spLocks noGrp="1"/>
          </p:cNvSpPr>
          <p:nvPr>
            <p:ph type="ftr" sz="quarter" idx="11"/>
          </p:nvPr>
        </p:nvSpPr>
        <p:spPr/>
        <p:txBody>
          <a:bodyPr/>
          <a:lstStyle/>
          <a:p>
            <a:r>
              <a:rPr lang="en-US"/>
              <a:t>Manoj M V | Dept of CSE | NITK Surathkal</a:t>
            </a:r>
          </a:p>
        </p:txBody>
      </p:sp>
      <p:pic>
        <p:nvPicPr>
          <p:cNvPr id="2050" name="Picture 2" descr="http://mycolorscreen.com/wp-content/uploads/users/bill11222/simple-worl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84088" y="5383452"/>
            <a:ext cx="5516703" cy="707886"/>
          </a:xfrm>
          <a:prstGeom prst="rect">
            <a:avLst/>
          </a:prstGeom>
        </p:spPr>
        <p:txBody>
          <a:bodyPr wrap="none">
            <a:spAutoFit/>
          </a:bodyPr>
          <a:lstStyle/>
          <a:p>
            <a:r>
              <a:rPr lang="en-US" sz="4000" dirty="0">
                <a:solidFill>
                  <a:schemeClr val="bg1"/>
                </a:solidFill>
              </a:rPr>
              <a:t>Google Maps Android API</a:t>
            </a:r>
          </a:p>
        </p:txBody>
      </p:sp>
      <p:sp>
        <p:nvSpPr>
          <p:cNvPr id="7" name="Rectangle 6"/>
          <p:cNvSpPr/>
          <p:nvPr/>
        </p:nvSpPr>
        <p:spPr>
          <a:xfrm>
            <a:off x="3884088" y="6139822"/>
            <a:ext cx="8765199" cy="400110"/>
          </a:xfrm>
          <a:prstGeom prst="rect">
            <a:avLst/>
          </a:prstGeom>
        </p:spPr>
        <p:txBody>
          <a:bodyPr wrap="square">
            <a:spAutoFit/>
          </a:bodyPr>
          <a:lstStyle/>
          <a:p>
            <a:r>
              <a:rPr lang="en-US" sz="2000" b="1" dirty="0">
                <a:solidFill>
                  <a:schemeClr val="bg1"/>
                </a:solidFill>
              </a:rPr>
              <a:t>https://developers.google.com/maps/documentation/android/</a:t>
            </a:r>
          </a:p>
        </p:txBody>
      </p:sp>
    </p:spTree>
    <p:extLst>
      <p:ext uri="{BB962C8B-B14F-4D97-AF65-F5344CB8AC3E}">
        <p14:creationId xmlns:p14="http://schemas.microsoft.com/office/powerpoint/2010/main" val="3527899443"/>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39411" y="624110"/>
            <a:ext cx="8909366" cy="1280890"/>
          </a:xfrm>
        </p:spPr>
        <p:txBody>
          <a:bodyPr/>
          <a:lstStyle/>
          <a:p>
            <a:r>
              <a:rPr lang="en-US" dirty="0"/>
              <a:t>Google Maps Android API</a:t>
            </a:r>
          </a:p>
        </p:txBody>
      </p:sp>
      <p:sp>
        <p:nvSpPr>
          <p:cNvPr id="6" name="Rectangle 5"/>
          <p:cNvSpPr/>
          <p:nvPr/>
        </p:nvSpPr>
        <p:spPr>
          <a:xfrm>
            <a:off x="1839411" y="1905000"/>
            <a:ext cx="4964564" cy="3416320"/>
          </a:xfrm>
          <a:prstGeom prst="rect">
            <a:avLst/>
          </a:prstGeom>
        </p:spPr>
        <p:txBody>
          <a:bodyPr wrap="none">
            <a:spAutoFit/>
          </a:bodyPr>
          <a:lstStyle/>
          <a:p>
            <a:pPr marL="342900" indent="-342900">
              <a:lnSpc>
                <a:spcPct val="150000"/>
              </a:lnSpc>
              <a:buFont typeface="Arial" panose="020B0604020202020204" pitchFamily="34" charset="0"/>
              <a:buChar char="•"/>
            </a:pPr>
            <a:r>
              <a:rPr lang="en-US" sz="2400" b="1" dirty="0"/>
              <a:t>Hello Map</a:t>
            </a:r>
          </a:p>
          <a:p>
            <a:pPr marL="342900" indent="-342900">
              <a:lnSpc>
                <a:spcPct val="150000"/>
              </a:lnSpc>
              <a:buFont typeface="Arial" panose="020B0604020202020204" pitchFamily="34" charset="0"/>
              <a:buChar char="•"/>
            </a:pPr>
            <a:r>
              <a:rPr lang="en-US" sz="2400" b="1" dirty="0"/>
              <a:t>Change the Map Type</a:t>
            </a:r>
          </a:p>
          <a:p>
            <a:pPr marL="342900" indent="-342900">
              <a:lnSpc>
                <a:spcPct val="150000"/>
              </a:lnSpc>
              <a:buFont typeface="Arial" panose="020B0604020202020204" pitchFamily="34" charset="0"/>
              <a:buChar char="•"/>
            </a:pPr>
            <a:r>
              <a:rPr lang="en-US" sz="2400" b="1" dirty="0"/>
              <a:t>Indoor Maps</a:t>
            </a:r>
          </a:p>
          <a:p>
            <a:pPr marL="342900" indent="-342900">
              <a:lnSpc>
                <a:spcPct val="150000"/>
              </a:lnSpc>
              <a:buFont typeface="Arial" panose="020B0604020202020204" pitchFamily="34" charset="0"/>
              <a:buChar char="•"/>
            </a:pPr>
            <a:r>
              <a:rPr lang="en-US" sz="2400" b="1" dirty="0"/>
              <a:t>Custom Markers and Info windows</a:t>
            </a:r>
          </a:p>
          <a:p>
            <a:pPr marL="342900" indent="-342900">
              <a:lnSpc>
                <a:spcPct val="150000"/>
              </a:lnSpc>
              <a:buFont typeface="Arial" panose="020B0604020202020204" pitchFamily="34" charset="0"/>
              <a:buChar char="•"/>
            </a:pPr>
            <a:r>
              <a:rPr lang="en-US" sz="2400" b="1" dirty="0"/>
              <a:t>Flat Markers</a:t>
            </a:r>
          </a:p>
          <a:p>
            <a:pPr marL="342900" indent="-342900">
              <a:lnSpc>
                <a:spcPct val="150000"/>
              </a:lnSpc>
              <a:buFont typeface="Arial" panose="020B0604020202020204" pitchFamily="34" charset="0"/>
              <a:buChar char="•"/>
            </a:pPr>
            <a:r>
              <a:rPr lang="en-US" sz="2400" b="1" dirty="0"/>
              <a:t>Polylines</a:t>
            </a:r>
          </a:p>
        </p:txBody>
      </p:sp>
    </p:spTree>
    <p:extLst>
      <p:ext uri="{BB962C8B-B14F-4D97-AF65-F5344CB8AC3E}">
        <p14:creationId xmlns:p14="http://schemas.microsoft.com/office/powerpoint/2010/main" val="2044742776"/>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83276"/>
            <a:ext cx="8909366" cy="1280890"/>
          </a:xfrm>
        </p:spPr>
        <p:txBody>
          <a:bodyPr>
            <a:normAutofit/>
          </a:bodyPr>
          <a:lstStyle/>
          <a:p>
            <a:pPr algn="l"/>
            <a:r>
              <a:rPr lang="en-US" sz="4400" b="1" dirty="0"/>
              <a:t>Latitude and longitude </a:t>
            </a:r>
          </a:p>
        </p:txBody>
      </p:sp>
      <p:sp>
        <p:nvSpPr>
          <p:cNvPr id="3" name="Content Placeholder 2"/>
          <p:cNvSpPr>
            <a:spLocks noGrp="1"/>
          </p:cNvSpPr>
          <p:nvPr>
            <p:ph idx="1"/>
          </p:nvPr>
        </p:nvSpPr>
        <p:spPr>
          <a:xfrm>
            <a:off x="1128108" y="1364166"/>
            <a:ext cx="3464997" cy="4869366"/>
          </a:xfrm>
        </p:spPr>
        <p:txBody>
          <a:bodyPr>
            <a:normAutofit fontScale="55000" lnSpcReduction="20000"/>
          </a:bodyPr>
          <a:lstStyle/>
          <a:p>
            <a:r>
              <a:rPr lang="en-US" b="1" dirty="0" err="1">
                <a:solidFill>
                  <a:srgbClr val="FF0000"/>
                </a:solidFill>
              </a:rPr>
              <a:t>Shimoga</a:t>
            </a:r>
            <a:endParaRPr lang="en-US" b="1" dirty="0">
              <a:solidFill>
                <a:srgbClr val="FF0000"/>
              </a:solidFill>
            </a:endParaRPr>
          </a:p>
          <a:p>
            <a:pPr lvl="1"/>
            <a:r>
              <a:rPr lang="en-US" b="1" dirty="0"/>
              <a:t>Latitude : 13.929930</a:t>
            </a:r>
          </a:p>
          <a:p>
            <a:pPr lvl="1"/>
            <a:r>
              <a:rPr lang="en-US" b="1" dirty="0"/>
              <a:t>Longitude: 75.568101</a:t>
            </a:r>
          </a:p>
          <a:p>
            <a:endParaRPr lang="en-US" b="1" dirty="0"/>
          </a:p>
          <a:p>
            <a:r>
              <a:rPr lang="en-US" b="1" dirty="0" err="1">
                <a:solidFill>
                  <a:srgbClr val="FF0000"/>
                </a:solidFill>
              </a:rPr>
              <a:t>Davangere</a:t>
            </a:r>
            <a:endParaRPr lang="en-US" b="1" dirty="0">
              <a:solidFill>
                <a:srgbClr val="FF0000"/>
              </a:solidFill>
            </a:endParaRPr>
          </a:p>
          <a:p>
            <a:pPr lvl="1"/>
            <a:r>
              <a:rPr lang="en-US" b="1" dirty="0"/>
              <a:t>Latitude : 14.466344</a:t>
            </a:r>
          </a:p>
          <a:p>
            <a:pPr lvl="1"/>
            <a:r>
              <a:rPr lang="en-US" b="1" dirty="0"/>
              <a:t>Longitude: 75.923840</a:t>
            </a:r>
          </a:p>
          <a:p>
            <a:endParaRPr lang="en-US" b="1" dirty="0"/>
          </a:p>
          <a:p>
            <a:r>
              <a:rPr lang="en-US" b="1" dirty="0">
                <a:solidFill>
                  <a:srgbClr val="FF0000"/>
                </a:solidFill>
              </a:rPr>
              <a:t>Bangalore</a:t>
            </a:r>
          </a:p>
          <a:p>
            <a:pPr lvl="1"/>
            <a:r>
              <a:rPr lang="en-US" b="1" dirty="0"/>
              <a:t>Latitude : 12.971599</a:t>
            </a:r>
          </a:p>
          <a:p>
            <a:pPr lvl="1"/>
            <a:r>
              <a:rPr lang="en-US" b="1" dirty="0"/>
              <a:t>Longitude: 77.594563</a:t>
            </a:r>
          </a:p>
          <a:p>
            <a:endParaRPr lang="en-US" b="1" dirty="0"/>
          </a:p>
          <a:p>
            <a:endParaRPr lang="en-US" b="1" dirty="0"/>
          </a:p>
        </p:txBody>
      </p:sp>
      <p:sp>
        <p:nvSpPr>
          <p:cNvPr id="7" name="Content Placeholder 2"/>
          <p:cNvSpPr txBox="1"/>
          <p:nvPr/>
        </p:nvSpPr>
        <p:spPr>
          <a:xfrm>
            <a:off x="4582364" y="1315304"/>
            <a:ext cx="3464997" cy="4869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b="1" dirty="0">
                <a:solidFill>
                  <a:srgbClr val="FF0000"/>
                </a:solidFill>
              </a:rPr>
              <a:t>BIET </a:t>
            </a:r>
            <a:r>
              <a:rPr lang="en-US" b="1" dirty="0" err="1">
                <a:solidFill>
                  <a:srgbClr val="FF0000"/>
                </a:solidFill>
              </a:rPr>
              <a:t>Davangere</a:t>
            </a:r>
            <a:endParaRPr lang="en-US" b="1" dirty="0">
              <a:solidFill>
                <a:srgbClr val="FF0000"/>
              </a:solidFill>
            </a:endParaRPr>
          </a:p>
          <a:p>
            <a:pPr lvl="1"/>
            <a:r>
              <a:rPr lang="en-US" b="1" dirty="0"/>
              <a:t>Latitude : 14.443522</a:t>
            </a:r>
          </a:p>
          <a:p>
            <a:pPr lvl="1"/>
            <a:r>
              <a:rPr lang="en-US" b="1" dirty="0"/>
              <a:t>Longitude: 75.902045</a:t>
            </a:r>
          </a:p>
          <a:p>
            <a:endParaRPr lang="en-US" b="1" dirty="0"/>
          </a:p>
          <a:p>
            <a:r>
              <a:rPr lang="en-US" b="1" dirty="0">
                <a:solidFill>
                  <a:srgbClr val="FF0000"/>
                </a:solidFill>
              </a:rPr>
              <a:t>Mangalore</a:t>
            </a:r>
          </a:p>
          <a:p>
            <a:pPr lvl="1"/>
            <a:r>
              <a:rPr lang="en-US" b="1" dirty="0"/>
              <a:t>Latitude : 12.914142</a:t>
            </a:r>
          </a:p>
          <a:p>
            <a:pPr lvl="1"/>
            <a:r>
              <a:rPr lang="en-US" b="1" dirty="0"/>
              <a:t>Longitude: 74.855957</a:t>
            </a:r>
          </a:p>
          <a:p>
            <a:endParaRPr lang="en-US" b="1" dirty="0"/>
          </a:p>
          <a:p>
            <a:r>
              <a:rPr lang="en-US" b="1" dirty="0">
                <a:solidFill>
                  <a:srgbClr val="FF0000"/>
                </a:solidFill>
              </a:rPr>
              <a:t>Belgaum</a:t>
            </a:r>
          </a:p>
          <a:p>
            <a:pPr lvl="1"/>
            <a:r>
              <a:rPr lang="en-US" b="1" dirty="0"/>
              <a:t>Latitude : 15.849695</a:t>
            </a:r>
          </a:p>
          <a:p>
            <a:pPr lvl="1"/>
            <a:r>
              <a:rPr lang="en-US" b="1" dirty="0"/>
              <a:t>Longitude: 74.497674</a:t>
            </a:r>
          </a:p>
          <a:p>
            <a:endParaRPr lang="en-US" b="1" dirty="0"/>
          </a:p>
          <a:p>
            <a:endParaRPr lang="en-US" b="1" dirty="0"/>
          </a:p>
        </p:txBody>
      </p:sp>
      <p:sp>
        <p:nvSpPr>
          <p:cNvPr id="8" name="Content Placeholder 2"/>
          <p:cNvSpPr txBox="1"/>
          <p:nvPr/>
        </p:nvSpPr>
        <p:spPr>
          <a:xfrm>
            <a:off x="8031248" y="1364166"/>
            <a:ext cx="3464997" cy="4869366"/>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panose="05040102010807070707"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panose="05040102010807070707"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panose="05040102010807070707"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panose="05040102010807070707" charset="2"/>
              <a:buChar char=""/>
              <a:defRPr sz="1200" kern="1200">
                <a:solidFill>
                  <a:schemeClr val="tx1">
                    <a:lumMod val="75000"/>
                    <a:lumOff val="25000"/>
                  </a:schemeClr>
                </a:solidFill>
                <a:latin typeface="+mn-lt"/>
                <a:ea typeface="+mn-ea"/>
                <a:cs typeface="+mn-cs"/>
              </a:defRPr>
            </a:lvl9pPr>
          </a:lstStyle>
          <a:p>
            <a:r>
              <a:rPr lang="en-US" b="1" dirty="0">
                <a:solidFill>
                  <a:srgbClr val="FF0000"/>
                </a:solidFill>
              </a:rPr>
              <a:t>Delhi</a:t>
            </a:r>
          </a:p>
          <a:p>
            <a:pPr lvl="1"/>
            <a:r>
              <a:rPr lang="en-US" b="1" dirty="0"/>
              <a:t>Latitude : 28.613939</a:t>
            </a:r>
          </a:p>
          <a:p>
            <a:pPr lvl="1"/>
            <a:r>
              <a:rPr lang="en-US" b="1" dirty="0"/>
              <a:t>Longitude: 77.209021</a:t>
            </a:r>
          </a:p>
          <a:p>
            <a:endParaRPr lang="en-US" b="1" dirty="0"/>
          </a:p>
          <a:p>
            <a:r>
              <a:rPr lang="en-US" b="1" dirty="0">
                <a:solidFill>
                  <a:srgbClr val="FF0000"/>
                </a:solidFill>
              </a:rPr>
              <a:t>Calicut</a:t>
            </a:r>
          </a:p>
          <a:p>
            <a:pPr lvl="1"/>
            <a:r>
              <a:rPr lang="en-US" b="1" dirty="0"/>
              <a:t>Latitude : 11.258753</a:t>
            </a:r>
          </a:p>
          <a:p>
            <a:pPr lvl="1"/>
            <a:r>
              <a:rPr lang="en-US" b="1" dirty="0"/>
              <a:t>Longitude: 75.780410</a:t>
            </a:r>
          </a:p>
          <a:p>
            <a:endParaRPr lang="en-US" b="1" dirty="0"/>
          </a:p>
          <a:p>
            <a:r>
              <a:rPr lang="en-US" b="1" dirty="0">
                <a:solidFill>
                  <a:srgbClr val="FF0000"/>
                </a:solidFill>
              </a:rPr>
              <a:t>Chennai</a:t>
            </a:r>
          </a:p>
          <a:p>
            <a:pPr lvl="1"/>
            <a:r>
              <a:rPr lang="en-US" b="1" dirty="0"/>
              <a:t>Latitude : 13.082680</a:t>
            </a:r>
          </a:p>
          <a:p>
            <a:pPr lvl="1"/>
            <a:r>
              <a:rPr lang="en-US" b="1" dirty="0"/>
              <a:t>Longitude: 80.270718</a:t>
            </a:r>
          </a:p>
          <a:p>
            <a:endParaRPr lang="en-US" b="1" dirty="0"/>
          </a:p>
          <a:p>
            <a:endParaRPr lang="en-US" b="1" dirty="0"/>
          </a:p>
        </p:txBody>
      </p:sp>
    </p:spTree>
    <p:extLst>
      <p:ext uri="{BB962C8B-B14F-4D97-AF65-F5344CB8AC3E}">
        <p14:creationId xmlns:p14="http://schemas.microsoft.com/office/powerpoint/2010/main" val="1918387498"/>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47270"/>
            <a:ext cx="11395186" cy="670266"/>
          </a:xfrm>
        </p:spPr>
        <p:txBody>
          <a:bodyPr>
            <a:normAutofit fontScale="90000"/>
          </a:bodyPr>
          <a:lstStyle/>
          <a:p>
            <a:pPr algn="l"/>
            <a:r>
              <a:rPr lang="en-US" b="1" dirty="0"/>
              <a:t>Hello Map</a:t>
            </a:r>
          </a:p>
        </p:txBody>
      </p:sp>
      <p:sp>
        <p:nvSpPr>
          <p:cNvPr id="7" name="Rectangle 1"/>
          <p:cNvSpPr>
            <a:spLocks noChangeArrowheads="1"/>
          </p:cNvSpPr>
          <p:nvPr/>
        </p:nvSpPr>
        <p:spPr bwMode="auto">
          <a:xfrm>
            <a:off x="3282410" y="717536"/>
            <a:ext cx="9512680" cy="6140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400" b="1" i="0" u="none" strike="noStrike" cap="none" normalizeH="0" baseline="0" dirty="0">
                <a:ln>
                  <a:noFill/>
                </a:ln>
                <a:solidFill>
                  <a:srgbClr val="000088"/>
                </a:solidFill>
                <a:effectLst/>
                <a:latin typeface="inherit"/>
              </a:rPr>
              <a:t>public</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class</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MapPane</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extends</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0066"/>
                </a:solidFill>
                <a:effectLst/>
                <a:latin typeface="inherit"/>
              </a:rPr>
              <a:t>Activity</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implements</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OnMapReadyCallback</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6666"/>
                </a:solidFill>
                <a:effectLst/>
                <a:latin typeface="inherit"/>
              </a:rPr>
              <a:t>@Override</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protected</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void</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onCreate</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660066"/>
                </a:solidFill>
                <a:effectLst/>
                <a:latin typeface="inherit"/>
              </a:rPr>
              <a:t>Bundle</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savedInstanceState</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88"/>
                </a:solidFill>
                <a:effectLst/>
                <a:latin typeface="inherit"/>
              </a:rPr>
              <a:t>super</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onCreate</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savedInstanceState</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setContentView</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R</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layout</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map_activity</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MapFragment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mapFragment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660066"/>
                </a:solidFill>
                <a:effectLst/>
                <a:latin typeface="inherit"/>
              </a:rPr>
              <a:t>MapFragment</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getFragmentManager</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findFragmentById</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R</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id</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map</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mapFragment</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getMapAsync</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88"/>
                </a:solidFill>
                <a:effectLst/>
                <a:latin typeface="inherit"/>
              </a:rPr>
              <a:t>this</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6666"/>
                </a:solidFill>
                <a:effectLst/>
                <a:latin typeface="inherit"/>
              </a:rPr>
              <a:t>@Override</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public</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void</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onMapReady</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660066"/>
                </a:solidFill>
                <a:effectLst/>
                <a:latin typeface="inherit"/>
              </a:rPr>
              <a:t>GoogleMap</a:t>
            </a:r>
            <a:r>
              <a:rPr kumimoji="0" lang="en-US" altLang="en-US" sz="1400" b="1" i="0" u="none" strike="noStrike" cap="none" normalizeH="0" baseline="0" dirty="0">
                <a:ln>
                  <a:noFill/>
                </a:ln>
                <a:solidFill>
                  <a:srgbClr val="000000"/>
                </a:solidFill>
                <a:effectLst/>
                <a:latin typeface="inherit"/>
              </a:rPr>
              <a:t> map</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LatLng</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sydney</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new</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LatLng</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6666"/>
                </a:solidFill>
                <a:effectLst/>
                <a:latin typeface="inherit"/>
              </a:rPr>
              <a:t>33.867</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6666"/>
                </a:solidFill>
                <a:effectLst/>
                <a:latin typeface="inherit"/>
              </a:rPr>
              <a:t>151.206</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map</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setMyLocationEnabled</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88"/>
                </a:solidFill>
                <a:effectLst/>
                <a:latin typeface="inherit"/>
              </a:rPr>
              <a:t>true</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map</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moveCamera</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660066"/>
                </a:solidFill>
                <a:effectLst/>
                <a:latin typeface="inherit"/>
              </a:rPr>
              <a:t>CameraUpdateFactory</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newLatLngZoom</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sydney</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6666"/>
                </a:solidFill>
                <a:effectLst/>
                <a:latin typeface="inherit"/>
              </a:rPr>
              <a:t>13</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map</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addMarker</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88"/>
                </a:solidFill>
                <a:effectLst/>
                <a:latin typeface="inherit"/>
              </a:rPr>
              <a:t>new</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MarkerOptions</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title</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8800"/>
                </a:solidFill>
                <a:effectLst/>
                <a:latin typeface="inherit"/>
              </a:rPr>
              <a:t>"Sydney"</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snippet</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8800"/>
                </a:solidFill>
                <a:effectLst/>
                <a:latin typeface="inherit"/>
              </a:rPr>
              <a:t>"The most populous city in Australia."</a:t>
            </a:r>
            <a:r>
              <a:rPr kumimoji="0" lang="en-US" altLang="en-US" sz="1400" b="1" i="0" u="none" strike="noStrike" cap="none" normalizeH="0" baseline="0" dirty="0">
                <a:ln>
                  <a:noFill/>
                </a:ln>
                <a:solidFill>
                  <a:srgbClr val="666600"/>
                </a:solidFill>
                <a:effectLst/>
                <a:latin typeface="inherit"/>
              </a:rPr>
              <a:t>)</a:t>
            </a:r>
            <a:r>
              <a:rPr lang="en-US" altLang="en-US" sz="1400" b="1" dirty="0">
                <a:solidFill>
                  <a:srgbClr val="000000"/>
                </a:solidFill>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position</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sydney</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chemeClr val="tx1"/>
                </a:solidFill>
                <a:effectLst/>
              </a:rPr>
              <a:t> </a:t>
            </a:r>
            <a:endParaRPr kumimoji="0" lang="en-US" altLang="en-US" sz="3600" b="1" i="0" u="none" strike="noStrike" cap="none" normalizeH="0" baseline="0" dirty="0">
              <a:ln>
                <a:noFill/>
              </a:ln>
              <a:solidFill>
                <a:schemeClr val="tx1"/>
              </a:solidFill>
              <a:effectLst/>
              <a:latin typeface="Arial" panose="020B0604020202020204" pitchFamily="34" charset="0"/>
            </a:endParaRPr>
          </a:p>
        </p:txBody>
      </p:sp>
      <p:pic>
        <p:nvPicPr>
          <p:cNvPr id="8" name="hellomap">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76965" y="1402081"/>
            <a:ext cx="2598920" cy="4620644"/>
          </a:xfrm>
        </p:spPr>
      </p:pic>
    </p:spTree>
    <p:extLst>
      <p:ext uri="{BB962C8B-B14F-4D97-AF65-F5344CB8AC3E}">
        <p14:creationId xmlns:p14="http://schemas.microsoft.com/office/powerpoint/2010/main" val="3979082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75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8909366" cy="1280890"/>
          </a:xfrm>
        </p:spPr>
        <p:txBody>
          <a:bodyPr>
            <a:normAutofit/>
          </a:bodyPr>
          <a:lstStyle/>
          <a:p>
            <a:pPr algn="l"/>
            <a:r>
              <a:rPr lang="en-US" sz="4400" b="1" dirty="0"/>
              <a:t>Change the Map Type</a:t>
            </a:r>
          </a:p>
        </p:txBody>
      </p:sp>
      <p:sp>
        <p:nvSpPr>
          <p:cNvPr id="7" name="Rectangle 1"/>
          <p:cNvSpPr>
            <a:spLocks noChangeArrowheads="1"/>
          </p:cNvSpPr>
          <p:nvPr/>
        </p:nvSpPr>
        <p:spPr bwMode="auto">
          <a:xfrm>
            <a:off x="3299989" y="1219200"/>
            <a:ext cx="891772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pPr>
            <a:r>
              <a:rPr kumimoji="0" lang="en-US" altLang="en-US" sz="1600" b="0" i="0" u="none" strike="noStrike" cap="none" normalizeH="0" baseline="0" dirty="0">
                <a:ln>
                  <a:noFill/>
                </a:ln>
                <a:solidFill>
                  <a:srgbClr val="000088"/>
                </a:solidFill>
                <a:effectLst/>
                <a:latin typeface="inherit"/>
              </a:rPr>
              <a:t>public</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0088"/>
                </a:solidFill>
                <a:effectLst/>
                <a:latin typeface="inherit"/>
              </a:rPr>
              <a:t>class</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err="1">
                <a:ln>
                  <a:noFill/>
                </a:ln>
                <a:solidFill>
                  <a:srgbClr val="660066"/>
                </a:solidFill>
                <a:effectLst/>
                <a:latin typeface="inherit"/>
              </a:rPr>
              <a:t>MapPane</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0088"/>
                </a:solidFill>
                <a:effectLst/>
                <a:latin typeface="inherit"/>
              </a:rPr>
              <a:t>extends</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660066"/>
                </a:solidFill>
                <a:effectLst/>
                <a:latin typeface="inherit"/>
              </a:rPr>
              <a:t>Activity</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0088"/>
                </a:solidFill>
                <a:effectLst/>
                <a:latin typeface="inherit"/>
              </a:rPr>
              <a:t>implements</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err="1">
                <a:ln>
                  <a:noFill/>
                </a:ln>
                <a:solidFill>
                  <a:srgbClr val="660066"/>
                </a:solidFill>
                <a:effectLst/>
                <a:latin typeface="inherit"/>
              </a:rPr>
              <a:t>OnMapReadyCallback</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666600"/>
                </a:solidFill>
                <a:effectLst/>
                <a:latin typeface="inherit"/>
              </a:rPr>
              <a:t>{</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6666"/>
                </a:solidFill>
                <a:effectLst/>
                <a:latin typeface="inherit"/>
              </a:rPr>
              <a:t>@Override</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0088"/>
                </a:solidFill>
                <a:effectLst/>
                <a:latin typeface="inherit"/>
              </a:rPr>
              <a:t>protected</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0088"/>
                </a:solidFill>
                <a:effectLst/>
                <a:latin typeface="inherit"/>
              </a:rPr>
              <a:t>void</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err="1">
                <a:ln>
                  <a:noFill/>
                </a:ln>
                <a:solidFill>
                  <a:srgbClr val="000000"/>
                </a:solidFill>
                <a:effectLst/>
                <a:latin typeface="inherit"/>
              </a:rPr>
              <a:t>onCreate</a:t>
            </a:r>
            <a:r>
              <a:rPr kumimoji="0" lang="en-US" altLang="en-US" sz="1600" b="0" i="0" u="none" strike="noStrike" cap="none" normalizeH="0" baseline="0" dirty="0">
                <a:ln>
                  <a:noFill/>
                </a:ln>
                <a:solidFill>
                  <a:srgbClr val="666600"/>
                </a:solidFill>
                <a:effectLst/>
                <a:latin typeface="inherit"/>
              </a:rPr>
              <a:t>(</a:t>
            </a:r>
            <a:r>
              <a:rPr kumimoji="0" lang="en-US" altLang="en-US" sz="1600" b="0" i="0" u="none" strike="noStrike" cap="none" normalizeH="0" baseline="0" dirty="0">
                <a:ln>
                  <a:noFill/>
                </a:ln>
                <a:solidFill>
                  <a:srgbClr val="660066"/>
                </a:solidFill>
                <a:effectLst/>
                <a:latin typeface="inherit"/>
              </a:rPr>
              <a:t>Bundle</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err="1">
                <a:ln>
                  <a:noFill/>
                </a:ln>
                <a:solidFill>
                  <a:srgbClr val="000000"/>
                </a:solidFill>
                <a:effectLst/>
                <a:latin typeface="inherit"/>
              </a:rPr>
              <a:t>savedInstanceState</a:t>
            </a:r>
            <a:r>
              <a:rPr kumimoji="0" lang="en-US" altLang="en-US" sz="1600" b="0" i="0" u="none" strike="noStrike" cap="none" normalizeH="0" baseline="0" dirty="0">
                <a:ln>
                  <a:noFill/>
                </a:ln>
                <a:solidFill>
                  <a:srgbClr val="666600"/>
                </a:solidFill>
                <a:effectLst/>
                <a:latin typeface="inherit"/>
              </a:rPr>
              <a:t>)</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666600"/>
                </a:solidFill>
                <a:effectLst/>
                <a:latin typeface="inherit"/>
              </a:rPr>
              <a:t>{</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666600"/>
                </a:solidFill>
                <a:effectLst/>
                <a:latin typeface="inherit"/>
              </a:rPr>
              <a:t>}</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6666"/>
                </a:solidFill>
                <a:effectLst/>
                <a:latin typeface="inherit"/>
              </a:rPr>
              <a:t>@Override</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0088"/>
                </a:solidFill>
                <a:effectLst/>
                <a:latin typeface="inherit"/>
              </a:rPr>
              <a:t>public</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0088"/>
                </a:solidFill>
                <a:effectLst/>
                <a:latin typeface="inherit"/>
              </a:rPr>
              <a:t>void</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err="1">
                <a:ln>
                  <a:noFill/>
                </a:ln>
                <a:solidFill>
                  <a:srgbClr val="000000"/>
                </a:solidFill>
                <a:effectLst/>
                <a:latin typeface="inherit"/>
              </a:rPr>
              <a:t>onMapReady</a:t>
            </a:r>
            <a:r>
              <a:rPr kumimoji="0" lang="en-US" altLang="en-US" sz="1600" b="0" i="0" u="none" strike="noStrike" cap="none" normalizeH="0" baseline="0" dirty="0">
                <a:ln>
                  <a:noFill/>
                </a:ln>
                <a:solidFill>
                  <a:srgbClr val="666600"/>
                </a:solidFill>
                <a:effectLst/>
                <a:latin typeface="inherit"/>
              </a:rPr>
              <a:t>(</a:t>
            </a:r>
            <a:r>
              <a:rPr kumimoji="0" lang="en-US" altLang="en-US" sz="1600" b="0" i="0" u="none" strike="noStrike" cap="none" normalizeH="0" baseline="0" dirty="0" err="1">
                <a:ln>
                  <a:noFill/>
                </a:ln>
                <a:solidFill>
                  <a:srgbClr val="660066"/>
                </a:solidFill>
                <a:effectLst/>
                <a:latin typeface="inherit"/>
              </a:rPr>
              <a:t>GoogleMap</a:t>
            </a:r>
            <a:r>
              <a:rPr kumimoji="0" lang="en-US" altLang="en-US" sz="1600" b="0" i="0" u="none" strike="noStrike" cap="none" normalizeH="0" baseline="0" dirty="0">
                <a:ln>
                  <a:noFill/>
                </a:ln>
                <a:solidFill>
                  <a:srgbClr val="000000"/>
                </a:solidFill>
                <a:effectLst/>
                <a:latin typeface="inherit"/>
              </a:rPr>
              <a:t> map</a:t>
            </a:r>
            <a:r>
              <a:rPr kumimoji="0" lang="en-US" altLang="en-US" sz="1600" b="0" i="0" u="none" strike="noStrike" cap="none" normalizeH="0" baseline="0" dirty="0">
                <a:ln>
                  <a:noFill/>
                </a:ln>
                <a:solidFill>
                  <a:srgbClr val="666600"/>
                </a:solidFill>
                <a:effectLst/>
                <a:latin typeface="inherit"/>
              </a:rPr>
              <a:t>)</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666600"/>
                </a:solidFill>
                <a:effectLst/>
                <a:latin typeface="inherit"/>
              </a:rPr>
              <a:t>{</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err="1">
                <a:ln>
                  <a:noFill/>
                </a:ln>
                <a:solidFill>
                  <a:srgbClr val="000000"/>
                </a:solidFill>
                <a:effectLst/>
                <a:latin typeface="inherit"/>
              </a:rPr>
              <a:t>map</a:t>
            </a:r>
            <a:r>
              <a:rPr kumimoji="0" lang="en-US" altLang="en-US" sz="1600" b="0" i="0" u="none" strike="noStrike" cap="none" normalizeH="0" baseline="0" dirty="0" err="1">
                <a:ln>
                  <a:noFill/>
                </a:ln>
                <a:solidFill>
                  <a:srgbClr val="666600"/>
                </a:solidFill>
                <a:effectLst/>
                <a:latin typeface="inherit"/>
              </a:rPr>
              <a:t>.</a:t>
            </a:r>
            <a:r>
              <a:rPr kumimoji="0" lang="en-US" altLang="en-US" sz="1600" b="0" i="0" u="none" strike="noStrike" cap="none" normalizeH="0" baseline="0" dirty="0" err="1">
                <a:ln>
                  <a:noFill/>
                </a:ln>
                <a:solidFill>
                  <a:srgbClr val="000000"/>
                </a:solidFill>
                <a:effectLst/>
                <a:latin typeface="inherit"/>
              </a:rPr>
              <a:t>moveCamera</a:t>
            </a:r>
            <a:r>
              <a:rPr kumimoji="0" lang="en-US" altLang="en-US" sz="1600" b="0" i="0" u="none" strike="noStrike" cap="none" normalizeH="0" baseline="0" dirty="0">
                <a:ln>
                  <a:noFill/>
                </a:ln>
                <a:solidFill>
                  <a:srgbClr val="666600"/>
                </a:solidFill>
                <a:effectLst/>
                <a:latin typeface="inherit"/>
              </a:rPr>
              <a:t>(</a:t>
            </a:r>
            <a:r>
              <a:rPr kumimoji="0" lang="en-US" altLang="en-US" sz="1600" b="0" i="0" u="none" strike="noStrike" cap="none" normalizeH="0" baseline="0" dirty="0" err="1">
                <a:ln>
                  <a:noFill/>
                </a:ln>
                <a:solidFill>
                  <a:srgbClr val="660066"/>
                </a:solidFill>
                <a:effectLst/>
                <a:latin typeface="inherit"/>
              </a:rPr>
              <a:t>CameraUpdateFactory</a:t>
            </a:r>
            <a:r>
              <a:rPr kumimoji="0" lang="en-US" altLang="en-US" sz="1600" b="0" i="0" u="none" strike="noStrike" cap="none" normalizeH="0" baseline="0" dirty="0" err="1">
                <a:ln>
                  <a:noFill/>
                </a:ln>
                <a:solidFill>
                  <a:srgbClr val="666600"/>
                </a:solidFill>
                <a:effectLst/>
                <a:latin typeface="inherit"/>
              </a:rPr>
              <a:t>.</a:t>
            </a:r>
            <a:r>
              <a:rPr kumimoji="0" lang="en-US" altLang="en-US" sz="1600" b="0" i="0" u="none" strike="noStrike" cap="none" normalizeH="0" baseline="0" dirty="0" err="1">
                <a:ln>
                  <a:noFill/>
                </a:ln>
                <a:solidFill>
                  <a:srgbClr val="000000"/>
                </a:solidFill>
                <a:effectLst/>
                <a:latin typeface="inherit"/>
              </a:rPr>
              <a:t>newLatLngZoom</a:t>
            </a:r>
            <a:r>
              <a:rPr kumimoji="0" lang="en-US" altLang="en-US" sz="1600" b="0" i="0" u="none" strike="noStrike" cap="none" normalizeH="0" baseline="0" dirty="0">
                <a:ln>
                  <a:noFill/>
                </a:ln>
                <a:solidFill>
                  <a:srgbClr val="666600"/>
                </a:solidFill>
                <a:effectLst/>
                <a:latin typeface="inherit"/>
              </a:rPr>
              <a:t>(</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0088"/>
                </a:solidFill>
                <a:effectLst/>
                <a:latin typeface="inherit"/>
              </a:rPr>
              <a:t>new</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err="1">
                <a:ln>
                  <a:noFill/>
                </a:ln>
                <a:solidFill>
                  <a:srgbClr val="660066"/>
                </a:solidFill>
                <a:effectLst/>
                <a:latin typeface="inherit"/>
              </a:rPr>
              <a:t>LatLng</a:t>
            </a:r>
            <a:r>
              <a:rPr kumimoji="0" lang="en-US" altLang="en-US" sz="1600" b="0" i="0" u="none" strike="noStrike" cap="none" normalizeH="0" baseline="0" dirty="0">
                <a:ln>
                  <a:noFill/>
                </a:ln>
                <a:solidFill>
                  <a:srgbClr val="666600"/>
                </a:solidFill>
                <a:effectLst/>
                <a:latin typeface="inherit"/>
              </a:rPr>
              <a:t>(-</a:t>
            </a:r>
            <a:r>
              <a:rPr kumimoji="0" lang="en-US" altLang="en-US" sz="1600" b="0" i="0" u="none" strike="noStrike" cap="none" normalizeH="0" baseline="0" dirty="0">
                <a:ln>
                  <a:noFill/>
                </a:ln>
                <a:solidFill>
                  <a:srgbClr val="006666"/>
                </a:solidFill>
                <a:effectLst/>
                <a:latin typeface="inherit"/>
              </a:rPr>
              <a:t>18.142</a:t>
            </a:r>
            <a:r>
              <a:rPr kumimoji="0" lang="en-US" altLang="en-US" sz="1600" b="0" i="0" u="none" strike="noStrike" cap="none" normalizeH="0" baseline="0" dirty="0">
                <a:ln>
                  <a:noFill/>
                </a:ln>
                <a:solidFill>
                  <a:srgbClr val="666600"/>
                </a:solidFill>
                <a:effectLst/>
                <a:latin typeface="inherit"/>
              </a:rPr>
              <a:t>,</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6666"/>
                </a:solidFill>
                <a:effectLst/>
                <a:latin typeface="inherit"/>
              </a:rPr>
              <a:t>178.431</a:t>
            </a:r>
            <a:r>
              <a:rPr kumimoji="0" lang="en-US" altLang="en-US" sz="1600" b="0" i="0" u="none" strike="noStrike" cap="none" normalizeH="0" baseline="0" dirty="0">
                <a:ln>
                  <a:noFill/>
                </a:ln>
                <a:solidFill>
                  <a:srgbClr val="666600"/>
                </a:solidFill>
                <a:effectLst/>
                <a:latin typeface="inherit"/>
              </a:rPr>
              <a:t>),</a:t>
            </a: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006666"/>
                </a:solidFill>
                <a:effectLst/>
                <a:latin typeface="inherit"/>
              </a:rPr>
              <a:t>2</a:t>
            </a:r>
            <a:r>
              <a:rPr kumimoji="0" lang="en-US" altLang="en-US" sz="1600" b="0" i="0" u="none" strike="noStrike" cap="none" normalizeH="0" baseline="0" dirty="0">
                <a:ln>
                  <a:noFill/>
                </a:ln>
                <a:solidFill>
                  <a:srgbClr val="666600"/>
                </a:solidFill>
                <a:effectLst/>
                <a:latin typeface="inherit"/>
              </a:rPr>
              <a:t>));</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880000"/>
                </a:solidFill>
                <a:effectLst/>
                <a:latin typeface="inherit"/>
              </a:rPr>
              <a:t>// Other supported types include: MAP_TYPE_NORMAL,</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880000"/>
                </a:solidFill>
                <a:effectLst/>
                <a:latin typeface="inherit"/>
              </a:rPr>
              <a:t>// MAP_TYPE_TERRAIN, MAP_TYPE_HYBRID and MAP_TYPE_NONE</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err="1">
                <a:ln>
                  <a:noFill/>
                </a:ln>
                <a:solidFill>
                  <a:srgbClr val="000000"/>
                </a:solidFill>
                <a:effectLst/>
                <a:latin typeface="inherit"/>
              </a:rPr>
              <a:t>map</a:t>
            </a:r>
            <a:r>
              <a:rPr kumimoji="0" lang="en-US" altLang="en-US" sz="1600" b="0" i="0" u="none" strike="noStrike" cap="none" normalizeH="0" baseline="0" dirty="0" err="1">
                <a:ln>
                  <a:noFill/>
                </a:ln>
                <a:solidFill>
                  <a:srgbClr val="666600"/>
                </a:solidFill>
                <a:effectLst/>
                <a:latin typeface="inherit"/>
              </a:rPr>
              <a:t>.</a:t>
            </a:r>
            <a:r>
              <a:rPr kumimoji="0" lang="en-US" altLang="en-US" sz="1600" b="0" i="0" u="none" strike="noStrike" cap="none" normalizeH="0" baseline="0" dirty="0" err="1">
                <a:ln>
                  <a:noFill/>
                </a:ln>
                <a:solidFill>
                  <a:srgbClr val="000000"/>
                </a:solidFill>
                <a:effectLst/>
                <a:latin typeface="inherit"/>
              </a:rPr>
              <a:t>setMapType</a:t>
            </a:r>
            <a:r>
              <a:rPr kumimoji="0" lang="en-US" altLang="en-US" sz="1600" b="0" i="0" u="none" strike="noStrike" cap="none" normalizeH="0" baseline="0" dirty="0">
                <a:ln>
                  <a:noFill/>
                </a:ln>
                <a:solidFill>
                  <a:srgbClr val="666600"/>
                </a:solidFill>
                <a:effectLst/>
                <a:latin typeface="inherit"/>
              </a:rPr>
              <a:t>(</a:t>
            </a:r>
            <a:r>
              <a:rPr kumimoji="0" lang="en-US" altLang="en-US" sz="1600" b="0" i="0" u="none" strike="noStrike" cap="none" normalizeH="0" baseline="0" dirty="0" err="1">
                <a:ln>
                  <a:noFill/>
                </a:ln>
                <a:solidFill>
                  <a:srgbClr val="660066"/>
                </a:solidFill>
                <a:effectLst/>
                <a:latin typeface="inherit"/>
              </a:rPr>
              <a:t>GoogleMap</a:t>
            </a:r>
            <a:r>
              <a:rPr kumimoji="0" lang="en-US" altLang="en-US" sz="1600" b="0" i="0" u="none" strike="noStrike" cap="none" normalizeH="0" baseline="0" dirty="0" err="1">
                <a:ln>
                  <a:noFill/>
                </a:ln>
                <a:solidFill>
                  <a:srgbClr val="666600"/>
                </a:solidFill>
                <a:effectLst/>
                <a:latin typeface="inherit"/>
              </a:rPr>
              <a:t>.</a:t>
            </a:r>
            <a:r>
              <a:rPr kumimoji="0" lang="en-US" altLang="en-US" sz="1600" b="0" i="0" u="none" strike="noStrike" cap="none" normalizeH="0" baseline="0" dirty="0" err="1">
                <a:ln>
                  <a:noFill/>
                </a:ln>
                <a:solidFill>
                  <a:srgbClr val="000000"/>
                </a:solidFill>
                <a:effectLst/>
                <a:latin typeface="inherit"/>
              </a:rPr>
              <a:t>MAP_TYPE_SATELLITE</a:t>
            </a:r>
            <a:r>
              <a:rPr kumimoji="0" lang="en-US" altLang="en-US" sz="1600" b="0" i="0" u="none" strike="noStrike" cap="none" normalizeH="0" baseline="0" dirty="0">
                <a:ln>
                  <a:noFill/>
                </a:ln>
                <a:solidFill>
                  <a:srgbClr val="666600"/>
                </a:solidFill>
                <a:effectLst/>
                <a:latin typeface="inherit"/>
              </a:rPr>
              <a:t>);</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000000"/>
                </a:solidFill>
                <a:effectLst/>
                <a:latin typeface="inherit"/>
              </a:rPr>
              <a:t>    </a:t>
            </a:r>
            <a:r>
              <a:rPr kumimoji="0" lang="en-US" altLang="en-US" sz="1600" b="0" i="0" u="none" strike="noStrike" cap="none" normalizeH="0" baseline="0" dirty="0">
                <a:ln>
                  <a:noFill/>
                </a:ln>
                <a:solidFill>
                  <a:srgbClr val="666600"/>
                </a:solidFill>
                <a:effectLst/>
                <a:latin typeface="inherit"/>
              </a:rPr>
              <a:t>}</a:t>
            </a:r>
            <a:br>
              <a:rPr kumimoji="0" lang="en-US" altLang="en-US" sz="16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666600"/>
                </a:solidFill>
                <a:effectLst/>
                <a:latin typeface="inherit"/>
              </a:rPr>
              <a:t>}</a:t>
            </a:r>
            <a:r>
              <a:rPr kumimoji="0" lang="en-US" altLang="en-US"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8" name="maptyp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10719" y="1280890"/>
            <a:ext cx="2708186" cy="4814908"/>
          </a:xfrm>
        </p:spPr>
      </p:pic>
    </p:spTree>
    <p:extLst>
      <p:ext uri="{BB962C8B-B14F-4D97-AF65-F5344CB8AC3E}">
        <p14:creationId xmlns:p14="http://schemas.microsoft.com/office/powerpoint/2010/main" val="252060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63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7142" y="132413"/>
            <a:ext cx="8909366" cy="1280890"/>
          </a:xfrm>
        </p:spPr>
        <p:txBody>
          <a:bodyPr>
            <a:normAutofit/>
          </a:bodyPr>
          <a:lstStyle/>
          <a:p>
            <a:pPr algn="l"/>
            <a:r>
              <a:rPr lang="en-US" sz="4400" b="1" dirty="0"/>
              <a:t>Indoor Maps</a:t>
            </a:r>
          </a:p>
        </p:txBody>
      </p:sp>
      <p:pic>
        <p:nvPicPr>
          <p:cNvPr id="8" name="indoo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601507" y="1273176"/>
            <a:ext cx="2655195" cy="4722813"/>
          </a:xfrm>
        </p:spPr>
      </p:pic>
      <p:sp>
        <p:nvSpPr>
          <p:cNvPr id="7" name="Rectangle 1"/>
          <p:cNvSpPr>
            <a:spLocks noChangeArrowheads="1"/>
          </p:cNvSpPr>
          <p:nvPr/>
        </p:nvSpPr>
        <p:spPr bwMode="auto">
          <a:xfrm>
            <a:off x="3705797" y="152400"/>
            <a:ext cx="8016985" cy="66479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200000"/>
              </a:lnSpc>
              <a:spcBef>
                <a:spcPct val="0"/>
              </a:spcBef>
              <a:spcAft>
                <a:spcPct val="0"/>
              </a:spcAft>
              <a:buClrTx/>
              <a:buSzTx/>
              <a:buFontTx/>
              <a:buNone/>
            </a:pPr>
            <a:r>
              <a:rPr kumimoji="0" lang="en-US" altLang="en-US" sz="1600" b="1" i="0" u="none" strike="noStrike" cap="none" normalizeH="0" baseline="0" dirty="0">
                <a:ln>
                  <a:noFill/>
                </a:ln>
                <a:solidFill>
                  <a:srgbClr val="000088"/>
                </a:solidFill>
                <a:effectLst/>
                <a:latin typeface="inherit"/>
              </a:rPr>
              <a:t>public</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class</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MapPane</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extends</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0066"/>
                </a:solidFill>
                <a:effectLst/>
                <a:latin typeface="inherit"/>
              </a:rPr>
              <a:t>Activity</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implements</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OnMapReadyCallback</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@Override</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protected</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void</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000000"/>
                </a:solidFill>
                <a:effectLst/>
                <a:latin typeface="inherit"/>
              </a:rPr>
              <a:t>onCreate</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660066"/>
                </a:solidFill>
                <a:effectLst/>
                <a:latin typeface="inherit"/>
              </a:rPr>
              <a:t>Bundle</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000000"/>
                </a:solidFill>
                <a:effectLst/>
                <a:latin typeface="inherit"/>
              </a:rPr>
              <a:t>savedInstanceState</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@Override</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public</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void</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000000"/>
                </a:solidFill>
                <a:effectLst/>
                <a:latin typeface="inherit"/>
              </a:rPr>
              <a:t>onMapReady</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err="1">
                <a:ln>
                  <a:noFill/>
                </a:ln>
                <a:solidFill>
                  <a:srgbClr val="660066"/>
                </a:solidFill>
                <a:effectLst/>
                <a:latin typeface="inherit"/>
              </a:rPr>
              <a:t>GoogleMap</a:t>
            </a:r>
            <a:r>
              <a:rPr kumimoji="0" lang="en-US" altLang="en-US" sz="1600" b="1" i="0" u="none" strike="noStrike" cap="none" normalizeH="0" baseline="0" dirty="0">
                <a:ln>
                  <a:noFill/>
                </a:ln>
                <a:solidFill>
                  <a:srgbClr val="000000"/>
                </a:solidFill>
                <a:effectLst/>
                <a:latin typeface="inherit"/>
              </a:rPr>
              <a:t> map</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880000"/>
                </a:solidFill>
                <a:effectLst/>
                <a:latin typeface="inherit"/>
              </a:rPr>
              <a:t>// Some buildings have indoor maps. Center the camera over</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880000"/>
                </a:solidFill>
                <a:effectLst/>
                <a:latin typeface="inherit"/>
              </a:rPr>
              <a:t>// the building, and a floor picker will automatically appear.</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000000"/>
                </a:solidFill>
                <a:effectLst/>
                <a:latin typeface="inherit"/>
              </a:rPr>
              <a:t>map</a:t>
            </a:r>
            <a:r>
              <a:rPr kumimoji="0" lang="en-US" altLang="en-US" sz="1600" b="1" i="0" u="none" strike="noStrike" cap="none" normalizeH="0" baseline="0" dirty="0" err="1">
                <a:ln>
                  <a:noFill/>
                </a:ln>
                <a:solidFill>
                  <a:srgbClr val="666600"/>
                </a:solidFill>
                <a:effectLst/>
                <a:latin typeface="inherit"/>
              </a:rPr>
              <a:t>.</a:t>
            </a:r>
            <a:r>
              <a:rPr kumimoji="0" lang="en-US" altLang="en-US" sz="1600" b="1" i="0" u="none" strike="noStrike" cap="none" normalizeH="0" baseline="0" dirty="0" err="1">
                <a:ln>
                  <a:noFill/>
                </a:ln>
                <a:solidFill>
                  <a:srgbClr val="000000"/>
                </a:solidFill>
                <a:effectLst/>
                <a:latin typeface="inherit"/>
              </a:rPr>
              <a:t>moveCamera</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err="1">
                <a:ln>
                  <a:noFill/>
                </a:ln>
                <a:solidFill>
                  <a:srgbClr val="660066"/>
                </a:solidFill>
                <a:effectLst/>
                <a:latin typeface="inherit"/>
              </a:rPr>
              <a:t>CameraUpdateFactory</a:t>
            </a:r>
            <a:r>
              <a:rPr kumimoji="0" lang="en-US" altLang="en-US" sz="1600" b="1" i="0" u="none" strike="noStrike" cap="none" normalizeH="0" baseline="0" dirty="0" err="1">
                <a:ln>
                  <a:noFill/>
                </a:ln>
                <a:solidFill>
                  <a:srgbClr val="666600"/>
                </a:solidFill>
                <a:effectLst/>
                <a:latin typeface="inherit"/>
              </a:rPr>
              <a:t>.</a:t>
            </a:r>
            <a:r>
              <a:rPr kumimoji="0" lang="en-US" altLang="en-US" sz="1600" b="1" i="0" u="none" strike="noStrike" cap="none" normalizeH="0" baseline="0" dirty="0" err="1">
                <a:ln>
                  <a:noFill/>
                </a:ln>
                <a:solidFill>
                  <a:srgbClr val="000000"/>
                </a:solidFill>
                <a:effectLst/>
                <a:latin typeface="inherit"/>
              </a:rPr>
              <a:t>newLatLngZoom</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new</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LatLng</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6666"/>
                </a:solidFill>
                <a:effectLst/>
                <a:latin typeface="inherit"/>
              </a:rPr>
              <a:t>33.86997</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151.2089</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18</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666600"/>
                </a:solidFill>
                <a:effectLst/>
                <a:latin typeface="inherit"/>
              </a:rPr>
              <a:t>}</a:t>
            </a:r>
            <a:r>
              <a:rPr kumimoji="0" lang="en-US" altLang="en-US" b="1" i="0" u="none" strike="noStrike" cap="none" normalizeH="0" baseline="0" dirty="0">
                <a:ln>
                  <a:noFill/>
                </a:ln>
                <a:solidFill>
                  <a:schemeClr val="tx1"/>
                </a:solidFill>
                <a:effectLst/>
              </a:rPr>
              <a:t> </a:t>
            </a:r>
            <a:endParaRPr kumimoji="0" lang="en-US" altLang="en-US" sz="4000" b="1"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767802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6846" y="88138"/>
            <a:ext cx="10969166" cy="1280890"/>
          </a:xfrm>
        </p:spPr>
        <p:txBody>
          <a:bodyPr>
            <a:normAutofit/>
          </a:bodyPr>
          <a:lstStyle/>
          <a:p>
            <a:pPr algn="l"/>
            <a:r>
              <a:rPr lang="en-US" sz="4000" b="1" dirty="0"/>
              <a:t>Custom Markers and Info windows</a:t>
            </a:r>
          </a:p>
        </p:txBody>
      </p:sp>
      <p:sp>
        <p:nvSpPr>
          <p:cNvPr id="7" name="Rectangle 1"/>
          <p:cNvSpPr>
            <a:spLocks noChangeArrowheads="1"/>
          </p:cNvSpPr>
          <p:nvPr/>
        </p:nvSpPr>
        <p:spPr bwMode="auto">
          <a:xfrm>
            <a:off x="3291173" y="1066800"/>
            <a:ext cx="8896064" cy="5424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800" b="0" i="0" u="none" strike="noStrike" cap="none" normalizeH="0" baseline="0" dirty="0">
                <a:ln>
                  <a:noFill/>
                </a:ln>
                <a:solidFill>
                  <a:srgbClr val="000088"/>
                </a:solidFill>
                <a:effectLst/>
                <a:latin typeface="inherit"/>
              </a:rPr>
              <a:t>public</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0088"/>
                </a:solidFill>
                <a:effectLst/>
                <a:latin typeface="inherit"/>
              </a:rPr>
              <a:t>class</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660066"/>
                </a:solidFill>
                <a:effectLst/>
                <a:latin typeface="inherit"/>
              </a:rPr>
              <a:t>MapPane</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0088"/>
                </a:solidFill>
                <a:effectLst/>
                <a:latin typeface="inherit"/>
              </a:rPr>
              <a:t>extends</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0066"/>
                </a:solidFill>
                <a:effectLst/>
                <a:latin typeface="inherit"/>
              </a:rPr>
              <a:t>Activity</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0088"/>
                </a:solidFill>
                <a:effectLst/>
                <a:latin typeface="inherit"/>
              </a:rPr>
              <a:t>implements</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660066"/>
                </a:solidFill>
                <a:effectLst/>
                <a:latin typeface="inherit"/>
              </a:rPr>
              <a:t>OnMapReadyCallback</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br>
              <a:rPr kumimoji="0" lang="en-US" altLang="en-US" sz="1800" b="0" i="0" u="none" strike="noStrike" cap="none" normalizeH="0" baseline="0" dirty="0">
                <a:ln>
                  <a:noFill/>
                </a:ln>
                <a:solidFill>
                  <a:srgbClr val="000000"/>
                </a:solidFill>
                <a:effectLst/>
                <a:latin typeface="inherit"/>
              </a:rPr>
            </a:b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6666"/>
                </a:solidFill>
                <a:effectLst/>
                <a:latin typeface="inherit"/>
              </a:rPr>
              <a:t>@Override</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0088"/>
                </a:solidFill>
                <a:effectLst/>
                <a:latin typeface="inherit"/>
              </a:rPr>
              <a:t>protected</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0088"/>
                </a:solidFill>
                <a:effectLst/>
                <a:latin typeface="inherit"/>
              </a:rPr>
              <a:t>void</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000000"/>
                </a:solidFill>
                <a:effectLst/>
                <a:latin typeface="inherit"/>
              </a:rPr>
              <a:t>onCreate</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660066"/>
                </a:solidFill>
                <a:effectLst/>
                <a:latin typeface="inherit"/>
              </a:rPr>
              <a:t>Bundle</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000000"/>
                </a:solidFill>
                <a:effectLst/>
                <a:latin typeface="inherit"/>
              </a:rPr>
              <a:t>savedInstanceState</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br>
              <a:rPr kumimoji="0" lang="en-US" altLang="en-US" sz="1800" b="0" i="0" u="none" strike="noStrike" cap="none" normalizeH="0" baseline="0" dirty="0">
                <a:ln>
                  <a:noFill/>
                </a:ln>
                <a:solidFill>
                  <a:srgbClr val="000000"/>
                </a:solidFill>
                <a:effectLst/>
                <a:latin typeface="inherit"/>
              </a:rPr>
            </a:b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6666"/>
                </a:solidFill>
                <a:effectLst/>
                <a:latin typeface="inherit"/>
              </a:rPr>
              <a:t>@Override</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0088"/>
                </a:solidFill>
                <a:effectLst/>
                <a:latin typeface="inherit"/>
              </a:rPr>
              <a:t>public</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0088"/>
                </a:solidFill>
                <a:effectLst/>
                <a:latin typeface="inherit"/>
              </a:rPr>
              <a:t>void</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000000"/>
                </a:solidFill>
                <a:effectLst/>
                <a:latin typeface="inherit"/>
              </a:rPr>
              <a:t>onMapReady</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err="1">
                <a:ln>
                  <a:noFill/>
                </a:ln>
                <a:solidFill>
                  <a:srgbClr val="660066"/>
                </a:solidFill>
                <a:effectLst/>
                <a:latin typeface="inherit"/>
              </a:rPr>
              <a:t>GoogleMap</a:t>
            </a:r>
            <a:r>
              <a:rPr kumimoji="0" lang="en-US" altLang="en-US" sz="1800" b="0" i="0" u="none" strike="noStrike" cap="none" normalizeH="0" baseline="0" dirty="0">
                <a:ln>
                  <a:noFill/>
                </a:ln>
                <a:solidFill>
                  <a:srgbClr val="000000"/>
                </a:solidFill>
                <a:effectLst/>
                <a:latin typeface="inherit"/>
              </a:rPr>
              <a:t> map</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000000"/>
                </a:solidFill>
                <a:effectLst/>
                <a:latin typeface="inherit"/>
              </a:rPr>
              <a:t>map</a:t>
            </a:r>
            <a:r>
              <a:rPr kumimoji="0" lang="en-US" altLang="en-US" sz="1800" b="0" i="0" u="none" strike="noStrike" cap="none" normalizeH="0" baseline="0" dirty="0" err="1">
                <a:ln>
                  <a:noFill/>
                </a:ln>
                <a:solidFill>
                  <a:srgbClr val="666600"/>
                </a:solidFill>
                <a:effectLst/>
                <a:latin typeface="inherit"/>
              </a:rPr>
              <a:t>.</a:t>
            </a:r>
            <a:r>
              <a:rPr kumimoji="0" lang="en-US" altLang="en-US" sz="1800" b="0" i="0" u="none" strike="noStrike" cap="none" normalizeH="0" baseline="0" dirty="0" err="1">
                <a:ln>
                  <a:noFill/>
                </a:ln>
                <a:solidFill>
                  <a:srgbClr val="000000"/>
                </a:solidFill>
                <a:effectLst/>
                <a:latin typeface="inherit"/>
              </a:rPr>
              <a:t>moveCamera</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err="1">
                <a:ln>
                  <a:noFill/>
                </a:ln>
                <a:solidFill>
                  <a:srgbClr val="660066"/>
                </a:solidFill>
                <a:effectLst/>
                <a:latin typeface="inherit"/>
              </a:rPr>
              <a:t>CameraUpdateFactory</a:t>
            </a:r>
            <a:r>
              <a:rPr kumimoji="0" lang="en-US" altLang="en-US" sz="1800" b="0" i="0" u="none" strike="noStrike" cap="none" normalizeH="0" baseline="0" dirty="0" err="1">
                <a:ln>
                  <a:noFill/>
                </a:ln>
                <a:solidFill>
                  <a:srgbClr val="666600"/>
                </a:solidFill>
                <a:effectLst/>
                <a:latin typeface="inherit"/>
              </a:rPr>
              <a:t>.</a:t>
            </a:r>
            <a:r>
              <a:rPr kumimoji="0" lang="en-US" altLang="en-US" sz="1800" b="0" i="0" u="none" strike="noStrike" cap="none" normalizeH="0" baseline="0" dirty="0" err="1">
                <a:ln>
                  <a:noFill/>
                </a:ln>
                <a:solidFill>
                  <a:srgbClr val="000000"/>
                </a:solidFill>
                <a:effectLst/>
                <a:latin typeface="inherit"/>
              </a:rPr>
              <a:t>newLatLngZoom</a:t>
            </a:r>
            <a:r>
              <a:rPr kumimoji="0" lang="en-US" altLang="en-US" sz="1800" b="0" i="0" u="none" strike="noStrike" cap="none" normalizeH="0" baseline="0" dirty="0">
                <a:ln>
                  <a:noFill/>
                </a:ln>
                <a:solidFill>
                  <a:srgbClr val="666600"/>
                </a:solidFill>
                <a:effectLst/>
                <a:latin typeface="inherit"/>
              </a:rPr>
              <a:t>(</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0088"/>
                </a:solidFill>
                <a:effectLst/>
                <a:latin typeface="inherit"/>
              </a:rPr>
              <a:t>new</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660066"/>
                </a:solidFill>
                <a:effectLst/>
                <a:latin typeface="inherit"/>
              </a:rPr>
              <a:t>LatLng</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6666"/>
                </a:solidFill>
                <a:effectLst/>
                <a:latin typeface="inherit"/>
              </a:rPr>
              <a:t>41.889</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6666"/>
                </a:solidFill>
                <a:effectLst/>
                <a:latin typeface="inherit"/>
              </a:rPr>
              <a:t>87.622</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6666"/>
                </a:solidFill>
                <a:effectLst/>
                <a:latin typeface="inherit"/>
              </a:rPr>
              <a:t>16</a:t>
            </a:r>
            <a:r>
              <a:rPr kumimoji="0" lang="en-US" altLang="en-US" sz="1800" b="0" i="0" u="none" strike="noStrike" cap="none" normalizeH="0" baseline="0" dirty="0">
                <a:ln>
                  <a:noFill/>
                </a:ln>
                <a:solidFill>
                  <a:srgbClr val="666600"/>
                </a:solidFill>
                <a:effectLst/>
                <a:latin typeface="inherit"/>
              </a:rPr>
              <a:t>));</a:t>
            </a:r>
            <a:br>
              <a:rPr kumimoji="0" lang="en-US" altLang="en-US" sz="1800" b="0" i="0" u="none" strike="noStrike" cap="none" normalizeH="0" baseline="0" dirty="0">
                <a:ln>
                  <a:noFill/>
                </a:ln>
                <a:solidFill>
                  <a:srgbClr val="000000"/>
                </a:solidFill>
                <a:effectLst/>
                <a:latin typeface="inherit"/>
              </a:rPr>
            </a:b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880000"/>
                </a:solidFill>
                <a:effectLst/>
                <a:latin typeface="inherit"/>
              </a:rPr>
              <a:t>// You can customize the marker image using images bundled </a:t>
            </a:r>
          </a:p>
          <a:p>
            <a:pPr marL="0" marR="0" lvl="0" indent="0" algn="l" defTabSz="914400" rtl="0" eaLnBrk="0" fontAlgn="base" latinLnBrk="0" hangingPunct="0">
              <a:lnSpc>
                <a:spcPct val="100000"/>
              </a:lnSpc>
              <a:spcBef>
                <a:spcPct val="0"/>
              </a:spcBef>
              <a:spcAft>
                <a:spcPct val="0"/>
              </a:spcAft>
              <a:buClrTx/>
              <a:buSzTx/>
              <a:buFontTx/>
              <a:buNone/>
            </a:pPr>
            <a:r>
              <a:rPr lang="en-US" altLang="en-US" sz="1800" dirty="0">
                <a:solidFill>
                  <a:srgbClr val="880000"/>
                </a:solidFill>
                <a:latin typeface="inherit"/>
              </a:rPr>
              <a:t>	//</a:t>
            </a:r>
            <a:r>
              <a:rPr kumimoji="0" lang="en-US" altLang="en-US" sz="1800" b="0" i="0" u="none" strike="noStrike" cap="none" normalizeH="0" baseline="0" dirty="0">
                <a:ln>
                  <a:noFill/>
                </a:ln>
                <a:solidFill>
                  <a:srgbClr val="880000"/>
                </a:solidFill>
                <a:effectLst/>
                <a:latin typeface="inherit"/>
              </a:rPr>
              <a:t>with</a:t>
            </a:r>
            <a:r>
              <a:rPr lang="en-US" altLang="en-US" sz="1800" dirty="0">
                <a:solidFill>
                  <a:srgbClr val="000000"/>
                </a:solidFill>
                <a:latin typeface="inherit"/>
              </a:rPr>
              <a:t> </a:t>
            </a:r>
            <a:r>
              <a:rPr kumimoji="0" lang="en-US" altLang="en-US" sz="1800" b="0" i="0" u="none" strike="noStrike" cap="none" normalizeH="0" baseline="0" dirty="0">
                <a:ln>
                  <a:noFill/>
                </a:ln>
                <a:solidFill>
                  <a:srgbClr val="880000"/>
                </a:solidFill>
                <a:effectLst/>
                <a:latin typeface="inherit"/>
              </a:rPr>
              <a:t>your app, or dynamically generated bitmaps.</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000000"/>
                </a:solidFill>
                <a:effectLst/>
                <a:latin typeface="inherit"/>
              </a:rPr>
              <a:t>map</a:t>
            </a:r>
            <a:r>
              <a:rPr kumimoji="0" lang="en-US" altLang="en-US" sz="1800" b="0" i="0" u="none" strike="noStrike" cap="none" normalizeH="0" baseline="0" dirty="0" err="1">
                <a:ln>
                  <a:noFill/>
                </a:ln>
                <a:solidFill>
                  <a:srgbClr val="666600"/>
                </a:solidFill>
                <a:effectLst/>
                <a:latin typeface="inherit"/>
              </a:rPr>
              <a:t>.</a:t>
            </a:r>
            <a:r>
              <a:rPr kumimoji="0" lang="en-US" altLang="en-US" sz="1800" b="0" i="0" u="none" strike="noStrike" cap="none" normalizeH="0" baseline="0" dirty="0" err="1">
                <a:ln>
                  <a:noFill/>
                </a:ln>
                <a:solidFill>
                  <a:srgbClr val="000000"/>
                </a:solidFill>
                <a:effectLst/>
                <a:latin typeface="inherit"/>
              </a:rPr>
              <a:t>addMarker</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88"/>
                </a:solidFill>
                <a:effectLst/>
                <a:latin typeface="inherit"/>
              </a:rPr>
              <a:t>new</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660066"/>
                </a:solidFill>
                <a:effectLst/>
                <a:latin typeface="inherit"/>
              </a:rPr>
              <a:t>MarkerOptions</a:t>
            </a:r>
            <a:r>
              <a:rPr kumimoji="0" lang="en-US" altLang="en-US" sz="1800" b="0" i="0" u="none" strike="noStrike" cap="none" normalizeH="0" baseline="0" dirty="0">
                <a:ln>
                  <a:noFill/>
                </a:ln>
                <a:solidFill>
                  <a:srgbClr val="666600"/>
                </a:solidFill>
                <a:effectLst/>
                <a:latin typeface="inherit"/>
              </a:rPr>
              <a:t>()</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icon</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err="1">
                <a:ln>
                  <a:noFill/>
                </a:ln>
                <a:solidFill>
                  <a:srgbClr val="660066"/>
                </a:solidFill>
                <a:effectLst/>
                <a:latin typeface="inherit"/>
              </a:rPr>
              <a:t>BitmapDescriptorFactory</a:t>
            </a:r>
            <a:r>
              <a:rPr kumimoji="0" lang="en-US" altLang="en-US" sz="1800" b="0" i="0" u="none" strike="noStrike" cap="none" normalizeH="0" baseline="0" dirty="0" err="1">
                <a:ln>
                  <a:noFill/>
                </a:ln>
                <a:solidFill>
                  <a:srgbClr val="666600"/>
                </a:solidFill>
                <a:effectLst/>
                <a:latin typeface="inherit"/>
              </a:rPr>
              <a:t>.</a:t>
            </a:r>
            <a:r>
              <a:rPr kumimoji="0" lang="en-US" altLang="en-US" sz="1800" b="0" i="0" u="none" strike="noStrike" cap="none" normalizeH="0" baseline="0" dirty="0" err="1">
                <a:ln>
                  <a:noFill/>
                </a:ln>
                <a:solidFill>
                  <a:srgbClr val="000000"/>
                </a:solidFill>
                <a:effectLst/>
                <a:latin typeface="inherit"/>
              </a:rPr>
              <a:t>fromResource</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err="1">
                <a:ln>
                  <a:noFill/>
                </a:ln>
                <a:solidFill>
                  <a:srgbClr val="000000"/>
                </a:solidFill>
                <a:effectLst/>
                <a:latin typeface="inherit"/>
              </a:rPr>
              <a:t>R</a:t>
            </a:r>
            <a:r>
              <a:rPr kumimoji="0" lang="en-US" altLang="en-US" sz="1800" b="0" i="0" u="none" strike="noStrike" cap="none" normalizeH="0" baseline="0" dirty="0" err="1">
                <a:ln>
                  <a:noFill/>
                </a:ln>
                <a:solidFill>
                  <a:srgbClr val="666600"/>
                </a:solidFill>
                <a:effectLst/>
                <a:latin typeface="inherit"/>
              </a:rPr>
              <a:t>.</a:t>
            </a:r>
            <a:r>
              <a:rPr kumimoji="0" lang="en-US" altLang="en-US" sz="1800" b="0" i="0" u="none" strike="noStrike" cap="none" normalizeH="0" baseline="0" dirty="0" err="1">
                <a:ln>
                  <a:noFill/>
                </a:ln>
                <a:solidFill>
                  <a:srgbClr val="000000"/>
                </a:solidFill>
                <a:effectLst/>
                <a:latin typeface="inherit"/>
              </a:rPr>
              <a:t>drawable</a:t>
            </a:r>
            <a:r>
              <a:rPr kumimoji="0" lang="en-US" altLang="en-US" sz="1800" b="0" i="0" u="none" strike="noStrike" cap="none" normalizeH="0" baseline="0" dirty="0" err="1">
                <a:ln>
                  <a:noFill/>
                </a:ln>
                <a:solidFill>
                  <a:srgbClr val="666600"/>
                </a:solidFill>
                <a:effectLst/>
                <a:latin typeface="inherit"/>
              </a:rPr>
              <a:t>.</a:t>
            </a:r>
            <a:r>
              <a:rPr kumimoji="0" lang="en-US" altLang="en-US" sz="1800" b="0" i="0" u="none" strike="noStrike" cap="none" normalizeH="0" baseline="0" dirty="0" err="1">
                <a:ln>
                  <a:noFill/>
                </a:ln>
                <a:solidFill>
                  <a:srgbClr val="000000"/>
                </a:solidFill>
                <a:effectLst/>
                <a:latin typeface="inherit"/>
              </a:rPr>
              <a:t>house_flag</a:t>
            </a:r>
            <a:r>
              <a:rPr kumimoji="0" lang="en-US" altLang="en-US" sz="1800" b="0" i="0" u="none" strike="noStrike" cap="none" normalizeH="0" baseline="0" dirty="0">
                <a:ln>
                  <a:noFill/>
                </a:ln>
                <a:solidFill>
                  <a:srgbClr val="666600"/>
                </a:solidFill>
                <a:effectLst/>
                <a:latin typeface="inherit"/>
              </a:rPr>
              <a:t>))</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anchor</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6666"/>
                </a:solidFill>
                <a:effectLst/>
                <a:latin typeface="inherit"/>
              </a:rPr>
              <a:t>0.0f</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006666"/>
                </a:solidFill>
                <a:effectLst/>
                <a:latin typeface="inherit"/>
              </a:rPr>
              <a:t>1.0f</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880000"/>
                </a:solidFill>
                <a:effectLst/>
                <a:latin typeface="inherit"/>
              </a:rPr>
              <a:t>// Anchors the marker on the bottom left</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position</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88"/>
                </a:solidFill>
                <a:effectLst/>
                <a:latin typeface="inherit"/>
              </a:rPr>
              <a:t>new</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err="1">
                <a:ln>
                  <a:noFill/>
                </a:ln>
                <a:solidFill>
                  <a:srgbClr val="660066"/>
                </a:solidFill>
                <a:effectLst/>
                <a:latin typeface="inherit"/>
              </a:rPr>
              <a:t>LatLng</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6666"/>
                </a:solidFill>
                <a:effectLst/>
                <a:latin typeface="inherit"/>
              </a:rPr>
              <a:t>41.889</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r>
              <a:rPr kumimoji="0" lang="en-US" altLang="en-US" sz="1800" b="0" i="0" u="none" strike="noStrike" cap="none" normalizeH="0" baseline="0" dirty="0">
                <a:ln>
                  <a:noFill/>
                </a:ln>
                <a:solidFill>
                  <a:srgbClr val="006666"/>
                </a:solidFill>
                <a:effectLst/>
                <a:latin typeface="inherit"/>
              </a:rPr>
              <a:t>87.622</a:t>
            </a:r>
            <a:r>
              <a:rPr kumimoji="0" lang="en-US" altLang="en-US" sz="1800" b="0" i="0" u="none" strike="noStrike" cap="none" normalizeH="0" baseline="0" dirty="0">
                <a:ln>
                  <a:noFill/>
                </a:ln>
                <a:solidFill>
                  <a:srgbClr val="666600"/>
                </a:solidFill>
                <a:effectLst/>
                <a:latin typeface="inherit"/>
              </a:rPr>
              <a:t>)));</a:t>
            </a:r>
            <a:br>
              <a:rPr kumimoji="0" lang="en-US" altLang="en-US" sz="1800" b="0" i="0" u="none" strike="noStrike" cap="none" normalizeH="0" baseline="0" dirty="0">
                <a:ln>
                  <a:noFill/>
                </a:ln>
                <a:solidFill>
                  <a:srgbClr val="000000"/>
                </a:solidFill>
                <a:effectLst/>
                <a:latin typeface="inherit"/>
              </a:rPr>
            </a:br>
            <a:r>
              <a:rPr kumimoji="0" lang="en-US" altLang="en-US" sz="1800" b="0" i="0" u="none" strike="noStrike" cap="none" normalizeH="0" baseline="0" dirty="0">
                <a:ln>
                  <a:noFill/>
                </a:ln>
                <a:solidFill>
                  <a:srgbClr val="000000"/>
                </a:solidFill>
                <a:effectLst/>
                <a:latin typeface="inherit"/>
              </a:rPr>
              <a:t>    </a:t>
            </a:r>
            <a:r>
              <a:rPr kumimoji="0" lang="en-US" altLang="en-US" sz="1800" b="0" i="0" u="none" strike="noStrike" cap="none" normalizeH="0" baseline="0" dirty="0">
                <a:ln>
                  <a:noFill/>
                </a:ln>
                <a:solidFill>
                  <a:srgbClr val="666600"/>
                </a:solidFill>
                <a:effectLst/>
                <a:latin typeface="inherit"/>
              </a:rPr>
              <a:t>}</a:t>
            </a:r>
            <a:br>
              <a:rPr kumimoji="0" lang="en-US" altLang="en-US" sz="900" b="0" i="0" u="none" strike="noStrike" cap="none" normalizeH="0" baseline="0" dirty="0">
                <a:ln>
                  <a:noFill/>
                </a:ln>
                <a:solidFill>
                  <a:srgbClr val="000000"/>
                </a:solidFill>
                <a:effectLst/>
                <a:latin typeface="inherit"/>
              </a:rPr>
            </a:br>
            <a:r>
              <a:rPr kumimoji="0" lang="en-US" altLang="en-US" sz="900" b="0" i="0" u="none" strike="noStrike" cap="none" normalizeH="0" baseline="0" dirty="0">
                <a:ln>
                  <a:noFill/>
                </a:ln>
                <a:solidFill>
                  <a:srgbClr val="666600"/>
                </a:solidFill>
                <a:effectLst/>
                <a:latin typeface="inherit"/>
              </a:rPr>
              <a:t>}</a:t>
            </a:r>
            <a:r>
              <a:rPr kumimoji="0" lang="en-US" altLang="en-US" sz="10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8" name="custommarke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1289" y="1369028"/>
            <a:ext cx="2601518" cy="4625264"/>
          </a:xfrm>
        </p:spPr>
      </p:pic>
    </p:spTree>
    <p:extLst>
      <p:ext uri="{BB962C8B-B14F-4D97-AF65-F5344CB8AC3E}">
        <p14:creationId xmlns:p14="http://schemas.microsoft.com/office/powerpoint/2010/main" val="1649155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91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172410" y="43494"/>
            <a:ext cx="8909366" cy="1280890"/>
          </a:xfrm>
        </p:spPr>
        <p:txBody>
          <a:bodyPr>
            <a:noAutofit/>
          </a:bodyPr>
          <a:lstStyle/>
          <a:p>
            <a:pPr algn="l"/>
            <a:r>
              <a:rPr lang="en-US" sz="4400" b="1" dirty="0"/>
              <a:t>Flat Markers</a:t>
            </a:r>
          </a:p>
        </p:txBody>
      </p:sp>
      <p:sp>
        <p:nvSpPr>
          <p:cNvPr id="9" name="Rectangle 1"/>
          <p:cNvSpPr>
            <a:spLocks noChangeArrowheads="1"/>
          </p:cNvSpPr>
          <p:nvPr/>
        </p:nvSpPr>
        <p:spPr bwMode="auto">
          <a:xfrm>
            <a:off x="3808412" y="838199"/>
            <a:ext cx="7700114" cy="5970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400" b="1" i="0" u="none" strike="noStrike" cap="none" normalizeH="0" baseline="0" dirty="0">
                <a:ln>
                  <a:noFill/>
                </a:ln>
                <a:solidFill>
                  <a:srgbClr val="000088"/>
                </a:solidFill>
                <a:effectLst/>
                <a:latin typeface="inherit"/>
              </a:rPr>
              <a:t>public</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class</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MapPane</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extends</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0066"/>
                </a:solidFill>
                <a:effectLst/>
                <a:latin typeface="inherit"/>
              </a:rPr>
              <a:t>Activity</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implements</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OnMapReadyCallback</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6666"/>
                </a:solidFill>
                <a:effectLst/>
                <a:latin typeface="inherit"/>
              </a:rPr>
              <a:t>@Override</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protected</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void</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onCreate</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660066"/>
                </a:solidFill>
                <a:effectLst/>
                <a:latin typeface="inherit"/>
              </a:rPr>
              <a:t>Bundle</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savedInstanceState</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6666"/>
                </a:solidFill>
                <a:effectLst/>
                <a:latin typeface="inherit"/>
              </a:rPr>
              <a:t>@Override</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public</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void</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onMapReady</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660066"/>
                </a:solidFill>
                <a:effectLst/>
                <a:latin typeface="inherit"/>
              </a:rPr>
              <a:t>GoogleMap</a:t>
            </a:r>
            <a:r>
              <a:rPr kumimoji="0" lang="en-US" altLang="en-US" sz="1400" b="1" i="0" u="none" strike="noStrike" cap="none" normalizeH="0" baseline="0" dirty="0">
                <a:ln>
                  <a:noFill/>
                </a:ln>
                <a:solidFill>
                  <a:srgbClr val="000000"/>
                </a:solidFill>
                <a:effectLst/>
                <a:latin typeface="inherit"/>
              </a:rPr>
              <a:t> map</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LatLng</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mapCenter</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new</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LatLng</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6666"/>
                </a:solidFill>
                <a:effectLst/>
                <a:latin typeface="inherit"/>
              </a:rPr>
              <a:t>41.889</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6666"/>
                </a:solidFill>
                <a:effectLst/>
                <a:latin typeface="inherit"/>
              </a:rPr>
              <a:t>87.622</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map</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moveCamera</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660066"/>
                </a:solidFill>
                <a:effectLst/>
                <a:latin typeface="inherit"/>
              </a:rPr>
              <a:t>CameraUpdateFactory</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newLatLngZoom</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mapCenter</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6666"/>
                </a:solidFill>
                <a:effectLst/>
                <a:latin typeface="inherit"/>
              </a:rPr>
              <a:t>13</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880000"/>
                </a:solidFill>
                <a:effectLst/>
                <a:latin typeface="inherit"/>
              </a:rPr>
              <a:t>// Flat markers will rotate when the map is rotated,</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880000"/>
                </a:solidFill>
                <a:effectLst/>
                <a:latin typeface="inherit"/>
              </a:rPr>
              <a:t>// and change perspective when the map is tilted.</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map</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addMarker</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88"/>
                </a:solidFill>
                <a:effectLst/>
                <a:latin typeface="inherit"/>
              </a:rPr>
              <a:t>new</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MarkerOptions</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icon</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660066"/>
                </a:solidFill>
                <a:effectLst/>
                <a:latin typeface="inherit"/>
              </a:rPr>
              <a:t>BitmapDescriptorFactory</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fromResource</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R</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drawable</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direction_arrow</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position</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mapCenter</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flat</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88"/>
                </a:solidFill>
                <a:effectLst/>
                <a:latin typeface="inherit"/>
              </a:rPr>
              <a:t>true</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rotation</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6666"/>
                </a:solidFill>
                <a:effectLst/>
                <a:latin typeface="inherit"/>
              </a:rPr>
              <a:t>245</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CameraPosition</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cameraPosition</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660066"/>
                </a:solidFill>
                <a:effectLst/>
                <a:latin typeface="inherit"/>
              </a:rPr>
              <a:t>CameraPosition</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builder</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target</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mapCenter</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zoom</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6666"/>
                </a:solidFill>
                <a:effectLst/>
                <a:latin typeface="inherit"/>
              </a:rPr>
              <a:t>13</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bearing</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6666"/>
                </a:solidFill>
                <a:effectLst/>
                <a:latin typeface="inherit"/>
              </a:rPr>
              <a:t>90</a:t>
            </a:r>
            <a:r>
              <a:rPr kumimoji="0" lang="en-US" altLang="en-US" sz="1400" b="1" i="0" u="none" strike="noStrike" cap="none" normalizeH="0" baseline="0" dirty="0">
                <a:ln>
                  <a:noFill/>
                </a:ln>
                <a:solidFill>
                  <a:srgbClr val="666600"/>
                </a:solidFill>
                <a:effectLst/>
                <a:latin typeface="inherit"/>
              </a:rPr>
              <a:t>)</a:t>
            </a:r>
            <a:r>
              <a:rPr lang="en-US" altLang="en-US" sz="1400" b="1" dirty="0">
                <a:solidFill>
                  <a:srgbClr val="000000"/>
                </a:solidFill>
                <a:latin typeface="inherit"/>
              </a:rPr>
              <a:t> </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build</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880000"/>
                </a:solidFill>
                <a:effectLst/>
                <a:latin typeface="inherit"/>
              </a:rPr>
              <a:t>// Animate the change in camera view over 2 seconds</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err="1">
                <a:ln>
                  <a:noFill/>
                </a:ln>
                <a:solidFill>
                  <a:srgbClr val="000000"/>
                </a:solidFill>
                <a:effectLst/>
                <a:latin typeface="inherit"/>
              </a:rPr>
              <a:t>map</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animateCamera</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660066"/>
                </a:solidFill>
                <a:effectLst/>
                <a:latin typeface="inherit"/>
              </a:rPr>
              <a:t>CameraUpdateFactory</a:t>
            </a:r>
            <a:r>
              <a:rPr kumimoji="0" lang="en-US" altLang="en-US" sz="1400" b="1" i="0" u="none" strike="noStrike" cap="none" normalizeH="0" baseline="0" dirty="0" err="1">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newCameraPosition</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err="1">
                <a:ln>
                  <a:noFill/>
                </a:ln>
                <a:solidFill>
                  <a:srgbClr val="000000"/>
                </a:solidFill>
                <a:effectLst/>
                <a:latin typeface="inherit"/>
              </a:rPr>
              <a:t>cameraPosition</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6666"/>
                </a:solidFill>
                <a:effectLst/>
                <a:latin typeface="inherit"/>
              </a:rPr>
              <a:t>2000</a:t>
            </a:r>
            <a:r>
              <a:rPr kumimoji="0" lang="en-US" altLang="en-US" sz="14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000088"/>
                </a:solidFill>
                <a:effectLst/>
                <a:latin typeface="inherit"/>
              </a:rPr>
              <a:t>null</a:t>
            </a:r>
            <a:r>
              <a:rPr kumimoji="0" lang="en-US" altLang="en-US" sz="1400" b="1" i="0" u="none" strike="noStrike" cap="none" normalizeH="0" baseline="0" dirty="0">
                <a:ln>
                  <a:noFill/>
                </a:ln>
                <a:solidFill>
                  <a:srgbClr val="666600"/>
                </a:solidFill>
                <a:effectLst/>
                <a:latin typeface="inherit"/>
              </a:rPr>
              <a:t>);</a:t>
            </a:r>
            <a:br>
              <a:rPr kumimoji="0" lang="en-US" altLang="en-US" sz="1400" b="1" i="0" u="none" strike="noStrike" cap="none" normalizeH="0" baseline="0" dirty="0">
                <a:ln>
                  <a:noFill/>
                </a:ln>
                <a:solidFill>
                  <a:srgbClr val="000000"/>
                </a:solidFill>
                <a:effectLst/>
                <a:latin typeface="inherit"/>
              </a:rPr>
            </a:br>
            <a:r>
              <a:rPr kumimoji="0" lang="en-US" altLang="en-US" sz="1400" b="1" i="0" u="none" strike="noStrike" cap="none" normalizeH="0" baseline="0" dirty="0">
                <a:ln>
                  <a:noFill/>
                </a:ln>
                <a:solidFill>
                  <a:srgbClr val="000000"/>
                </a:solidFill>
                <a:effectLst/>
                <a:latin typeface="inherit"/>
              </a:rPr>
              <a:t>    </a:t>
            </a:r>
            <a:r>
              <a:rPr kumimoji="0" lang="en-US" altLang="en-US" sz="1400" b="1" i="0" u="none" strike="noStrike" cap="none" normalizeH="0" baseline="0" dirty="0">
                <a:ln>
                  <a:noFill/>
                </a:ln>
                <a:solidFill>
                  <a:srgbClr val="666600"/>
                </a:solidFill>
                <a:effectLst/>
                <a:latin typeface="inherit"/>
              </a:rPr>
              <a:t>}</a:t>
            </a:r>
            <a:br>
              <a:rPr kumimoji="0" lang="en-US" altLang="en-US" sz="900" b="0" i="0" u="none" strike="noStrike" cap="none" normalizeH="0" baseline="0" dirty="0">
                <a:ln>
                  <a:noFill/>
                </a:ln>
                <a:solidFill>
                  <a:srgbClr val="000000"/>
                </a:solidFill>
                <a:effectLst/>
                <a:latin typeface="inherit"/>
              </a:rPr>
            </a:br>
            <a:r>
              <a:rPr kumimoji="0" lang="en-US" altLang="en-US" sz="1600" b="0" i="0" u="none" strike="noStrike" cap="none" normalizeH="0" baseline="0" dirty="0">
                <a:ln>
                  <a:noFill/>
                </a:ln>
                <a:solidFill>
                  <a:srgbClr val="666600"/>
                </a:solidFill>
                <a:effectLst/>
                <a:latin typeface="inherit"/>
              </a:rPr>
              <a:t>}</a:t>
            </a:r>
            <a:r>
              <a:rPr kumimoji="0" lang="en-US" altLang="en-US" b="0" i="0" u="none" strike="noStrike" cap="none" normalizeH="0" baseline="0" dirty="0">
                <a:ln>
                  <a:noFill/>
                </a:ln>
                <a:solidFill>
                  <a:schemeClr val="tx1"/>
                </a:solidFill>
                <a:effectLst/>
              </a:rPr>
              <a:t> </a:t>
            </a:r>
            <a:endParaRPr kumimoji="0" lang="en-US" altLang="en-US" sz="4000" b="0" i="0" u="none" strike="noStrike" cap="none" normalizeH="0" baseline="0" dirty="0">
              <a:ln>
                <a:noFill/>
              </a:ln>
              <a:solidFill>
                <a:schemeClr val="tx1"/>
              </a:solidFill>
              <a:effectLst/>
              <a:latin typeface="Arial" panose="020B0604020202020204" pitchFamily="34" charset="0"/>
            </a:endParaRPr>
          </a:p>
        </p:txBody>
      </p:sp>
      <p:pic>
        <p:nvPicPr>
          <p:cNvPr id="3" name="flatmarker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3429" y="1412837"/>
            <a:ext cx="2633966" cy="4682952"/>
          </a:xfrm>
        </p:spPr>
      </p:pic>
    </p:spTree>
    <p:extLst>
      <p:ext uri="{BB962C8B-B14F-4D97-AF65-F5344CB8AC3E}">
        <p14:creationId xmlns:p14="http://schemas.microsoft.com/office/powerpoint/2010/main" val="3619575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5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304800"/>
            <a:ext cx="8909366" cy="703017"/>
          </a:xfrm>
        </p:spPr>
        <p:txBody>
          <a:bodyPr>
            <a:noAutofit/>
          </a:bodyPr>
          <a:lstStyle/>
          <a:p>
            <a:pPr algn="l"/>
            <a:r>
              <a:rPr lang="en-US" sz="4400" b="1" dirty="0"/>
              <a:t>Polylines</a:t>
            </a:r>
          </a:p>
        </p:txBody>
      </p:sp>
      <p:sp>
        <p:nvSpPr>
          <p:cNvPr id="7" name="Rectangle 1"/>
          <p:cNvSpPr>
            <a:spLocks noChangeArrowheads="1"/>
          </p:cNvSpPr>
          <p:nvPr/>
        </p:nvSpPr>
        <p:spPr bwMode="auto">
          <a:xfrm>
            <a:off x="3266785" y="1223681"/>
            <a:ext cx="8372549" cy="5170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en-US" sz="1600" b="1" i="0" u="none" strike="noStrike" cap="none" normalizeH="0" baseline="0" dirty="0">
                <a:ln>
                  <a:noFill/>
                </a:ln>
                <a:solidFill>
                  <a:srgbClr val="000088"/>
                </a:solidFill>
                <a:effectLst/>
                <a:latin typeface="inherit"/>
              </a:rPr>
              <a:t>public</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class</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MapPane</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extends</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0066"/>
                </a:solidFill>
                <a:effectLst/>
                <a:latin typeface="inherit"/>
              </a:rPr>
              <a:t>Activity</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implements</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OnMapReadyCallback</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@Override</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protected</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void</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000000"/>
                </a:solidFill>
                <a:effectLst/>
                <a:latin typeface="inherit"/>
              </a:rPr>
              <a:t>onCreate</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660066"/>
                </a:solidFill>
                <a:effectLst/>
                <a:latin typeface="inherit"/>
              </a:rPr>
              <a:t>Bundle</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000000"/>
                </a:solidFill>
                <a:effectLst/>
                <a:latin typeface="inherit"/>
              </a:rPr>
              <a:t>savedInstanceState</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@Override</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public</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void</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000000"/>
                </a:solidFill>
                <a:effectLst/>
                <a:latin typeface="inherit"/>
              </a:rPr>
              <a:t>onMapReady</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err="1">
                <a:ln>
                  <a:noFill/>
                </a:ln>
                <a:solidFill>
                  <a:srgbClr val="660066"/>
                </a:solidFill>
                <a:effectLst/>
                <a:latin typeface="inherit"/>
              </a:rPr>
              <a:t>GoogleMap</a:t>
            </a:r>
            <a:r>
              <a:rPr kumimoji="0" lang="en-US" altLang="en-US" sz="1600" b="1" i="0" u="none" strike="noStrike" cap="none" normalizeH="0" baseline="0" dirty="0">
                <a:ln>
                  <a:noFill/>
                </a:ln>
                <a:solidFill>
                  <a:srgbClr val="000000"/>
                </a:solidFill>
                <a:effectLst/>
                <a:latin typeface="inherit"/>
              </a:rPr>
              <a:t> map</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000000"/>
                </a:solidFill>
                <a:effectLst/>
                <a:latin typeface="inherit"/>
              </a:rPr>
              <a:t>map</a:t>
            </a:r>
            <a:r>
              <a:rPr kumimoji="0" lang="en-US" altLang="en-US" sz="1600" b="1" i="0" u="none" strike="noStrike" cap="none" normalizeH="0" baseline="0" dirty="0" err="1">
                <a:ln>
                  <a:noFill/>
                </a:ln>
                <a:solidFill>
                  <a:srgbClr val="666600"/>
                </a:solidFill>
                <a:effectLst/>
                <a:latin typeface="inherit"/>
              </a:rPr>
              <a:t>.</a:t>
            </a:r>
            <a:r>
              <a:rPr kumimoji="0" lang="en-US" altLang="en-US" sz="1600" b="1" i="0" u="none" strike="noStrike" cap="none" normalizeH="0" baseline="0" dirty="0" err="1">
                <a:ln>
                  <a:noFill/>
                </a:ln>
                <a:solidFill>
                  <a:srgbClr val="000000"/>
                </a:solidFill>
                <a:effectLst/>
                <a:latin typeface="inherit"/>
              </a:rPr>
              <a:t>moveCamera</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err="1">
                <a:ln>
                  <a:noFill/>
                </a:ln>
                <a:solidFill>
                  <a:srgbClr val="660066"/>
                </a:solidFill>
                <a:effectLst/>
                <a:latin typeface="inherit"/>
              </a:rPr>
              <a:t>CameraUpdateFactory</a:t>
            </a:r>
            <a:r>
              <a:rPr kumimoji="0" lang="en-US" altLang="en-US" sz="1600" b="1" i="0" u="none" strike="noStrike" cap="none" normalizeH="0" baseline="0" dirty="0" err="1">
                <a:ln>
                  <a:noFill/>
                </a:ln>
                <a:solidFill>
                  <a:srgbClr val="666600"/>
                </a:solidFill>
                <a:effectLst/>
                <a:latin typeface="inherit"/>
              </a:rPr>
              <a:t>.</a:t>
            </a:r>
            <a:r>
              <a:rPr kumimoji="0" lang="en-US" altLang="en-US" sz="1600" b="1" i="0" u="none" strike="noStrike" cap="none" normalizeH="0" baseline="0" dirty="0" err="1">
                <a:ln>
                  <a:noFill/>
                </a:ln>
                <a:solidFill>
                  <a:srgbClr val="000000"/>
                </a:solidFill>
                <a:effectLst/>
                <a:latin typeface="inherit"/>
              </a:rPr>
              <a:t>newLatLngZoom</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0088"/>
                </a:solidFill>
                <a:effectLst/>
                <a:latin typeface="inherit"/>
              </a:rPr>
              <a:t>new</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LatLng</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6666"/>
                </a:solidFill>
                <a:effectLst/>
                <a:latin typeface="inherit"/>
              </a:rPr>
              <a:t>18.142</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178.431</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2</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880000"/>
                </a:solidFill>
                <a:effectLst/>
                <a:latin typeface="inherit"/>
              </a:rPr>
              <a:t>// Polylines are useful for marking paths and routes on the map.</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000000"/>
                </a:solidFill>
                <a:effectLst/>
                <a:latin typeface="inherit"/>
              </a:rPr>
              <a:t>map</a:t>
            </a:r>
            <a:r>
              <a:rPr kumimoji="0" lang="en-US" altLang="en-US" sz="1600" b="1" i="0" u="none" strike="noStrike" cap="none" normalizeH="0" baseline="0" dirty="0" err="1">
                <a:ln>
                  <a:noFill/>
                </a:ln>
                <a:solidFill>
                  <a:srgbClr val="666600"/>
                </a:solidFill>
                <a:effectLst/>
                <a:latin typeface="inherit"/>
              </a:rPr>
              <a:t>.</a:t>
            </a:r>
            <a:r>
              <a:rPr kumimoji="0" lang="en-US" altLang="en-US" sz="1600" b="1" i="0" u="none" strike="noStrike" cap="none" normalizeH="0" baseline="0" dirty="0" err="1">
                <a:ln>
                  <a:noFill/>
                </a:ln>
                <a:solidFill>
                  <a:srgbClr val="000000"/>
                </a:solidFill>
                <a:effectLst/>
                <a:latin typeface="inherit"/>
              </a:rPr>
              <a:t>addPolyline</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88"/>
                </a:solidFill>
                <a:effectLst/>
                <a:latin typeface="inherit"/>
              </a:rPr>
              <a:t>new</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PolylineOptions</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geodesic</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88"/>
                </a:solidFill>
                <a:effectLst/>
                <a:latin typeface="inherit"/>
              </a:rPr>
              <a:t>true</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add</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88"/>
                </a:solidFill>
                <a:effectLst/>
                <a:latin typeface="inherit"/>
              </a:rPr>
              <a:t>new</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LatLng</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6666"/>
                </a:solidFill>
                <a:effectLst/>
                <a:latin typeface="inherit"/>
              </a:rPr>
              <a:t>33.866</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151.195</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880000"/>
                </a:solidFill>
                <a:effectLst/>
                <a:latin typeface="inherit"/>
              </a:rPr>
              <a:t>// Sydney</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add</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88"/>
                </a:solidFill>
                <a:effectLst/>
                <a:latin typeface="inherit"/>
              </a:rPr>
              <a:t>new</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LatLng</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6666"/>
                </a:solidFill>
                <a:effectLst/>
                <a:latin typeface="inherit"/>
              </a:rPr>
              <a:t>18.142</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006666"/>
                </a:solidFill>
                <a:effectLst/>
                <a:latin typeface="inherit"/>
              </a:rPr>
              <a:t>178.431</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880000"/>
                </a:solidFill>
                <a:effectLst/>
                <a:latin typeface="inherit"/>
              </a:rPr>
              <a:t>// Fiji</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add</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88"/>
                </a:solidFill>
                <a:effectLst/>
                <a:latin typeface="inherit"/>
              </a:rPr>
              <a:t>new</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LatLng</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6666"/>
                </a:solidFill>
                <a:effectLst/>
                <a:latin typeface="inherit"/>
              </a:rPr>
              <a:t>21.291</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6666"/>
                </a:solidFill>
                <a:effectLst/>
                <a:latin typeface="inherit"/>
              </a:rPr>
              <a:t>157.821</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880000"/>
                </a:solidFill>
                <a:effectLst/>
                <a:latin typeface="inherit"/>
              </a:rPr>
              <a:t>// Hawaii</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add</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88"/>
                </a:solidFill>
                <a:effectLst/>
                <a:latin typeface="inherit"/>
              </a:rPr>
              <a:t>new</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err="1">
                <a:ln>
                  <a:noFill/>
                </a:ln>
                <a:solidFill>
                  <a:srgbClr val="660066"/>
                </a:solidFill>
                <a:effectLst/>
                <a:latin typeface="inherit"/>
              </a:rPr>
              <a:t>LatLng</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6666"/>
                </a:solidFill>
                <a:effectLst/>
                <a:latin typeface="inherit"/>
              </a:rPr>
              <a:t>37.423</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6666"/>
                </a:solidFill>
                <a:effectLst/>
                <a:latin typeface="inherit"/>
              </a:rPr>
              <a:t>122.091</a:t>
            </a:r>
            <a:r>
              <a:rPr kumimoji="0" lang="en-US" altLang="en-US" sz="1600" b="1" i="0" u="none" strike="noStrike" cap="none" normalizeH="0" baseline="0" dirty="0">
                <a:ln>
                  <a:noFill/>
                </a:ln>
                <a:solidFill>
                  <a:srgbClr val="666600"/>
                </a:solidFill>
                <a:effectLst/>
                <a:latin typeface="inherit"/>
              </a:rPr>
              <a:t>))</a:t>
            </a: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880000"/>
                </a:solidFill>
                <a:effectLst/>
                <a:latin typeface="inherit"/>
              </a:rPr>
              <a:t>// Mountain View</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000000"/>
                </a:solidFill>
                <a:effectLst/>
                <a:latin typeface="inherit"/>
              </a:rPr>
              <a:t>    </a:t>
            </a:r>
            <a:r>
              <a:rPr kumimoji="0" lang="en-US" altLang="en-US" sz="1600" b="1" i="0" u="none" strike="noStrike" cap="none" normalizeH="0" baseline="0" dirty="0">
                <a:ln>
                  <a:noFill/>
                </a:ln>
                <a:solidFill>
                  <a:srgbClr val="666600"/>
                </a:solidFill>
                <a:effectLst/>
                <a:latin typeface="inherit"/>
              </a:rPr>
              <a:t>}</a:t>
            </a:r>
            <a:br>
              <a:rPr kumimoji="0" lang="en-US" altLang="en-US" sz="1600" b="1" i="0" u="none" strike="noStrike" cap="none" normalizeH="0" baseline="0" dirty="0">
                <a:ln>
                  <a:noFill/>
                </a:ln>
                <a:solidFill>
                  <a:srgbClr val="000000"/>
                </a:solidFill>
                <a:effectLst/>
                <a:latin typeface="inherit"/>
              </a:rPr>
            </a:br>
            <a:r>
              <a:rPr kumimoji="0" lang="en-US" altLang="en-US" sz="1600" b="1" i="0" u="none" strike="noStrike" cap="none" normalizeH="0" baseline="0" dirty="0">
                <a:ln>
                  <a:noFill/>
                </a:ln>
                <a:solidFill>
                  <a:srgbClr val="666600"/>
                </a:solidFill>
                <a:effectLst/>
                <a:latin typeface="inherit"/>
              </a:rPr>
              <a:t>}</a:t>
            </a:r>
            <a:r>
              <a:rPr kumimoji="0" lang="en-US" altLang="en-US" sz="1400" b="1" i="0" u="none" strike="noStrike" cap="none" normalizeH="0" baseline="0" dirty="0">
                <a:ln>
                  <a:noFill/>
                </a:ln>
                <a:solidFill>
                  <a:schemeClr val="tx1"/>
                </a:solidFill>
                <a:effectLst/>
              </a:rPr>
              <a:t> </a:t>
            </a:r>
            <a:endParaRPr kumimoji="0" lang="en-US" altLang="en-US" sz="3200" b="1" i="0" u="none" strike="noStrike" cap="none" normalizeH="0" baseline="0" dirty="0">
              <a:ln>
                <a:noFill/>
              </a:ln>
              <a:solidFill>
                <a:schemeClr val="tx1"/>
              </a:solidFill>
              <a:effectLst/>
              <a:latin typeface="Arial" panose="020B0604020202020204" pitchFamily="34" charset="0"/>
            </a:endParaRPr>
          </a:p>
        </p:txBody>
      </p:sp>
      <p:pic>
        <p:nvPicPr>
          <p:cNvPr id="8" name="polylin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63429" y="1535126"/>
            <a:ext cx="2515663" cy="4472620"/>
          </a:xfrm>
        </p:spPr>
      </p:pic>
    </p:spTree>
    <p:extLst>
      <p:ext uri="{BB962C8B-B14F-4D97-AF65-F5344CB8AC3E}">
        <p14:creationId xmlns:p14="http://schemas.microsoft.com/office/powerpoint/2010/main" val="3834431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0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icture containing drawing, computer&#10;&#10;Description automatically generated">
            <a:extLst>
              <a:ext uri="{FF2B5EF4-FFF2-40B4-BE49-F238E27FC236}">
                <a16:creationId xmlns:a16="http://schemas.microsoft.com/office/drawing/2014/main" id="{8A9D4623-CD72-4940-B176-471BD77E0904}"/>
              </a:ext>
            </a:extLst>
          </p:cNvPr>
          <p:cNvPicPr>
            <a:picLocks noGrp="1" noChangeAspect="1"/>
          </p:cNvPicPr>
          <p:nvPr>
            <p:ph idx="1"/>
          </p:nvPr>
        </p:nvPicPr>
        <p:blipFill rotWithShape="1">
          <a:blip r:embed="rId2"/>
          <a:srcRect l="6860" r="7829" b="1"/>
          <a:stretch/>
        </p:blipFill>
        <p:spPr>
          <a:xfrm>
            <a:off x="20" y="10"/>
            <a:ext cx="12188805" cy="6857990"/>
          </a:xfrm>
          <a:prstGeom prst="rect">
            <a:avLst/>
          </a:prstGeom>
        </p:spPr>
      </p:pic>
    </p:spTree>
    <p:extLst>
      <p:ext uri="{BB962C8B-B14F-4D97-AF65-F5344CB8AC3E}">
        <p14:creationId xmlns:p14="http://schemas.microsoft.com/office/powerpoint/2010/main" val="1787000526"/>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0966159"/>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UI Elements and Events</a:t>
            </a:r>
          </a:p>
        </p:txBody>
      </p:sp>
      <p:sp>
        <p:nvSpPr>
          <p:cNvPr id="3" name="Content Placeholder 2"/>
          <p:cNvSpPr>
            <a:spLocks noGrp="1"/>
          </p:cNvSpPr>
          <p:nvPr>
            <p:ph idx="1"/>
          </p:nvPr>
        </p:nvSpPr>
        <p:spPr/>
        <p:txBody>
          <a:bodyPr/>
          <a:lstStyle/>
          <a:p>
            <a:pPr marL="0" indent="0">
              <a:buNone/>
            </a:pPr>
            <a:r>
              <a:rPr lang="en-IN" dirty="0"/>
              <a:t>Event Handling Paradigm</a:t>
            </a:r>
          </a:p>
        </p:txBody>
      </p:sp>
      <p:graphicFrame>
        <p:nvGraphicFramePr>
          <p:cNvPr id="4" name="Table 3"/>
          <p:cNvGraphicFramePr>
            <a:graphicFrameLocks noGrp="1"/>
          </p:cNvGraphicFramePr>
          <p:nvPr>
            <p:extLst>
              <p:ext uri="{D42A27DB-BD31-4B8C-83A1-F6EECF244321}">
                <p14:modId xmlns:p14="http://schemas.microsoft.com/office/powerpoint/2010/main" val="2101436266"/>
              </p:ext>
            </p:extLst>
          </p:nvPr>
        </p:nvGraphicFramePr>
        <p:xfrm>
          <a:off x="760412" y="2590800"/>
          <a:ext cx="10515600" cy="4139184"/>
        </p:xfrm>
        <a:graphic>
          <a:graphicData uri="http://schemas.openxmlformats.org/drawingml/2006/table">
            <a:tbl>
              <a:tblPr firstRow="1" bandRow="1">
                <a:tableStyleId>{5C22544A-7EE6-4342-B048-85BDC9FD1C3A}</a:tableStyleId>
              </a:tblPr>
              <a:tblGrid>
                <a:gridCol w="2438400">
                  <a:extLst>
                    <a:ext uri="{9D8B030D-6E8A-4147-A177-3AD203B41FA5}">
                      <a16:colId xmlns:a16="http://schemas.microsoft.com/office/drawing/2014/main" val="1394869712"/>
                    </a:ext>
                  </a:extLst>
                </a:gridCol>
                <a:gridCol w="3657600">
                  <a:extLst>
                    <a:ext uri="{9D8B030D-6E8A-4147-A177-3AD203B41FA5}">
                      <a16:colId xmlns:a16="http://schemas.microsoft.com/office/drawing/2014/main" val="576562160"/>
                    </a:ext>
                  </a:extLst>
                </a:gridCol>
                <a:gridCol w="4419600">
                  <a:extLst>
                    <a:ext uri="{9D8B030D-6E8A-4147-A177-3AD203B41FA5}">
                      <a16:colId xmlns:a16="http://schemas.microsoft.com/office/drawing/2014/main" val="1392119693"/>
                    </a:ext>
                  </a:extLst>
                </a:gridCol>
              </a:tblGrid>
              <a:tr h="370840">
                <a:tc>
                  <a:txBody>
                    <a:bodyPr/>
                    <a:lstStyle/>
                    <a:p>
                      <a:r>
                        <a:rPr lang="en-IN" dirty="0"/>
                        <a:t>Vocabulary</a:t>
                      </a:r>
                    </a:p>
                  </a:txBody>
                  <a:tcPr/>
                </a:tc>
                <a:tc>
                  <a:txBody>
                    <a:bodyPr/>
                    <a:lstStyle/>
                    <a:p>
                      <a:r>
                        <a:rPr lang="en-IN" dirty="0"/>
                        <a:t>Description</a:t>
                      </a:r>
                      <a:r>
                        <a:rPr lang="en-IN" baseline="0" dirty="0"/>
                        <a:t> </a:t>
                      </a:r>
                      <a:endParaRPr lang="en-IN" dirty="0"/>
                    </a:p>
                  </a:txBody>
                  <a:tcPr/>
                </a:tc>
                <a:tc>
                  <a:txBody>
                    <a:bodyPr/>
                    <a:lstStyle/>
                    <a:p>
                      <a:r>
                        <a:rPr lang="en-IN" dirty="0"/>
                        <a:t>Example</a:t>
                      </a:r>
                    </a:p>
                  </a:txBody>
                  <a:tcPr/>
                </a:tc>
                <a:extLst>
                  <a:ext uri="{0D108BD9-81ED-4DB2-BD59-A6C34878D82A}">
                    <a16:rowId xmlns:a16="http://schemas.microsoft.com/office/drawing/2014/main" val="2922259855"/>
                  </a:ext>
                </a:extLst>
              </a:tr>
              <a:tr h="370840">
                <a:tc>
                  <a:txBody>
                    <a:bodyPr/>
                    <a:lstStyle/>
                    <a:p>
                      <a:pPr>
                        <a:lnSpc>
                          <a:spcPct val="200000"/>
                        </a:lnSpc>
                      </a:pPr>
                      <a:r>
                        <a:rPr lang="en-IN" sz="2000" dirty="0">
                          <a:latin typeface="+mj-lt"/>
                        </a:rPr>
                        <a:t>Event Source</a:t>
                      </a:r>
                    </a:p>
                  </a:txBody>
                  <a:tcPr/>
                </a:tc>
                <a:tc>
                  <a:txBody>
                    <a:bodyPr/>
                    <a:lstStyle/>
                    <a:p>
                      <a:pPr>
                        <a:lnSpc>
                          <a:spcPct val="200000"/>
                        </a:lnSpc>
                      </a:pPr>
                      <a:r>
                        <a:rPr lang="en-IN" sz="2000" dirty="0">
                          <a:latin typeface="+mj-lt"/>
                        </a:rPr>
                        <a:t>The view on which user performs an action</a:t>
                      </a:r>
                    </a:p>
                  </a:txBody>
                  <a:tcPr/>
                </a:tc>
                <a:tc>
                  <a:txBody>
                    <a:bodyPr/>
                    <a:lstStyle/>
                    <a:p>
                      <a:pPr>
                        <a:lnSpc>
                          <a:spcPct val="200000"/>
                        </a:lnSpc>
                      </a:pPr>
                      <a:r>
                        <a:rPr lang="en-IN" sz="2000" dirty="0">
                          <a:latin typeface="+mj-lt"/>
                        </a:rPr>
                        <a:t>Button</a:t>
                      </a:r>
                    </a:p>
                  </a:txBody>
                  <a:tcPr/>
                </a:tc>
                <a:extLst>
                  <a:ext uri="{0D108BD9-81ED-4DB2-BD59-A6C34878D82A}">
                    <a16:rowId xmlns:a16="http://schemas.microsoft.com/office/drawing/2014/main" val="132493576"/>
                  </a:ext>
                </a:extLst>
              </a:tr>
              <a:tr h="370840">
                <a:tc>
                  <a:txBody>
                    <a:bodyPr/>
                    <a:lstStyle/>
                    <a:p>
                      <a:pPr>
                        <a:lnSpc>
                          <a:spcPct val="200000"/>
                        </a:lnSpc>
                      </a:pPr>
                      <a:r>
                        <a:rPr lang="en-IN" sz="2000" dirty="0">
                          <a:latin typeface="+mj-lt"/>
                        </a:rPr>
                        <a:t>Event Object</a:t>
                      </a:r>
                    </a:p>
                  </a:txBody>
                  <a:tcPr/>
                </a:tc>
                <a:tc>
                  <a:txBody>
                    <a:bodyPr/>
                    <a:lstStyle/>
                    <a:p>
                      <a:pPr>
                        <a:lnSpc>
                          <a:spcPct val="200000"/>
                        </a:lnSpc>
                      </a:pPr>
                      <a:r>
                        <a:rPr lang="en-IN" sz="2000" dirty="0">
                          <a:latin typeface="+mj-lt"/>
                        </a:rPr>
                        <a:t>Object generated</a:t>
                      </a:r>
                      <a:r>
                        <a:rPr lang="en-IN" sz="2000" baseline="0" dirty="0">
                          <a:latin typeface="+mj-lt"/>
                        </a:rPr>
                        <a:t> by the view</a:t>
                      </a:r>
                      <a:endParaRPr lang="en-IN" sz="2000" dirty="0">
                        <a:latin typeface="+mj-lt"/>
                      </a:endParaRPr>
                    </a:p>
                  </a:txBody>
                  <a:tcPr/>
                </a:tc>
                <a:tc>
                  <a:txBody>
                    <a:bodyPr/>
                    <a:lstStyle/>
                    <a:p>
                      <a:pPr>
                        <a:lnSpc>
                          <a:spcPct val="200000"/>
                        </a:lnSpc>
                      </a:pPr>
                      <a:r>
                        <a:rPr lang="en-IN" sz="2000" dirty="0">
                          <a:latin typeface="+mj-lt"/>
                        </a:rPr>
                        <a:t>Click</a:t>
                      </a:r>
                    </a:p>
                  </a:txBody>
                  <a:tcPr/>
                </a:tc>
                <a:extLst>
                  <a:ext uri="{0D108BD9-81ED-4DB2-BD59-A6C34878D82A}">
                    <a16:rowId xmlns:a16="http://schemas.microsoft.com/office/drawing/2014/main" val="1953854144"/>
                  </a:ext>
                </a:extLst>
              </a:tr>
              <a:tr h="370840">
                <a:tc>
                  <a:txBody>
                    <a:bodyPr/>
                    <a:lstStyle/>
                    <a:p>
                      <a:pPr>
                        <a:lnSpc>
                          <a:spcPct val="200000"/>
                        </a:lnSpc>
                      </a:pPr>
                      <a:r>
                        <a:rPr lang="en-IN" sz="2000" dirty="0">
                          <a:latin typeface="+mj-lt"/>
                        </a:rPr>
                        <a:t>Event Listener</a:t>
                      </a:r>
                    </a:p>
                  </a:txBody>
                  <a:tcPr/>
                </a:tc>
                <a:tc>
                  <a:txBody>
                    <a:bodyPr/>
                    <a:lstStyle/>
                    <a:p>
                      <a:pPr>
                        <a:lnSpc>
                          <a:spcPct val="200000"/>
                        </a:lnSpc>
                      </a:pPr>
                      <a:r>
                        <a:rPr lang="en-IN" sz="2000" dirty="0">
                          <a:latin typeface="+mj-lt"/>
                        </a:rPr>
                        <a:t>The interface associated with</a:t>
                      </a:r>
                      <a:r>
                        <a:rPr lang="en-IN" sz="2000" baseline="0" dirty="0">
                          <a:latin typeface="+mj-lt"/>
                        </a:rPr>
                        <a:t> the view that listens to the event</a:t>
                      </a:r>
                      <a:endParaRPr lang="en-IN" sz="2000" dirty="0">
                        <a:latin typeface="+mj-lt"/>
                      </a:endParaRPr>
                    </a:p>
                  </a:txBody>
                  <a:tcPr/>
                </a:tc>
                <a:tc>
                  <a:txBody>
                    <a:bodyPr/>
                    <a:lstStyle/>
                    <a:p>
                      <a:pPr>
                        <a:lnSpc>
                          <a:spcPct val="200000"/>
                        </a:lnSpc>
                      </a:pPr>
                      <a:r>
                        <a:rPr lang="en-IN" sz="2000" dirty="0" err="1">
                          <a:latin typeface="+mj-lt"/>
                        </a:rPr>
                        <a:t>OnClickListener</a:t>
                      </a:r>
                      <a:endParaRPr lang="en-IN" sz="2000" dirty="0">
                        <a:latin typeface="+mj-lt"/>
                      </a:endParaRPr>
                    </a:p>
                  </a:txBody>
                  <a:tcPr/>
                </a:tc>
                <a:extLst>
                  <a:ext uri="{0D108BD9-81ED-4DB2-BD59-A6C34878D82A}">
                    <a16:rowId xmlns:a16="http://schemas.microsoft.com/office/drawing/2014/main" val="1104854897"/>
                  </a:ext>
                </a:extLst>
              </a:tr>
              <a:tr h="370840">
                <a:tc>
                  <a:txBody>
                    <a:bodyPr/>
                    <a:lstStyle/>
                    <a:p>
                      <a:pPr>
                        <a:lnSpc>
                          <a:spcPct val="200000"/>
                        </a:lnSpc>
                      </a:pPr>
                      <a:r>
                        <a:rPr lang="en-IN" sz="2000" dirty="0">
                          <a:latin typeface="+mj-lt"/>
                        </a:rPr>
                        <a:t>Event Handler</a:t>
                      </a:r>
                    </a:p>
                  </a:txBody>
                  <a:tcPr/>
                </a:tc>
                <a:tc>
                  <a:txBody>
                    <a:bodyPr/>
                    <a:lstStyle/>
                    <a:p>
                      <a:pPr>
                        <a:lnSpc>
                          <a:spcPct val="200000"/>
                        </a:lnSpc>
                      </a:pPr>
                      <a:r>
                        <a:rPr lang="en-IN" sz="2000" dirty="0">
                          <a:latin typeface="+mj-lt"/>
                        </a:rPr>
                        <a:t>The </a:t>
                      </a:r>
                      <a:r>
                        <a:rPr lang="en-IN" sz="2000" dirty="0" err="1">
                          <a:latin typeface="+mj-lt"/>
                        </a:rPr>
                        <a:t>callback</a:t>
                      </a:r>
                      <a:r>
                        <a:rPr lang="en-IN" sz="2000" baseline="0" dirty="0">
                          <a:latin typeface="+mj-lt"/>
                        </a:rPr>
                        <a:t> method</a:t>
                      </a:r>
                      <a:endParaRPr lang="en-IN" sz="2000" dirty="0">
                        <a:latin typeface="+mj-lt"/>
                      </a:endParaRPr>
                    </a:p>
                  </a:txBody>
                  <a:tcPr/>
                </a:tc>
                <a:tc>
                  <a:txBody>
                    <a:bodyPr/>
                    <a:lstStyle/>
                    <a:p>
                      <a:pPr>
                        <a:lnSpc>
                          <a:spcPct val="200000"/>
                        </a:lnSpc>
                      </a:pPr>
                      <a:r>
                        <a:rPr lang="en-IN" sz="2000" dirty="0" err="1">
                          <a:latin typeface="+mj-lt"/>
                        </a:rPr>
                        <a:t>onClick</a:t>
                      </a:r>
                      <a:r>
                        <a:rPr lang="en-IN" sz="2000" dirty="0">
                          <a:latin typeface="+mj-lt"/>
                        </a:rPr>
                        <a:t>()</a:t>
                      </a:r>
                    </a:p>
                  </a:txBody>
                  <a:tcPr/>
                </a:tc>
                <a:extLst>
                  <a:ext uri="{0D108BD9-81ED-4DB2-BD59-A6C34878D82A}">
                    <a16:rowId xmlns:a16="http://schemas.microsoft.com/office/drawing/2014/main" val="4294615778"/>
                  </a:ext>
                </a:extLst>
              </a:tr>
            </a:tbl>
          </a:graphicData>
        </a:graphic>
      </p:graphicFrame>
    </p:spTree>
    <p:extLst>
      <p:ext uri="{BB962C8B-B14F-4D97-AF65-F5344CB8AC3E}">
        <p14:creationId xmlns:p14="http://schemas.microsoft.com/office/powerpoint/2010/main" val="325485374"/>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Button</a:t>
            </a:r>
          </a:p>
        </p:txBody>
      </p:sp>
      <p:sp>
        <p:nvSpPr>
          <p:cNvPr id="7" name="Content Placeholder 6"/>
          <p:cNvSpPr>
            <a:spLocks noGrp="1"/>
          </p:cNvSpPr>
          <p:nvPr>
            <p:ph idx="1"/>
          </p:nvPr>
        </p:nvSpPr>
        <p:spPr/>
        <p:txBody>
          <a:bodyPr>
            <a:normAutofit/>
          </a:bodyPr>
          <a:lstStyle/>
          <a:p>
            <a:pPr>
              <a:lnSpc>
                <a:spcPct val="200000"/>
              </a:lnSpc>
            </a:pPr>
            <a:r>
              <a:rPr lang="en-IN" sz="3200" dirty="0">
                <a:solidFill>
                  <a:srgbClr val="FF0000"/>
                </a:solidFill>
              </a:rPr>
              <a:t>Step 1:</a:t>
            </a:r>
            <a:r>
              <a:rPr lang="en-IN" sz="3200" dirty="0"/>
              <a:t> Add Button (with id attribute in) in XML file</a:t>
            </a:r>
          </a:p>
          <a:p>
            <a:pPr>
              <a:lnSpc>
                <a:spcPct val="200000"/>
              </a:lnSpc>
            </a:pPr>
            <a:r>
              <a:rPr lang="en-IN" sz="3200" dirty="0">
                <a:solidFill>
                  <a:srgbClr val="FF0000"/>
                </a:solidFill>
              </a:rPr>
              <a:t>Step 2: </a:t>
            </a:r>
            <a:r>
              <a:rPr lang="en-IN" sz="3200" dirty="0"/>
              <a:t>Get the reference of Button in Activity (java file)</a:t>
            </a:r>
          </a:p>
          <a:p>
            <a:pPr>
              <a:lnSpc>
                <a:spcPct val="200000"/>
              </a:lnSpc>
            </a:pPr>
            <a:r>
              <a:rPr lang="en-IN" sz="3200" dirty="0">
                <a:solidFill>
                  <a:srgbClr val="FF0000"/>
                </a:solidFill>
              </a:rPr>
              <a:t>Step 3: </a:t>
            </a:r>
            <a:r>
              <a:rPr lang="en-IN" sz="3200" dirty="0"/>
              <a:t>Add </a:t>
            </a:r>
            <a:r>
              <a:rPr lang="en-IN" sz="3200" dirty="0" err="1"/>
              <a:t>onClickListener</a:t>
            </a:r>
            <a:r>
              <a:rPr lang="en-IN" sz="3200" dirty="0"/>
              <a:t> on Button for responding to the event.</a:t>
            </a:r>
          </a:p>
          <a:p>
            <a:pPr marL="0" indent="0">
              <a:lnSpc>
                <a:spcPct val="200000"/>
              </a:lnSpc>
              <a:buNone/>
            </a:pPr>
            <a:endParaRPr lang="en-IN" sz="3200" dirty="0"/>
          </a:p>
        </p:txBody>
      </p:sp>
    </p:spTree>
    <p:extLst>
      <p:ext uri="{BB962C8B-B14F-4D97-AF65-F5344CB8AC3E}">
        <p14:creationId xmlns:p14="http://schemas.microsoft.com/office/powerpoint/2010/main" val="234480085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Button</a:t>
            </a:r>
          </a:p>
        </p:txBody>
      </p:sp>
      <p:graphicFrame>
        <p:nvGraphicFramePr>
          <p:cNvPr id="5" name="Table 4"/>
          <p:cNvGraphicFramePr>
            <a:graphicFrameLocks noGrp="1"/>
          </p:cNvGraphicFramePr>
          <p:nvPr>
            <p:extLst>
              <p:ext uri="{D42A27DB-BD31-4B8C-83A1-F6EECF244321}">
                <p14:modId xmlns:p14="http://schemas.microsoft.com/office/powerpoint/2010/main" val="177058745"/>
              </p:ext>
            </p:extLst>
          </p:nvPr>
        </p:nvGraphicFramePr>
        <p:xfrm>
          <a:off x="1979612" y="2057400"/>
          <a:ext cx="8125884" cy="914400"/>
        </p:xfrm>
        <a:graphic>
          <a:graphicData uri="http://schemas.openxmlformats.org/drawingml/2006/table">
            <a:tbl>
              <a:tblPr firstRow="1" bandRow="1">
                <a:tableStyleId>{5C22544A-7EE6-4342-B048-85BDC9FD1C3A}</a:tableStyleId>
              </a:tblPr>
              <a:tblGrid>
                <a:gridCol w="2708628">
                  <a:extLst>
                    <a:ext uri="{9D8B030D-6E8A-4147-A177-3AD203B41FA5}">
                      <a16:colId xmlns:a16="http://schemas.microsoft.com/office/drawing/2014/main" val="4078636119"/>
                    </a:ext>
                  </a:extLst>
                </a:gridCol>
                <a:gridCol w="2708628">
                  <a:extLst>
                    <a:ext uri="{9D8B030D-6E8A-4147-A177-3AD203B41FA5}">
                      <a16:colId xmlns:a16="http://schemas.microsoft.com/office/drawing/2014/main" val="3799781399"/>
                    </a:ext>
                  </a:extLst>
                </a:gridCol>
                <a:gridCol w="2708628">
                  <a:extLst>
                    <a:ext uri="{9D8B030D-6E8A-4147-A177-3AD203B41FA5}">
                      <a16:colId xmlns:a16="http://schemas.microsoft.com/office/drawing/2014/main" val="4130351024"/>
                    </a:ext>
                  </a:extLst>
                </a:gridCol>
              </a:tblGrid>
              <a:tr h="370840">
                <a:tc>
                  <a:txBody>
                    <a:bodyPr/>
                    <a:lstStyle/>
                    <a:p>
                      <a:r>
                        <a:rPr lang="en-IN" dirty="0"/>
                        <a:t>Event Object</a:t>
                      </a:r>
                    </a:p>
                  </a:txBody>
                  <a:tcPr/>
                </a:tc>
                <a:tc>
                  <a:txBody>
                    <a:bodyPr/>
                    <a:lstStyle/>
                    <a:p>
                      <a:r>
                        <a:rPr lang="en-IN" dirty="0"/>
                        <a:t>Event Listener</a:t>
                      </a:r>
                    </a:p>
                  </a:txBody>
                  <a:tcPr/>
                </a:tc>
                <a:tc>
                  <a:txBody>
                    <a:bodyPr/>
                    <a:lstStyle/>
                    <a:p>
                      <a:r>
                        <a:rPr lang="en-IN" dirty="0"/>
                        <a:t>Event Handler</a:t>
                      </a:r>
                    </a:p>
                  </a:txBody>
                  <a:tcPr/>
                </a:tc>
                <a:extLst>
                  <a:ext uri="{0D108BD9-81ED-4DB2-BD59-A6C34878D82A}">
                    <a16:rowId xmlns:a16="http://schemas.microsoft.com/office/drawing/2014/main" val="1098991679"/>
                  </a:ext>
                </a:extLst>
              </a:tr>
              <a:tr h="370840">
                <a:tc>
                  <a:txBody>
                    <a:bodyPr/>
                    <a:lstStyle/>
                    <a:p>
                      <a:r>
                        <a:rPr lang="en-IN" dirty="0" err="1"/>
                        <a:t>onClick</a:t>
                      </a:r>
                      <a:endParaRPr lang="en-IN" dirty="0"/>
                    </a:p>
                  </a:txBody>
                  <a:tcPr/>
                </a:tc>
                <a:tc>
                  <a:txBody>
                    <a:bodyPr/>
                    <a:lstStyle/>
                    <a:p>
                      <a:r>
                        <a:rPr lang="en-IN" dirty="0" err="1"/>
                        <a:t>OnclickListener</a:t>
                      </a:r>
                      <a:endParaRPr lang="en-IN" dirty="0"/>
                    </a:p>
                  </a:txBody>
                  <a:tcPr/>
                </a:tc>
                <a:tc>
                  <a:txBody>
                    <a:bodyPr/>
                    <a:lstStyle/>
                    <a:p>
                      <a:r>
                        <a:rPr lang="en-IN" dirty="0" err="1"/>
                        <a:t>onClick</a:t>
                      </a:r>
                      <a:r>
                        <a:rPr lang="en-IN" dirty="0"/>
                        <a:t>()</a:t>
                      </a:r>
                    </a:p>
                  </a:txBody>
                  <a:tcPr/>
                </a:tc>
                <a:extLst>
                  <a:ext uri="{0D108BD9-81ED-4DB2-BD59-A6C34878D82A}">
                    <a16:rowId xmlns:a16="http://schemas.microsoft.com/office/drawing/2014/main" val="2992663317"/>
                  </a:ext>
                </a:extLst>
              </a:tr>
            </a:tbl>
          </a:graphicData>
        </a:graphic>
      </p:graphicFrame>
    </p:spTree>
    <p:extLst>
      <p:ext uri="{BB962C8B-B14F-4D97-AF65-F5344CB8AC3E}">
        <p14:creationId xmlns:p14="http://schemas.microsoft.com/office/powerpoint/2010/main" val="4065016003"/>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EditText</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767382827"/>
              </p:ext>
            </p:extLst>
          </p:nvPr>
        </p:nvGraphicFramePr>
        <p:xfrm>
          <a:off x="609441" y="2057400"/>
          <a:ext cx="11276171" cy="914400"/>
        </p:xfrm>
        <a:graphic>
          <a:graphicData uri="http://schemas.openxmlformats.org/drawingml/2006/table">
            <a:tbl>
              <a:tblPr firstRow="1" bandRow="1">
                <a:tableStyleId>{5C22544A-7EE6-4342-B048-85BDC9FD1C3A}</a:tableStyleId>
              </a:tblPr>
              <a:tblGrid>
                <a:gridCol w="2771262">
                  <a:extLst>
                    <a:ext uri="{9D8B030D-6E8A-4147-A177-3AD203B41FA5}">
                      <a16:colId xmlns:a16="http://schemas.microsoft.com/office/drawing/2014/main" val="4078636119"/>
                    </a:ext>
                  </a:extLst>
                </a:gridCol>
                <a:gridCol w="3551909">
                  <a:extLst>
                    <a:ext uri="{9D8B030D-6E8A-4147-A177-3AD203B41FA5}">
                      <a16:colId xmlns:a16="http://schemas.microsoft.com/office/drawing/2014/main" val="3799781399"/>
                    </a:ext>
                  </a:extLst>
                </a:gridCol>
                <a:gridCol w="4953000">
                  <a:extLst>
                    <a:ext uri="{9D8B030D-6E8A-4147-A177-3AD203B41FA5}">
                      <a16:colId xmlns:a16="http://schemas.microsoft.com/office/drawing/2014/main" val="4130351024"/>
                    </a:ext>
                  </a:extLst>
                </a:gridCol>
              </a:tblGrid>
              <a:tr h="370840">
                <a:tc>
                  <a:txBody>
                    <a:bodyPr/>
                    <a:lstStyle/>
                    <a:p>
                      <a:r>
                        <a:rPr lang="en-IN" dirty="0"/>
                        <a:t>Event Object</a:t>
                      </a:r>
                    </a:p>
                  </a:txBody>
                  <a:tcPr/>
                </a:tc>
                <a:tc>
                  <a:txBody>
                    <a:bodyPr/>
                    <a:lstStyle/>
                    <a:p>
                      <a:r>
                        <a:rPr lang="en-IN" dirty="0"/>
                        <a:t>Event Listener</a:t>
                      </a:r>
                    </a:p>
                  </a:txBody>
                  <a:tcPr/>
                </a:tc>
                <a:tc>
                  <a:txBody>
                    <a:bodyPr/>
                    <a:lstStyle/>
                    <a:p>
                      <a:r>
                        <a:rPr lang="en-IN" dirty="0"/>
                        <a:t>Event Handler</a:t>
                      </a:r>
                    </a:p>
                  </a:txBody>
                  <a:tcPr/>
                </a:tc>
                <a:extLst>
                  <a:ext uri="{0D108BD9-81ED-4DB2-BD59-A6C34878D82A}">
                    <a16:rowId xmlns:a16="http://schemas.microsoft.com/office/drawing/2014/main" val="1098991679"/>
                  </a:ext>
                </a:extLst>
              </a:tr>
              <a:tr h="370840">
                <a:tc>
                  <a:txBody>
                    <a:bodyPr/>
                    <a:lstStyle/>
                    <a:p>
                      <a:r>
                        <a:rPr lang="en-IN" dirty="0" err="1"/>
                        <a:t>FocusChange</a:t>
                      </a:r>
                      <a:endParaRPr lang="en-IN" dirty="0"/>
                    </a:p>
                  </a:txBody>
                  <a:tcPr/>
                </a:tc>
                <a:tc>
                  <a:txBody>
                    <a:bodyPr/>
                    <a:lstStyle/>
                    <a:p>
                      <a:r>
                        <a:rPr lang="en-IN" dirty="0" err="1"/>
                        <a:t>OnFocusChangeListener</a:t>
                      </a:r>
                      <a:endParaRPr lang="en-IN" dirty="0"/>
                    </a:p>
                  </a:txBody>
                  <a:tcPr/>
                </a:tc>
                <a:tc>
                  <a:txBody>
                    <a:bodyPr/>
                    <a:lstStyle/>
                    <a:p>
                      <a:r>
                        <a:rPr lang="en-IN" dirty="0" err="1"/>
                        <a:t>onFocusChange</a:t>
                      </a:r>
                      <a:r>
                        <a:rPr lang="en-IN" dirty="0"/>
                        <a:t>()</a:t>
                      </a:r>
                    </a:p>
                  </a:txBody>
                  <a:tcPr/>
                </a:tc>
                <a:extLst>
                  <a:ext uri="{0D108BD9-81ED-4DB2-BD59-A6C34878D82A}">
                    <a16:rowId xmlns:a16="http://schemas.microsoft.com/office/drawing/2014/main" val="2992663317"/>
                  </a:ext>
                </a:extLst>
              </a:tr>
            </a:tbl>
          </a:graphicData>
        </a:graphic>
      </p:graphicFrame>
    </p:spTree>
    <p:extLst>
      <p:ext uri="{BB962C8B-B14F-4D97-AF65-F5344CB8AC3E}">
        <p14:creationId xmlns:p14="http://schemas.microsoft.com/office/powerpoint/2010/main" val="4101379506"/>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EditText</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708373470"/>
              </p:ext>
            </p:extLst>
          </p:nvPr>
        </p:nvGraphicFramePr>
        <p:xfrm>
          <a:off x="609441" y="2057400"/>
          <a:ext cx="11276171" cy="914400"/>
        </p:xfrm>
        <a:graphic>
          <a:graphicData uri="http://schemas.openxmlformats.org/drawingml/2006/table">
            <a:tbl>
              <a:tblPr firstRow="1" bandRow="1">
                <a:tableStyleId>{5C22544A-7EE6-4342-B048-85BDC9FD1C3A}</a:tableStyleId>
              </a:tblPr>
              <a:tblGrid>
                <a:gridCol w="2771262">
                  <a:extLst>
                    <a:ext uri="{9D8B030D-6E8A-4147-A177-3AD203B41FA5}">
                      <a16:colId xmlns:a16="http://schemas.microsoft.com/office/drawing/2014/main" val="4078636119"/>
                    </a:ext>
                  </a:extLst>
                </a:gridCol>
                <a:gridCol w="3551909">
                  <a:extLst>
                    <a:ext uri="{9D8B030D-6E8A-4147-A177-3AD203B41FA5}">
                      <a16:colId xmlns:a16="http://schemas.microsoft.com/office/drawing/2014/main" val="3799781399"/>
                    </a:ext>
                  </a:extLst>
                </a:gridCol>
                <a:gridCol w="4953000">
                  <a:extLst>
                    <a:ext uri="{9D8B030D-6E8A-4147-A177-3AD203B41FA5}">
                      <a16:colId xmlns:a16="http://schemas.microsoft.com/office/drawing/2014/main" val="4130351024"/>
                    </a:ext>
                  </a:extLst>
                </a:gridCol>
              </a:tblGrid>
              <a:tr h="370840">
                <a:tc>
                  <a:txBody>
                    <a:bodyPr/>
                    <a:lstStyle/>
                    <a:p>
                      <a:r>
                        <a:rPr lang="en-IN" dirty="0"/>
                        <a:t>Event Object</a:t>
                      </a:r>
                    </a:p>
                  </a:txBody>
                  <a:tcPr/>
                </a:tc>
                <a:tc>
                  <a:txBody>
                    <a:bodyPr/>
                    <a:lstStyle/>
                    <a:p>
                      <a:r>
                        <a:rPr lang="en-IN" dirty="0"/>
                        <a:t>Event Listener</a:t>
                      </a:r>
                    </a:p>
                  </a:txBody>
                  <a:tcPr/>
                </a:tc>
                <a:tc>
                  <a:txBody>
                    <a:bodyPr/>
                    <a:lstStyle/>
                    <a:p>
                      <a:r>
                        <a:rPr lang="en-IN" dirty="0"/>
                        <a:t>Event Handler</a:t>
                      </a:r>
                    </a:p>
                  </a:txBody>
                  <a:tcPr/>
                </a:tc>
                <a:extLst>
                  <a:ext uri="{0D108BD9-81ED-4DB2-BD59-A6C34878D82A}">
                    <a16:rowId xmlns:a16="http://schemas.microsoft.com/office/drawing/2014/main" val="1098991679"/>
                  </a:ext>
                </a:extLst>
              </a:tr>
              <a:tr h="370840">
                <a:tc>
                  <a:txBody>
                    <a:bodyPr/>
                    <a:lstStyle/>
                    <a:p>
                      <a:r>
                        <a:rPr lang="en-IN" dirty="0" err="1"/>
                        <a:t>Checked</a:t>
                      </a:r>
                      <a:r>
                        <a:rPr lang="en-IN" baseline="0" dirty="0" err="1"/>
                        <a:t>Change</a:t>
                      </a:r>
                      <a:endParaRPr lang="en-IN" dirty="0"/>
                    </a:p>
                  </a:txBody>
                  <a:tcPr/>
                </a:tc>
                <a:tc>
                  <a:txBody>
                    <a:bodyPr/>
                    <a:lstStyle/>
                    <a:p>
                      <a:r>
                        <a:rPr lang="en-IN" dirty="0" err="1"/>
                        <a:t>onCheckedChangeListener</a:t>
                      </a:r>
                      <a:endParaRPr lang="en-IN" dirty="0"/>
                    </a:p>
                  </a:txBody>
                  <a:tcPr/>
                </a:tc>
                <a:tc>
                  <a:txBody>
                    <a:bodyPr/>
                    <a:lstStyle/>
                    <a:p>
                      <a:r>
                        <a:rPr lang="en-IN" dirty="0" err="1"/>
                        <a:t>onCheckedChange</a:t>
                      </a:r>
                      <a:r>
                        <a:rPr lang="en-IN" dirty="0"/>
                        <a:t>()</a:t>
                      </a:r>
                    </a:p>
                  </a:txBody>
                  <a:tcPr/>
                </a:tc>
                <a:extLst>
                  <a:ext uri="{0D108BD9-81ED-4DB2-BD59-A6C34878D82A}">
                    <a16:rowId xmlns:a16="http://schemas.microsoft.com/office/drawing/2014/main" val="2992663317"/>
                  </a:ext>
                </a:extLst>
              </a:tr>
            </a:tbl>
          </a:graphicData>
        </a:graphic>
      </p:graphicFrame>
    </p:spTree>
    <p:extLst>
      <p:ext uri="{BB962C8B-B14F-4D97-AF65-F5344CB8AC3E}">
        <p14:creationId xmlns:p14="http://schemas.microsoft.com/office/powerpoint/2010/main" val="2357713992"/>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RadioGroup</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389931999"/>
              </p:ext>
            </p:extLst>
          </p:nvPr>
        </p:nvGraphicFramePr>
        <p:xfrm>
          <a:off x="609441" y="2057400"/>
          <a:ext cx="11276171" cy="914400"/>
        </p:xfrm>
        <a:graphic>
          <a:graphicData uri="http://schemas.openxmlformats.org/drawingml/2006/table">
            <a:tbl>
              <a:tblPr firstRow="1" bandRow="1">
                <a:tableStyleId>{5C22544A-7EE6-4342-B048-85BDC9FD1C3A}</a:tableStyleId>
              </a:tblPr>
              <a:tblGrid>
                <a:gridCol w="2771262">
                  <a:extLst>
                    <a:ext uri="{9D8B030D-6E8A-4147-A177-3AD203B41FA5}">
                      <a16:colId xmlns:a16="http://schemas.microsoft.com/office/drawing/2014/main" val="4078636119"/>
                    </a:ext>
                  </a:extLst>
                </a:gridCol>
                <a:gridCol w="3551909">
                  <a:extLst>
                    <a:ext uri="{9D8B030D-6E8A-4147-A177-3AD203B41FA5}">
                      <a16:colId xmlns:a16="http://schemas.microsoft.com/office/drawing/2014/main" val="3799781399"/>
                    </a:ext>
                  </a:extLst>
                </a:gridCol>
                <a:gridCol w="4953000">
                  <a:extLst>
                    <a:ext uri="{9D8B030D-6E8A-4147-A177-3AD203B41FA5}">
                      <a16:colId xmlns:a16="http://schemas.microsoft.com/office/drawing/2014/main" val="4130351024"/>
                    </a:ext>
                  </a:extLst>
                </a:gridCol>
              </a:tblGrid>
              <a:tr h="370840">
                <a:tc>
                  <a:txBody>
                    <a:bodyPr/>
                    <a:lstStyle/>
                    <a:p>
                      <a:r>
                        <a:rPr lang="en-IN" dirty="0"/>
                        <a:t>Event Object</a:t>
                      </a:r>
                    </a:p>
                  </a:txBody>
                  <a:tcPr/>
                </a:tc>
                <a:tc>
                  <a:txBody>
                    <a:bodyPr/>
                    <a:lstStyle/>
                    <a:p>
                      <a:r>
                        <a:rPr lang="en-IN" dirty="0"/>
                        <a:t>Event Listener</a:t>
                      </a:r>
                    </a:p>
                  </a:txBody>
                  <a:tcPr/>
                </a:tc>
                <a:tc>
                  <a:txBody>
                    <a:bodyPr/>
                    <a:lstStyle/>
                    <a:p>
                      <a:r>
                        <a:rPr lang="en-IN" dirty="0"/>
                        <a:t>Event Handler</a:t>
                      </a:r>
                    </a:p>
                  </a:txBody>
                  <a:tcPr/>
                </a:tc>
                <a:extLst>
                  <a:ext uri="{0D108BD9-81ED-4DB2-BD59-A6C34878D82A}">
                    <a16:rowId xmlns:a16="http://schemas.microsoft.com/office/drawing/2014/main" val="1098991679"/>
                  </a:ext>
                </a:extLst>
              </a:tr>
              <a:tr h="370840">
                <a:tc>
                  <a:txBody>
                    <a:bodyPr/>
                    <a:lstStyle/>
                    <a:p>
                      <a:r>
                        <a:rPr lang="en-IN" dirty="0" err="1"/>
                        <a:t>Checked</a:t>
                      </a:r>
                      <a:r>
                        <a:rPr lang="en-IN" baseline="0" dirty="0" err="1"/>
                        <a:t>Change</a:t>
                      </a:r>
                      <a:endParaRPr lang="en-IN" dirty="0"/>
                    </a:p>
                  </a:txBody>
                  <a:tcPr/>
                </a:tc>
                <a:tc>
                  <a:txBody>
                    <a:bodyPr/>
                    <a:lstStyle/>
                    <a:p>
                      <a:r>
                        <a:rPr lang="en-IN" dirty="0" err="1"/>
                        <a:t>onCheckedChangeListener</a:t>
                      </a:r>
                      <a:endParaRPr lang="en-IN" dirty="0"/>
                    </a:p>
                  </a:txBody>
                  <a:tcPr/>
                </a:tc>
                <a:tc>
                  <a:txBody>
                    <a:bodyPr/>
                    <a:lstStyle/>
                    <a:p>
                      <a:r>
                        <a:rPr lang="en-IN" dirty="0" err="1"/>
                        <a:t>onCheckedChange</a:t>
                      </a:r>
                      <a:r>
                        <a:rPr lang="en-IN" dirty="0"/>
                        <a:t>()</a:t>
                      </a:r>
                    </a:p>
                  </a:txBody>
                  <a:tcPr/>
                </a:tc>
                <a:extLst>
                  <a:ext uri="{0D108BD9-81ED-4DB2-BD59-A6C34878D82A}">
                    <a16:rowId xmlns:a16="http://schemas.microsoft.com/office/drawing/2014/main" val="2992663317"/>
                  </a:ext>
                </a:extLst>
              </a:tr>
            </a:tbl>
          </a:graphicData>
        </a:graphic>
      </p:graphicFrame>
    </p:spTree>
    <p:extLst>
      <p:ext uri="{BB962C8B-B14F-4D97-AF65-F5344CB8AC3E}">
        <p14:creationId xmlns:p14="http://schemas.microsoft.com/office/powerpoint/2010/main" val="398985848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ListView</a:t>
            </a:r>
            <a:endParaRPr lang="en-IN" dirty="0"/>
          </a:p>
        </p:txBody>
      </p:sp>
      <p:graphicFrame>
        <p:nvGraphicFramePr>
          <p:cNvPr id="4" name="Table 3"/>
          <p:cNvGraphicFramePr>
            <a:graphicFrameLocks noGrp="1"/>
          </p:cNvGraphicFramePr>
          <p:nvPr>
            <p:extLst>
              <p:ext uri="{D42A27DB-BD31-4B8C-83A1-F6EECF244321}">
                <p14:modId xmlns:p14="http://schemas.microsoft.com/office/powerpoint/2010/main" val="2566994695"/>
              </p:ext>
            </p:extLst>
          </p:nvPr>
        </p:nvGraphicFramePr>
        <p:xfrm>
          <a:off x="609441" y="2057400"/>
          <a:ext cx="11276171" cy="914400"/>
        </p:xfrm>
        <a:graphic>
          <a:graphicData uri="http://schemas.openxmlformats.org/drawingml/2006/table">
            <a:tbl>
              <a:tblPr firstRow="1" bandRow="1">
                <a:tableStyleId>{5C22544A-7EE6-4342-B048-85BDC9FD1C3A}</a:tableStyleId>
              </a:tblPr>
              <a:tblGrid>
                <a:gridCol w="2771262">
                  <a:extLst>
                    <a:ext uri="{9D8B030D-6E8A-4147-A177-3AD203B41FA5}">
                      <a16:colId xmlns:a16="http://schemas.microsoft.com/office/drawing/2014/main" val="4078636119"/>
                    </a:ext>
                  </a:extLst>
                </a:gridCol>
                <a:gridCol w="3551909">
                  <a:extLst>
                    <a:ext uri="{9D8B030D-6E8A-4147-A177-3AD203B41FA5}">
                      <a16:colId xmlns:a16="http://schemas.microsoft.com/office/drawing/2014/main" val="3799781399"/>
                    </a:ext>
                  </a:extLst>
                </a:gridCol>
                <a:gridCol w="4953000">
                  <a:extLst>
                    <a:ext uri="{9D8B030D-6E8A-4147-A177-3AD203B41FA5}">
                      <a16:colId xmlns:a16="http://schemas.microsoft.com/office/drawing/2014/main" val="4130351024"/>
                    </a:ext>
                  </a:extLst>
                </a:gridCol>
              </a:tblGrid>
              <a:tr h="370840">
                <a:tc>
                  <a:txBody>
                    <a:bodyPr/>
                    <a:lstStyle/>
                    <a:p>
                      <a:r>
                        <a:rPr lang="en-IN" dirty="0"/>
                        <a:t>Event Object</a:t>
                      </a:r>
                    </a:p>
                  </a:txBody>
                  <a:tcPr/>
                </a:tc>
                <a:tc>
                  <a:txBody>
                    <a:bodyPr/>
                    <a:lstStyle/>
                    <a:p>
                      <a:r>
                        <a:rPr lang="en-IN" dirty="0"/>
                        <a:t>Event Listener</a:t>
                      </a:r>
                    </a:p>
                  </a:txBody>
                  <a:tcPr/>
                </a:tc>
                <a:tc>
                  <a:txBody>
                    <a:bodyPr/>
                    <a:lstStyle/>
                    <a:p>
                      <a:r>
                        <a:rPr lang="en-IN" dirty="0"/>
                        <a:t>Event Handler</a:t>
                      </a:r>
                    </a:p>
                  </a:txBody>
                  <a:tcPr/>
                </a:tc>
                <a:extLst>
                  <a:ext uri="{0D108BD9-81ED-4DB2-BD59-A6C34878D82A}">
                    <a16:rowId xmlns:a16="http://schemas.microsoft.com/office/drawing/2014/main" val="1098991679"/>
                  </a:ext>
                </a:extLst>
              </a:tr>
              <a:tr h="370840">
                <a:tc>
                  <a:txBody>
                    <a:bodyPr/>
                    <a:lstStyle/>
                    <a:p>
                      <a:r>
                        <a:rPr lang="en-IN" dirty="0" err="1"/>
                        <a:t>ItemClick</a:t>
                      </a:r>
                      <a:endParaRPr lang="en-IN" dirty="0"/>
                    </a:p>
                  </a:txBody>
                  <a:tcPr/>
                </a:tc>
                <a:tc>
                  <a:txBody>
                    <a:bodyPr/>
                    <a:lstStyle/>
                    <a:p>
                      <a:r>
                        <a:rPr lang="en-IN" dirty="0" err="1"/>
                        <a:t>OnItemClickListener</a:t>
                      </a:r>
                      <a:endParaRPr lang="en-IN" dirty="0"/>
                    </a:p>
                  </a:txBody>
                  <a:tcPr/>
                </a:tc>
                <a:tc>
                  <a:txBody>
                    <a:bodyPr/>
                    <a:lstStyle/>
                    <a:p>
                      <a:r>
                        <a:rPr lang="en-IN" dirty="0" err="1"/>
                        <a:t>onItemClick</a:t>
                      </a:r>
                      <a:r>
                        <a:rPr lang="en-IN" dirty="0"/>
                        <a:t>()</a:t>
                      </a:r>
                    </a:p>
                  </a:txBody>
                  <a:tcPr/>
                </a:tc>
                <a:extLst>
                  <a:ext uri="{0D108BD9-81ED-4DB2-BD59-A6C34878D82A}">
                    <a16:rowId xmlns:a16="http://schemas.microsoft.com/office/drawing/2014/main" val="2992663317"/>
                  </a:ext>
                </a:extLst>
              </a:tr>
            </a:tbl>
          </a:graphicData>
        </a:graphic>
      </p:graphicFrame>
    </p:spTree>
    <p:extLst>
      <p:ext uri="{BB962C8B-B14F-4D97-AF65-F5344CB8AC3E}">
        <p14:creationId xmlns:p14="http://schemas.microsoft.com/office/powerpoint/2010/main" val="1356216589"/>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AlertDialog</a:t>
            </a:r>
            <a:endParaRPr lang="en-IN" dirty="0"/>
          </a:p>
        </p:txBody>
      </p:sp>
      <p:pic>
        <p:nvPicPr>
          <p:cNvPr id="2050" name="Picture 2" descr="Image result for alert dialog in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199" y="1981200"/>
            <a:ext cx="5686425" cy="3409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90214"/>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0"/>
            <a:ext cx="10969943" cy="1143000"/>
          </a:xfrm>
        </p:spPr>
        <p:txBody>
          <a:bodyPr/>
          <a:lstStyle/>
          <a:p>
            <a:r>
              <a:rPr lang="en-IN" dirty="0"/>
              <a:t>Alert Dialog</a:t>
            </a:r>
          </a:p>
        </p:txBody>
      </p:sp>
      <p:sp>
        <p:nvSpPr>
          <p:cNvPr id="4" name="Rectangle 1"/>
          <p:cNvSpPr>
            <a:spLocks noChangeArrowheads="1"/>
          </p:cNvSpPr>
          <p:nvPr/>
        </p:nvSpPr>
        <p:spPr bwMode="auto">
          <a:xfrm>
            <a:off x="901323" y="1106015"/>
            <a:ext cx="10386177" cy="5554095"/>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31740" rIns="91440" bIns="45720" numCol="1" anchor="ctr" anchorCtr="0" compatLnSpc="1">
            <a:prstTxWarp prst="textNoShape">
              <a:avLst/>
            </a:prstTxWarp>
            <a:spAutoFit/>
          </a:bodyPr>
          <a:lstStyle/>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AlertDialog</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Builder</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builder </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new</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AlertDialog</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Builder</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getActivity</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builder</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setPositiveButton</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string</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fire</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new</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DialogInterface</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OnClickListener</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void</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onClick</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DialogInterface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dialog</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id</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toast</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makeText</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this</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8800"/>
                </a:solidFill>
                <a:effectLst/>
                <a:latin typeface="Courier New" panose="02070309020205020404" pitchFamily="49" charset="0"/>
                <a:cs typeface="Courier New" panose="02070309020205020404" pitchFamily="49" charset="0"/>
              </a:rPr>
              <a:t>"enter</a:t>
            </a:r>
            <a:r>
              <a:rPr kumimoji="0" lang="en-US" altLang="en-US" sz="1800" b="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 a text here"</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Toast</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LENTH_SHORT</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show</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endPar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1"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1"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setNegativeButton</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R</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string</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cancel</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new</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DialogInterface</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OnClickListener</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public</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void</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onClick</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660066"/>
                </a:solidFill>
                <a:effectLst/>
                <a:latin typeface="Courier New" panose="02070309020205020404" pitchFamily="49" charset="0"/>
                <a:cs typeface="Courier New" panose="02070309020205020404" pitchFamily="49" charset="0"/>
              </a:rPr>
              <a:t>DialogInterface</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dialog</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88"/>
                </a:solidFill>
                <a:effectLst/>
                <a:latin typeface="Courier New" panose="02070309020205020404" pitchFamily="49" charset="0"/>
                <a:cs typeface="Courier New" panose="02070309020205020404" pitchFamily="49" charset="0"/>
              </a:rPr>
              <a:t>int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id</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finish</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a:ln>
                  <a:noFill/>
                </a:ln>
                <a:solidFill>
                  <a:srgbClr val="880000"/>
                </a:solidFill>
                <a:effectLst/>
                <a:latin typeface="Courier New" panose="02070309020205020404" pitchFamily="49" charset="0"/>
                <a:cs typeface="Courier New" panose="02070309020205020404" pitchFamily="49" charset="0"/>
              </a:rPr>
              <a:t>// Create the </a:t>
            </a:r>
            <a:r>
              <a:rPr kumimoji="0" lang="en-US" altLang="en-US" sz="1800" b="0" i="0" u="none" strike="noStrike" cap="none" normalizeH="0" baseline="0" dirty="0" err="1">
                <a:ln>
                  <a:noFill/>
                </a:ln>
                <a:solidFill>
                  <a:srgbClr val="880000"/>
                </a:solidFill>
                <a:effectLst/>
                <a:latin typeface="Courier New" panose="02070309020205020404" pitchFamily="49" charset="0"/>
                <a:cs typeface="Courier New" panose="02070309020205020404" pitchFamily="49" charset="0"/>
              </a:rPr>
              <a:t>AlertDialog</a:t>
            </a:r>
            <a:r>
              <a:rPr kumimoji="0" lang="en-US" altLang="en-US" sz="1800" b="0" i="0" u="none" strike="noStrike" cap="none" normalizeH="0" baseline="0" dirty="0">
                <a:ln>
                  <a:noFill/>
                </a:ln>
                <a:solidFill>
                  <a:srgbClr val="880000"/>
                </a:solidFill>
                <a:effectLst/>
                <a:latin typeface="Courier New" panose="02070309020205020404" pitchFamily="49" charset="0"/>
                <a:cs typeface="Courier New" panose="02070309020205020404" pitchFamily="49" charset="0"/>
              </a:rPr>
              <a:t> object and return it</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200000"/>
              </a:lnSpc>
              <a:spcBef>
                <a:spcPct val="0"/>
              </a:spcBef>
              <a:spcAft>
                <a:spcPct val="0"/>
              </a:spcAft>
              <a:buClrTx/>
              <a:buSzTx/>
              <a:buFontTx/>
              <a:buNone/>
              <a:tabLst/>
            </a:pPr>
            <a:r>
              <a:rPr kumimoji="0" lang="en-US" altLang="en-US" sz="1800" b="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n-US" altLang="en-US" sz="18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builder</a:t>
            </a:r>
            <a:r>
              <a:rPr kumimoji="0" lang="en-US" altLang="en-US" sz="1800" b="0" i="0" u="none" strike="noStrike" cap="none" normalizeH="0" baseline="0" dirty="0" err="1">
                <a:ln>
                  <a:noFill/>
                </a:ln>
                <a:solidFill>
                  <a:srgbClr val="666600"/>
                </a:solidFill>
                <a:effectLst/>
                <a:latin typeface="Courier New" panose="02070309020205020404" pitchFamily="49" charset="0"/>
                <a:cs typeface="Courier New" panose="02070309020205020404" pitchFamily="49" charset="0"/>
              </a:rPr>
              <a:t>.</a:t>
            </a:r>
            <a:r>
              <a:rPr kumimoji="0" lang="en-US" altLang="en-US" sz="1800" b="0" i="0" u="none" strike="noStrike" cap="none" normalizeH="0" baseline="0" dirty="0" err="1">
                <a:ln>
                  <a:noFill/>
                </a:ln>
                <a:solidFill>
                  <a:srgbClr val="000000"/>
                </a:solidFill>
                <a:effectLst/>
                <a:latin typeface="Courier New" panose="02070309020205020404" pitchFamily="49" charset="0"/>
                <a:cs typeface="Courier New" panose="02070309020205020404" pitchFamily="49" charset="0"/>
              </a:rPr>
              <a:t>create</a:t>
            </a:r>
            <a:r>
              <a:rPr kumimoji="0" lang="en-US" altLang="en-US" sz="1800" b="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n-US" altLang="en-US" sz="100" b="0" i="0" u="none" strike="noStrike" cap="none" normalizeH="0" baseline="0" dirty="0">
                <a:ln>
                  <a:noFill/>
                </a:ln>
                <a:solidFill>
                  <a:schemeClr val="tx1"/>
                </a:solidFill>
                <a:effectLst/>
              </a:rPr>
              <a:t> </a:t>
            </a:r>
            <a:endParaRPr kumimoji="0" lang="en-US" altLang="en-US" sz="1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572543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6A1B4F34-12B8-43AA-98DD-D3206970D144}"/>
              </a:ext>
            </a:extLst>
          </p:cNvPr>
          <p:cNvPicPr>
            <a:picLocks noGrp="1" noChangeAspect="1"/>
          </p:cNvPicPr>
          <p:nvPr>
            <p:ph idx="1"/>
          </p:nvPr>
        </p:nvPicPr>
        <p:blipFill rotWithShape="1">
          <a:blip r:embed="rId2"/>
          <a:srcRect l="14368" r="6541"/>
          <a:stretch/>
        </p:blipFill>
        <p:spPr>
          <a:xfrm>
            <a:off x="20" y="10"/>
            <a:ext cx="12188805" cy="6857990"/>
          </a:xfrm>
          <a:prstGeom prst="rect">
            <a:avLst/>
          </a:prstGeom>
        </p:spPr>
      </p:pic>
    </p:spTree>
    <p:extLst>
      <p:ext uri="{BB962C8B-B14F-4D97-AF65-F5344CB8AC3E}">
        <p14:creationId xmlns:p14="http://schemas.microsoft.com/office/powerpoint/2010/main" val="3434464903"/>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Interaction Among Activities</a:t>
            </a:r>
          </a:p>
        </p:txBody>
      </p:sp>
      <p:pic>
        <p:nvPicPr>
          <p:cNvPr id="4098" name="Picture 2" descr="Image result for android int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1417639"/>
            <a:ext cx="7324725" cy="4743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939665"/>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4" name="Picture 3"/>
          <p:cNvPicPr>
            <a:picLocks noChangeAspect="1"/>
          </p:cNvPicPr>
          <p:nvPr/>
        </p:nvPicPr>
        <p:blipFill>
          <a:blip r:embed="rId2"/>
          <a:stretch>
            <a:fillRect/>
          </a:stretch>
        </p:blipFill>
        <p:spPr>
          <a:xfrm>
            <a:off x="989012" y="1417639"/>
            <a:ext cx="10210800" cy="5071515"/>
          </a:xfrm>
          <a:prstGeom prst="rect">
            <a:avLst/>
          </a:prstGeom>
        </p:spPr>
      </p:pic>
    </p:spTree>
    <p:extLst>
      <p:ext uri="{BB962C8B-B14F-4D97-AF65-F5344CB8AC3E}">
        <p14:creationId xmlns:p14="http://schemas.microsoft.com/office/powerpoint/2010/main" val="538578681"/>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3" name="Picture 2"/>
          <p:cNvPicPr>
            <a:picLocks noChangeAspect="1"/>
          </p:cNvPicPr>
          <p:nvPr/>
        </p:nvPicPr>
        <p:blipFill>
          <a:blip r:embed="rId2"/>
          <a:stretch>
            <a:fillRect/>
          </a:stretch>
        </p:blipFill>
        <p:spPr>
          <a:xfrm>
            <a:off x="816905" y="1600200"/>
            <a:ext cx="10555014" cy="4556677"/>
          </a:xfrm>
          <a:prstGeom prst="rect">
            <a:avLst/>
          </a:prstGeom>
        </p:spPr>
      </p:pic>
    </p:spTree>
    <p:extLst>
      <p:ext uri="{BB962C8B-B14F-4D97-AF65-F5344CB8AC3E}">
        <p14:creationId xmlns:p14="http://schemas.microsoft.com/office/powerpoint/2010/main" val="1617670660"/>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4" name="Picture 3"/>
          <p:cNvPicPr>
            <a:picLocks noChangeAspect="1"/>
          </p:cNvPicPr>
          <p:nvPr/>
        </p:nvPicPr>
        <p:blipFill>
          <a:blip r:embed="rId3"/>
          <a:stretch>
            <a:fillRect/>
          </a:stretch>
        </p:blipFill>
        <p:spPr>
          <a:xfrm>
            <a:off x="989012" y="2057400"/>
            <a:ext cx="10249786" cy="2286000"/>
          </a:xfrm>
          <a:prstGeom prst="rect">
            <a:avLst/>
          </a:prstGeom>
        </p:spPr>
      </p:pic>
    </p:spTree>
    <p:extLst>
      <p:ext uri="{BB962C8B-B14F-4D97-AF65-F5344CB8AC3E}">
        <p14:creationId xmlns:p14="http://schemas.microsoft.com/office/powerpoint/2010/main" val="3558098585"/>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Using Bundle</a:t>
            </a:r>
          </a:p>
        </p:txBody>
      </p:sp>
      <p:pic>
        <p:nvPicPr>
          <p:cNvPr id="3" name="Picture 2"/>
          <p:cNvPicPr>
            <a:picLocks noChangeAspect="1"/>
          </p:cNvPicPr>
          <p:nvPr/>
        </p:nvPicPr>
        <p:blipFill>
          <a:blip r:embed="rId3"/>
          <a:stretch>
            <a:fillRect/>
          </a:stretch>
        </p:blipFill>
        <p:spPr>
          <a:xfrm>
            <a:off x="1674812" y="1828800"/>
            <a:ext cx="9220665" cy="2743200"/>
          </a:xfrm>
          <a:prstGeom prst="rect">
            <a:avLst/>
          </a:prstGeom>
        </p:spPr>
      </p:pic>
    </p:spTree>
    <p:extLst>
      <p:ext uri="{BB962C8B-B14F-4D97-AF65-F5344CB8AC3E}">
        <p14:creationId xmlns:p14="http://schemas.microsoft.com/office/powerpoint/2010/main" val="47851934"/>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 Using Bundle</a:t>
            </a:r>
          </a:p>
        </p:txBody>
      </p:sp>
      <p:pic>
        <p:nvPicPr>
          <p:cNvPr id="4" name="Picture 3"/>
          <p:cNvPicPr>
            <a:picLocks noChangeAspect="1"/>
          </p:cNvPicPr>
          <p:nvPr/>
        </p:nvPicPr>
        <p:blipFill>
          <a:blip r:embed="rId3"/>
          <a:stretch>
            <a:fillRect/>
          </a:stretch>
        </p:blipFill>
        <p:spPr>
          <a:xfrm>
            <a:off x="1365462" y="2133600"/>
            <a:ext cx="9457899" cy="3352800"/>
          </a:xfrm>
          <a:prstGeom prst="rect">
            <a:avLst/>
          </a:prstGeom>
        </p:spPr>
      </p:pic>
    </p:spTree>
    <p:extLst>
      <p:ext uri="{BB962C8B-B14F-4D97-AF65-F5344CB8AC3E}">
        <p14:creationId xmlns:p14="http://schemas.microsoft.com/office/powerpoint/2010/main" val="1535352959"/>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76200"/>
            <a:ext cx="10969943" cy="1143000"/>
          </a:xfrm>
        </p:spPr>
        <p:txBody>
          <a:bodyPr/>
          <a:lstStyle/>
          <a:p>
            <a:r>
              <a:rPr lang="en-IN" dirty="0"/>
              <a:t>Fragments</a:t>
            </a:r>
          </a:p>
        </p:txBody>
      </p:sp>
      <p:sp>
        <p:nvSpPr>
          <p:cNvPr id="4" name="AutoShape 2" descr="Image result for android fragm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p:cNvPicPr>
            <a:picLocks noChangeAspect="1"/>
          </p:cNvPicPr>
          <p:nvPr/>
        </p:nvPicPr>
        <p:blipFill>
          <a:blip r:embed="rId2"/>
          <a:stretch>
            <a:fillRect/>
          </a:stretch>
        </p:blipFill>
        <p:spPr>
          <a:xfrm>
            <a:off x="2055812" y="2064327"/>
            <a:ext cx="8162664" cy="4800600"/>
          </a:xfrm>
          <a:prstGeom prst="rect">
            <a:avLst/>
          </a:prstGeom>
        </p:spPr>
      </p:pic>
      <p:sp>
        <p:nvSpPr>
          <p:cNvPr id="6" name="Rectangle 5"/>
          <p:cNvSpPr/>
          <p:nvPr/>
        </p:nvSpPr>
        <p:spPr>
          <a:xfrm>
            <a:off x="989012" y="1069308"/>
            <a:ext cx="10736580" cy="830997"/>
          </a:xfrm>
          <a:prstGeom prst="rect">
            <a:avLst/>
          </a:prstGeom>
        </p:spPr>
        <p:txBody>
          <a:bodyPr wrap="square">
            <a:spAutoFit/>
          </a:bodyPr>
          <a:lstStyle/>
          <a:p>
            <a:pPr algn="ctr"/>
            <a:r>
              <a:rPr lang="en-US" dirty="0">
                <a:latin typeface="Calibri" panose="020F0502020204030204" pitchFamily="34" charset="0"/>
              </a:rPr>
              <a:t>Fragment on the left shows a list of nations and that on the right shows the corresponding states.</a:t>
            </a:r>
            <a:endParaRPr lang="en-IN" dirty="0"/>
          </a:p>
        </p:txBody>
      </p:sp>
    </p:spTree>
    <p:extLst>
      <p:ext uri="{BB962C8B-B14F-4D97-AF65-F5344CB8AC3E}">
        <p14:creationId xmlns:p14="http://schemas.microsoft.com/office/powerpoint/2010/main" val="1480258829"/>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Fragments</a:t>
            </a:r>
          </a:p>
        </p:txBody>
      </p:sp>
      <p:sp>
        <p:nvSpPr>
          <p:cNvPr id="6" name="Content Placeholder 5"/>
          <p:cNvSpPr>
            <a:spLocks noGrp="1"/>
          </p:cNvSpPr>
          <p:nvPr>
            <p:ph idx="1"/>
          </p:nvPr>
        </p:nvSpPr>
        <p:spPr/>
        <p:txBody>
          <a:bodyPr>
            <a:normAutofit/>
          </a:bodyPr>
          <a:lstStyle/>
          <a:p>
            <a:pPr algn="just"/>
            <a:r>
              <a:rPr lang="en-US" sz="4000" dirty="0"/>
              <a:t>With the advent of tablets in market, developers got more real estate for an app UI. </a:t>
            </a:r>
          </a:p>
          <a:p>
            <a:pPr algn="just"/>
            <a:r>
              <a:rPr lang="en-US" sz="4000" dirty="0"/>
              <a:t>Fragments have been introduced to cater to leverage the larger UIs since the advent of Android 3.0 (Honeycomb – API level 11).</a:t>
            </a:r>
            <a:endParaRPr lang="en-IN" sz="4000" dirty="0"/>
          </a:p>
        </p:txBody>
      </p:sp>
      <p:sp>
        <p:nvSpPr>
          <p:cNvPr id="4" name="AutoShape 2" descr="Image result for android fragmen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spTree>
    <p:extLst>
      <p:ext uri="{BB962C8B-B14F-4D97-AF65-F5344CB8AC3E}">
        <p14:creationId xmlns:p14="http://schemas.microsoft.com/office/powerpoint/2010/main" val="211792308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a:bodyPr>
          <a:lstStyle/>
          <a:p>
            <a:r>
              <a:rPr lang="en-US" sz="3600" dirty="0"/>
              <a:t>Fragments allow the flexibility of designing the UI such that in a </a:t>
            </a:r>
            <a:r>
              <a:rPr lang="en-US" sz="3600" dirty="0">
                <a:solidFill>
                  <a:srgbClr val="FF0000"/>
                </a:solidFill>
              </a:rPr>
              <a:t>single screen it is possible to accommodate more than one UI modules</a:t>
            </a:r>
            <a:r>
              <a:rPr lang="en-US" sz="3600" dirty="0"/>
              <a:t>. </a:t>
            </a:r>
          </a:p>
          <a:p>
            <a:pPr marL="0" indent="0">
              <a:buNone/>
            </a:pPr>
            <a:endParaRPr lang="en-US" sz="3600" dirty="0"/>
          </a:p>
          <a:p>
            <a:r>
              <a:rPr lang="en-US" sz="3600" dirty="0"/>
              <a:t>In such a scenario, typically, </a:t>
            </a:r>
            <a:r>
              <a:rPr lang="en-US" sz="3600" dirty="0">
                <a:solidFill>
                  <a:srgbClr val="FF0000"/>
                </a:solidFill>
              </a:rPr>
              <a:t>Activity acts as a container and hosts multiple Fragments</a:t>
            </a:r>
            <a:r>
              <a:rPr lang="en-US" sz="3600" dirty="0"/>
              <a:t> to be shown on a single screen.</a:t>
            </a:r>
            <a:endParaRPr lang="en-IN" sz="3600" dirty="0"/>
          </a:p>
        </p:txBody>
      </p:sp>
    </p:spTree>
    <p:extLst>
      <p:ext uri="{BB962C8B-B14F-4D97-AF65-F5344CB8AC3E}">
        <p14:creationId xmlns:p14="http://schemas.microsoft.com/office/powerpoint/2010/main" val="1472915677"/>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Building Fragments</a:t>
            </a:r>
            <a:endParaRPr lang="en-IN" dirty="0"/>
          </a:p>
        </p:txBody>
      </p:sp>
      <p:sp>
        <p:nvSpPr>
          <p:cNvPr id="3" name="Content Placeholder 2"/>
          <p:cNvSpPr>
            <a:spLocks noGrp="1"/>
          </p:cNvSpPr>
          <p:nvPr>
            <p:ph idx="1"/>
          </p:nvPr>
        </p:nvSpPr>
        <p:spPr/>
        <p:txBody>
          <a:bodyPr>
            <a:normAutofit fontScale="92500"/>
          </a:bodyPr>
          <a:lstStyle/>
          <a:p>
            <a:pPr>
              <a:lnSpc>
                <a:spcPct val="150000"/>
              </a:lnSpc>
            </a:pPr>
            <a:r>
              <a:rPr lang="en-US" dirty="0"/>
              <a:t>Building Fragments of an app can be broadly categorized into three steps: </a:t>
            </a:r>
          </a:p>
          <a:p>
            <a:pPr lvl="1">
              <a:lnSpc>
                <a:spcPct val="150000"/>
              </a:lnSpc>
            </a:pPr>
            <a:r>
              <a:rPr lang="en-US" dirty="0"/>
              <a:t>designing the Fragment layout,</a:t>
            </a:r>
          </a:p>
          <a:p>
            <a:pPr lvl="1">
              <a:lnSpc>
                <a:spcPct val="150000"/>
              </a:lnSpc>
            </a:pPr>
            <a:r>
              <a:rPr lang="en-US" dirty="0"/>
              <a:t>creating Fragment class, </a:t>
            </a:r>
          </a:p>
          <a:p>
            <a:pPr lvl="1">
              <a:lnSpc>
                <a:spcPct val="150000"/>
              </a:lnSpc>
            </a:pPr>
            <a:r>
              <a:rPr lang="en-US" dirty="0"/>
              <a:t>and associating Fragment to an Activity</a:t>
            </a:r>
            <a:endParaRPr lang="en-IN" dirty="0"/>
          </a:p>
        </p:txBody>
      </p:sp>
    </p:spTree>
    <p:extLst>
      <p:ext uri="{BB962C8B-B14F-4D97-AF65-F5344CB8AC3E}">
        <p14:creationId xmlns:p14="http://schemas.microsoft.com/office/powerpoint/2010/main" val="35571152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 up of a logo&#10;&#10;Description automatically generated">
            <a:extLst>
              <a:ext uri="{FF2B5EF4-FFF2-40B4-BE49-F238E27FC236}">
                <a16:creationId xmlns:a16="http://schemas.microsoft.com/office/drawing/2014/main" id="{9F0CA857-22E5-446F-8B03-4A5637E86685}"/>
              </a:ext>
            </a:extLst>
          </p:cNvPr>
          <p:cNvPicPr>
            <a:picLocks noGrp="1" noChangeAspect="1"/>
          </p:cNvPicPr>
          <p:nvPr>
            <p:ph idx="1"/>
          </p:nvPr>
        </p:nvPicPr>
        <p:blipFill rotWithShape="1">
          <a:blip r:embed="rId2"/>
          <a:srcRect r="17355"/>
          <a:stretch/>
        </p:blipFill>
        <p:spPr>
          <a:xfrm>
            <a:off x="20" y="10"/>
            <a:ext cx="12188805" cy="6857990"/>
          </a:xfrm>
          <a:prstGeom prst="rect">
            <a:avLst/>
          </a:prstGeom>
        </p:spPr>
      </p:pic>
    </p:spTree>
    <p:extLst>
      <p:ext uri="{BB962C8B-B14F-4D97-AF65-F5344CB8AC3E}">
        <p14:creationId xmlns:p14="http://schemas.microsoft.com/office/powerpoint/2010/main" val="3458933021"/>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a:t>1. Designing the Fragment layout</a:t>
            </a:r>
            <a:endParaRPr lang="en-IN" dirty="0"/>
          </a:p>
        </p:txBody>
      </p:sp>
      <p:sp>
        <p:nvSpPr>
          <p:cNvPr id="3" name="Content Placeholder 2"/>
          <p:cNvSpPr>
            <a:spLocks noGrp="1"/>
          </p:cNvSpPr>
          <p:nvPr>
            <p:ph idx="1"/>
          </p:nvPr>
        </p:nvSpPr>
        <p:spPr/>
        <p:txBody>
          <a:bodyPr/>
          <a:lstStyle/>
          <a:p>
            <a:r>
              <a:rPr lang="en-IN" dirty="0"/>
              <a:t>As in the </a:t>
            </a:r>
            <a:r>
              <a:rPr lang="en-US" dirty="0"/>
              <a:t>example, we have two Fragments: nation Fragment and state Fragment. We need to define two layout files:</a:t>
            </a:r>
          </a:p>
          <a:p>
            <a:pPr marL="0" indent="0">
              <a:buNone/>
            </a:pPr>
            <a:endParaRPr lang="en-US" dirty="0"/>
          </a:p>
          <a:p>
            <a:pPr lvl="1"/>
            <a:r>
              <a:rPr lang="en-IN" dirty="0"/>
              <a:t>nation_fragment.xml</a:t>
            </a:r>
          </a:p>
          <a:p>
            <a:pPr lvl="1"/>
            <a:r>
              <a:rPr lang="en-IN" dirty="0"/>
              <a:t>state_fragment.xml</a:t>
            </a:r>
          </a:p>
        </p:txBody>
      </p:sp>
    </p:spTree>
    <p:extLst>
      <p:ext uri="{BB962C8B-B14F-4D97-AF65-F5344CB8AC3E}">
        <p14:creationId xmlns:p14="http://schemas.microsoft.com/office/powerpoint/2010/main" val="1790694636"/>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nation_fragment.xml.</a:t>
            </a:r>
          </a:p>
        </p:txBody>
      </p:sp>
      <p:pic>
        <p:nvPicPr>
          <p:cNvPr id="4" name="Picture 3"/>
          <p:cNvPicPr>
            <a:picLocks noChangeAspect="1"/>
          </p:cNvPicPr>
          <p:nvPr/>
        </p:nvPicPr>
        <p:blipFill>
          <a:blip r:embed="rId2"/>
          <a:stretch>
            <a:fillRect/>
          </a:stretch>
        </p:blipFill>
        <p:spPr>
          <a:xfrm>
            <a:off x="1860549" y="2057400"/>
            <a:ext cx="8467725" cy="3267075"/>
          </a:xfrm>
          <a:prstGeom prst="rect">
            <a:avLst/>
          </a:prstGeom>
        </p:spPr>
      </p:pic>
    </p:spTree>
    <p:extLst>
      <p:ext uri="{BB962C8B-B14F-4D97-AF65-F5344CB8AC3E}">
        <p14:creationId xmlns:p14="http://schemas.microsoft.com/office/powerpoint/2010/main" val="2224158411"/>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state_fragment.xml</a:t>
            </a:r>
          </a:p>
        </p:txBody>
      </p:sp>
      <p:pic>
        <p:nvPicPr>
          <p:cNvPr id="4" name="Picture 3"/>
          <p:cNvPicPr>
            <a:picLocks noChangeAspect="1"/>
          </p:cNvPicPr>
          <p:nvPr/>
        </p:nvPicPr>
        <p:blipFill>
          <a:blip r:embed="rId2"/>
          <a:stretch>
            <a:fillRect/>
          </a:stretch>
        </p:blipFill>
        <p:spPr>
          <a:xfrm>
            <a:off x="1908174" y="1981200"/>
            <a:ext cx="8372475" cy="3200400"/>
          </a:xfrm>
          <a:prstGeom prst="rect">
            <a:avLst/>
          </a:prstGeom>
        </p:spPr>
      </p:pic>
    </p:spTree>
    <p:extLst>
      <p:ext uri="{BB962C8B-B14F-4D97-AF65-F5344CB8AC3E}">
        <p14:creationId xmlns:p14="http://schemas.microsoft.com/office/powerpoint/2010/main" val="4053659604"/>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2. Fragment class</a:t>
            </a:r>
          </a:p>
        </p:txBody>
      </p:sp>
      <p:sp>
        <p:nvSpPr>
          <p:cNvPr id="3" name="Content Placeholder 2"/>
          <p:cNvSpPr>
            <a:spLocks noGrp="1"/>
          </p:cNvSpPr>
          <p:nvPr>
            <p:ph idx="1"/>
          </p:nvPr>
        </p:nvSpPr>
        <p:spPr/>
        <p:txBody>
          <a:bodyPr/>
          <a:lstStyle/>
          <a:p>
            <a:r>
              <a:rPr lang="en-US" dirty="0"/>
              <a:t>Create a class that extends Fragment</a:t>
            </a:r>
          </a:p>
          <a:p>
            <a:r>
              <a:rPr lang="en-US" dirty="0"/>
              <a:t>This class is required to inflate the Fragment layout and define the behavior of Fragment.</a:t>
            </a:r>
          </a:p>
          <a:p>
            <a:r>
              <a:rPr lang="en-IN" dirty="0"/>
              <a:t>we need to define two Fragment classes: </a:t>
            </a:r>
          </a:p>
          <a:p>
            <a:pPr lvl="1"/>
            <a:r>
              <a:rPr lang="en-IN" dirty="0" err="1"/>
              <a:t>NationFragment</a:t>
            </a:r>
            <a:endParaRPr lang="en-IN" dirty="0"/>
          </a:p>
          <a:p>
            <a:pPr lvl="1"/>
            <a:r>
              <a:rPr lang="en-IN" dirty="0" err="1"/>
              <a:t>StateFragment</a:t>
            </a:r>
            <a:endParaRPr lang="en-IN" dirty="0"/>
          </a:p>
        </p:txBody>
      </p:sp>
    </p:spTree>
    <p:extLst>
      <p:ext uri="{BB962C8B-B14F-4D97-AF65-F5344CB8AC3E}">
        <p14:creationId xmlns:p14="http://schemas.microsoft.com/office/powerpoint/2010/main" val="3615543479"/>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NationFragment.java</a:t>
            </a:r>
          </a:p>
        </p:txBody>
      </p:sp>
      <p:pic>
        <p:nvPicPr>
          <p:cNvPr id="4" name="Picture 3"/>
          <p:cNvPicPr>
            <a:picLocks noChangeAspect="1"/>
          </p:cNvPicPr>
          <p:nvPr/>
        </p:nvPicPr>
        <p:blipFill>
          <a:blip r:embed="rId2"/>
          <a:stretch>
            <a:fillRect/>
          </a:stretch>
        </p:blipFill>
        <p:spPr>
          <a:xfrm>
            <a:off x="1836737" y="2043112"/>
            <a:ext cx="8515350" cy="2771775"/>
          </a:xfrm>
          <a:prstGeom prst="rect">
            <a:avLst/>
          </a:prstGeom>
        </p:spPr>
      </p:pic>
    </p:spTree>
    <p:extLst>
      <p:ext uri="{BB962C8B-B14F-4D97-AF65-F5344CB8AC3E}">
        <p14:creationId xmlns:p14="http://schemas.microsoft.com/office/powerpoint/2010/main" val="352586980"/>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StateFragment.java.</a:t>
            </a:r>
          </a:p>
        </p:txBody>
      </p:sp>
      <p:pic>
        <p:nvPicPr>
          <p:cNvPr id="4" name="Picture 3"/>
          <p:cNvPicPr>
            <a:picLocks noChangeAspect="1"/>
          </p:cNvPicPr>
          <p:nvPr/>
        </p:nvPicPr>
        <p:blipFill>
          <a:blip r:embed="rId2"/>
          <a:stretch>
            <a:fillRect/>
          </a:stretch>
        </p:blipFill>
        <p:spPr>
          <a:xfrm>
            <a:off x="1908174" y="2090737"/>
            <a:ext cx="8372475" cy="2676525"/>
          </a:xfrm>
          <a:prstGeom prst="rect">
            <a:avLst/>
          </a:prstGeom>
        </p:spPr>
      </p:pic>
    </p:spTree>
    <p:extLst>
      <p:ext uri="{BB962C8B-B14F-4D97-AF65-F5344CB8AC3E}">
        <p14:creationId xmlns:p14="http://schemas.microsoft.com/office/powerpoint/2010/main" val="39636974"/>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Activity layout file with Fragments attached.</a:t>
            </a:r>
            <a:endParaRPr lang="en-IN" dirty="0"/>
          </a:p>
        </p:txBody>
      </p:sp>
      <p:pic>
        <p:nvPicPr>
          <p:cNvPr id="4" name="Picture 3"/>
          <p:cNvPicPr>
            <a:picLocks noChangeAspect="1"/>
          </p:cNvPicPr>
          <p:nvPr/>
        </p:nvPicPr>
        <p:blipFill>
          <a:blip r:embed="rId2"/>
          <a:stretch>
            <a:fillRect/>
          </a:stretch>
        </p:blipFill>
        <p:spPr>
          <a:xfrm>
            <a:off x="2132012" y="1676400"/>
            <a:ext cx="8391525" cy="4972050"/>
          </a:xfrm>
          <a:prstGeom prst="rect">
            <a:avLst/>
          </a:prstGeom>
        </p:spPr>
      </p:pic>
    </p:spTree>
    <p:extLst>
      <p:ext uri="{BB962C8B-B14F-4D97-AF65-F5344CB8AC3E}">
        <p14:creationId xmlns:p14="http://schemas.microsoft.com/office/powerpoint/2010/main" val="1666213401"/>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a:t>Activity layout file with Fragments attached.</a:t>
            </a:r>
            <a:endParaRPr lang="en-IN" dirty="0"/>
          </a:p>
        </p:txBody>
      </p:sp>
      <p:pic>
        <p:nvPicPr>
          <p:cNvPr id="3" name="Picture 2"/>
          <p:cNvPicPr>
            <a:picLocks noChangeAspect="1"/>
          </p:cNvPicPr>
          <p:nvPr/>
        </p:nvPicPr>
        <p:blipFill>
          <a:blip r:embed="rId2"/>
          <a:stretch>
            <a:fillRect/>
          </a:stretch>
        </p:blipFill>
        <p:spPr>
          <a:xfrm>
            <a:off x="1893887" y="2076450"/>
            <a:ext cx="8401050" cy="2705100"/>
          </a:xfrm>
          <a:prstGeom prst="rect">
            <a:avLst/>
          </a:prstGeom>
        </p:spPr>
      </p:pic>
    </p:spTree>
    <p:extLst>
      <p:ext uri="{BB962C8B-B14F-4D97-AF65-F5344CB8AC3E}">
        <p14:creationId xmlns:p14="http://schemas.microsoft.com/office/powerpoint/2010/main" val="3260804815"/>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212" y="2667000"/>
            <a:ext cx="10969943" cy="1143000"/>
          </a:xfrm>
        </p:spPr>
        <p:txBody>
          <a:bodyPr>
            <a:normAutofit fontScale="90000"/>
          </a:bodyPr>
          <a:lstStyle/>
          <a:p>
            <a:pPr algn="l"/>
            <a:r>
              <a:rPr lang="en-US" dirty="0"/>
              <a:t>Activity </a:t>
            </a:r>
            <a:br>
              <a:rPr lang="en-US" dirty="0"/>
            </a:br>
            <a:r>
              <a:rPr lang="en-US" dirty="0"/>
              <a:t>layout file </a:t>
            </a:r>
            <a:br>
              <a:rPr lang="en-US" dirty="0"/>
            </a:br>
            <a:r>
              <a:rPr lang="en-US" dirty="0"/>
              <a:t>with </a:t>
            </a:r>
            <a:br>
              <a:rPr lang="en-US" dirty="0"/>
            </a:br>
            <a:r>
              <a:rPr lang="en-US" dirty="0"/>
              <a:t>Fragments </a:t>
            </a:r>
            <a:br>
              <a:rPr lang="en-US" dirty="0"/>
            </a:br>
            <a:r>
              <a:rPr lang="en-US" dirty="0"/>
              <a:t>attached.</a:t>
            </a:r>
            <a:endParaRPr lang="en-IN" dirty="0"/>
          </a:p>
        </p:txBody>
      </p:sp>
      <p:pic>
        <p:nvPicPr>
          <p:cNvPr id="4" name="Picture 3"/>
          <p:cNvPicPr>
            <a:picLocks noChangeAspect="1"/>
          </p:cNvPicPr>
          <p:nvPr/>
        </p:nvPicPr>
        <p:blipFill>
          <a:blip r:embed="rId2"/>
          <a:stretch>
            <a:fillRect/>
          </a:stretch>
        </p:blipFill>
        <p:spPr>
          <a:xfrm>
            <a:off x="3825875" y="0"/>
            <a:ext cx="8362950" cy="7038975"/>
          </a:xfrm>
          <a:prstGeom prst="rect">
            <a:avLst/>
          </a:prstGeom>
        </p:spPr>
      </p:pic>
    </p:spTree>
    <p:extLst>
      <p:ext uri="{BB962C8B-B14F-4D97-AF65-F5344CB8AC3E}">
        <p14:creationId xmlns:p14="http://schemas.microsoft.com/office/powerpoint/2010/main" val="1823521392"/>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Dynamically adding </a:t>
            </a:r>
            <a:r>
              <a:rPr lang="en-US" dirty="0" err="1"/>
              <a:t>NationFragment</a:t>
            </a:r>
            <a:r>
              <a:rPr lang="en-US" dirty="0"/>
              <a:t> and </a:t>
            </a:r>
            <a:r>
              <a:rPr lang="en-US" dirty="0" err="1"/>
              <a:t>StateFragment</a:t>
            </a:r>
            <a:r>
              <a:rPr lang="en-US" dirty="0"/>
              <a:t> to an Activity.</a:t>
            </a:r>
            <a:endParaRPr lang="en-IN" dirty="0"/>
          </a:p>
        </p:txBody>
      </p:sp>
      <p:pic>
        <p:nvPicPr>
          <p:cNvPr id="4" name="Picture 3"/>
          <p:cNvPicPr>
            <a:picLocks noChangeAspect="1"/>
          </p:cNvPicPr>
          <p:nvPr/>
        </p:nvPicPr>
        <p:blipFill>
          <a:blip r:embed="rId3"/>
          <a:stretch>
            <a:fillRect/>
          </a:stretch>
        </p:blipFill>
        <p:spPr>
          <a:xfrm>
            <a:off x="1889124" y="2443162"/>
            <a:ext cx="8410575" cy="1971675"/>
          </a:xfrm>
          <a:prstGeom prst="rect">
            <a:avLst/>
          </a:prstGeom>
        </p:spPr>
      </p:pic>
    </p:spTree>
    <p:extLst>
      <p:ext uri="{BB962C8B-B14F-4D97-AF65-F5344CB8AC3E}">
        <p14:creationId xmlns:p14="http://schemas.microsoft.com/office/powerpoint/2010/main" val="477719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33BD3-EA7D-4E52-ACEA-05D83199133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CEFF9EC-52A0-4E2F-AB00-31EE7CEB610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06DDB83-883D-40EC-9467-C46831B8263A}"/>
              </a:ext>
            </a:extLst>
          </p:cNvPr>
          <p:cNvPicPr>
            <a:picLocks noChangeAspect="1"/>
          </p:cNvPicPr>
          <p:nvPr/>
        </p:nvPicPr>
        <p:blipFill>
          <a:blip r:embed="rId2"/>
          <a:stretch>
            <a:fillRect/>
          </a:stretch>
        </p:blipFill>
        <p:spPr>
          <a:xfrm>
            <a:off x="-1" y="15229"/>
            <a:ext cx="12188825" cy="6827541"/>
          </a:xfrm>
          <a:prstGeom prst="rect">
            <a:avLst/>
          </a:prstGeom>
        </p:spPr>
      </p:pic>
      <p:sp>
        <p:nvSpPr>
          <p:cNvPr id="5" name="Rectangle 4">
            <a:extLst>
              <a:ext uri="{FF2B5EF4-FFF2-40B4-BE49-F238E27FC236}">
                <a16:creationId xmlns:a16="http://schemas.microsoft.com/office/drawing/2014/main" id="{28509603-0614-487E-B130-ACDDDD5E4867}"/>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93096965"/>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5612" y="2895600"/>
            <a:ext cx="3808571" cy="1143000"/>
          </a:xfrm>
        </p:spPr>
        <p:txBody>
          <a:bodyPr>
            <a:normAutofit fontScale="90000"/>
          </a:bodyPr>
          <a:lstStyle/>
          <a:p>
            <a:r>
              <a:rPr lang="en-IN" b="1" dirty="0"/>
              <a:t>Life Cycle of </a:t>
            </a:r>
            <a:br>
              <a:rPr lang="en-IN" b="1" dirty="0"/>
            </a:br>
            <a:r>
              <a:rPr lang="en-IN" b="1" dirty="0"/>
              <a:t>Fragments</a:t>
            </a:r>
            <a:endParaRPr lang="en-IN" dirty="0"/>
          </a:p>
        </p:txBody>
      </p:sp>
      <p:pic>
        <p:nvPicPr>
          <p:cNvPr id="1026" name="Picture 2" descr="https://developer.android.com/images/fragment_lifecyc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08812" y="190500"/>
            <a:ext cx="3352800" cy="655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0902954"/>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lnSpcReduction="20000"/>
          </a:bodyPr>
          <a:lstStyle/>
          <a:p>
            <a:r>
              <a:rPr lang="en-US" dirty="0" err="1"/>
              <a:t>onCreateView</a:t>
            </a:r>
            <a:r>
              <a:rPr lang="en-US" dirty="0"/>
              <a:t>() method. This is one of the life-cycle methods</a:t>
            </a:r>
          </a:p>
          <a:p>
            <a:r>
              <a:rPr lang="en-US" dirty="0"/>
              <a:t>of a Fragment and is used to instantiate the UI of the Fragment. This method returns a View object,</a:t>
            </a:r>
          </a:p>
          <a:p>
            <a:r>
              <a:rPr lang="en-US" dirty="0"/>
              <a:t>which is the UI of the Fragment, created using the inflate() method of the </a:t>
            </a:r>
            <a:r>
              <a:rPr lang="en-US" dirty="0" err="1"/>
              <a:t>LayoutInflater</a:t>
            </a:r>
            <a:r>
              <a:rPr lang="en-US" dirty="0"/>
              <a:t> class</a:t>
            </a:r>
          </a:p>
          <a:p>
            <a:r>
              <a:rPr lang="en-US" dirty="0"/>
              <a:t>(Lines 5 and 6). The inflate() method inflates the Fragment’s UI</a:t>
            </a:r>
            <a:endParaRPr lang="en-IN" dirty="0"/>
          </a:p>
        </p:txBody>
      </p:sp>
    </p:spTree>
    <p:extLst>
      <p:ext uri="{BB962C8B-B14F-4D97-AF65-F5344CB8AC3E}">
        <p14:creationId xmlns:p14="http://schemas.microsoft.com/office/powerpoint/2010/main" val="2310670274"/>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47500" lnSpcReduction="20000"/>
          </a:bodyPr>
          <a:lstStyle/>
          <a:p>
            <a:r>
              <a:rPr lang="en-US" dirty="0"/>
              <a:t>The Fragment life cycle starts with a call to </a:t>
            </a:r>
            <a:r>
              <a:rPr lang="en-US" dirty="0" err="1"/>
              <a:t>onAttach</a:t>
            </a:r>
            <a:r>
              <a:rPr lang="en-US" dirty="0"/>
              <a:t>() method when a Fragment is added to an</a:t>
            </a:r>
          </a:p>
          <a:p>
            <a:r>
              <a:rPr lang="en-US" dirty="0"/>
              <a:t>Activity. The next call is to the method </a:t>
            </a:r>
            <a:r>
              <a:rPr lang="en-US" dirty="0" err="1"/>
              <a:t>onCreate</a:t>
            </a:r>
            <a:r>
              <a:rPr lang="en-US" dirty="0"/>
              <a:t>() that is used for initializing instance variables of</a:t>
            </a:r>
          </a:p>
          <a:p>
            <a:r>
              <a:rPr lang="en-US" dirty="0"/>
              <a:t>the Fragment. </a:t>
            </a:r>
            <a:r>
              <a:rPr lang="en-US" dirty="0" err="1"/>
              <a:t>onCreateView</a:t>
            </a:r>
            <a:r>
              <a:rPr lang="en-US" dirty="0"/>
              <a:t>() method follows </a:t>
            </a:r>
            <a:r>
              <a:rPr lang="en-US" dirty="0" err="1"/>
              <a:t>onCreate</a:t>
            </a:r>
            <a:r>
              <a:rPr lang="en-US" dirty="0"/>
              <a:t>() method to instantiate the UI of the</a:t>
            </a:r>
          </a:p>
          <a:p>
            <a:r>
              <a:rPr lang="en-US" dirty="0"/>
              <a:t>Fragment, as seen earlier in Snippets 4.39 and 4.40. In this method, we inflate the XML layout file that</a:t>
            </a:r>
          </a:p>
          <a:p>
            <a:r>
              <a:rPr lang="en-US" dirty="0"/>
              <a:t>describes the UI of the Fragment. This is followed by call to the </a:t>
            </a:r>
            <a:r>
              <a:rPr lang="en-US" dirty="0" err="1"/>
              <a:t>onActivityCreated</a:t>
            </a:r>
            <a:r>
              <a:rPr lang="en-US" dirty="0"/>
              <a:t>() method,</a:t>
            </a:r>
          </a:p>
          <a:p>
            <a:r>
              <a:rPr lang="en-US" dirty="0"/>
              <a:t>which is invoked when the host Activity of this Fragment has completed execution of its own </a:t>
            </a:r>
            <a:r>
              <a:rPr lang="en-US" dirty="0" err="1"/>
              <a:t>onCreate</a:t>
            </a:r>
            <a:r>
              <a:rPr lang="en-US" dirty="0"/>
              <a:t>()</a:t>
            </a:r>
          </a:p>
          <a:p>
            <a:r>
              <a:rPr lang="en-US" dirty="0"/>
              <a:t>method. </a:t>
            </a:r>
            <a:r>
              <a:rPr lang="en-US" dirty="0" err="1"/>
              <a:t>onStart</a:t>
            </a:r>
            <a:r>
              <a:rPr lang="en-US" dirty="0"/>
              <a:t>() is the next method that is invoked when the Fragment becomes visible. The</a:t>
            </a:r>
          </a:p>
          <a:p>
            <a:r>
              <a:rPr lang="en-US" dirty="0"/>
              <a:t>last method that is called before the Fragment becomes active is </a:t>
            </a:r>
            <a:r>
              <a:rPr lang="en-US" dirty="0" err="1"/>
              <a:t>onResume</a:t>
            </a:r>
            <a:r>
              <a:rPr lang="en-US" dirty="0"/>
              <a:t>(), which enables the user</a:t>
            </a:r>
          </a:p>
          <a:p>
            <a:r>
              <a:rPr lang="en-US" dirty="0"/>
              <a:t>to interact with the Fragment. When the Fragment transitions from the active to destroyed state, it goes</a:t>
            </a:r>
          </a:p>
          <a:p>
            <a:r>
              <a:rPr lang="en-US" dirty="0"/>
              <a:t>through </a:t>
            </a:r>
            <a:r>
              <a:rPr lang="en-US" dirty="0" err="1"/>
              <a:t>onPause</a:t>
            </a:r>
            <a:r>
              <a:rPr lang="en-US" dirty="0"/>
              <a:t>(), </a:t>
            </a:r>
            <a:r>
              <a:rPr lang="en-US" dirty="0" err="1"/>
              <a:t>onStop</a:t>
            </a:r>
            <a:r>
              <a:rPr lang="en-US" dirty="0"/>
              <a:t>(), </a:t>
            </a:r>
            <a:r>
              <a:rPr lang="en-US" dirty="0" err="1"/>
              <a:t>onDestroyView</a:t>
            </a:r>
            <a:r>
              <a:rPr lang="en-US" dirty="0"/>
              <a:t>(), </a:t>
            </a:r>
            <a:r>
              <a:rPr lang="en-US" dirty="0" err="1"/>
              <a:t>onDestroy</a:t>
            </a:r>
            <a:r>
              <a:rPr lang="en-US" dirty="0"/>
              <a:t>(), and </a:t>
            </a:r>
            <a:r>
              <a:rPr lang="en-US" dirty="0" err="1"/>
              <a:t>onDetach</a:t>
            </a:r>
            <a:r>
              <a:rPr lang="en-US" dirty="0"/>
              <a:t>() callbacks.</a:t>
            </a:r>
            <a:endParaRPr lang="en-IN" dirty="0"/>
          </a:p>
        </p:txBody>
      </p:sp>
    </p:spTree>
    <p:extLst>
      <p:ext uri="{BB962C8B-B14F-4D97-AF65-F5344CB8AC3E}">
        <p14:creationId xmlns:p14="http://schemas.microsoft.com/office/powerpoint/2010/main" val="53627996"/>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normAutofit fontScale="92500"/>
          </a:bodyPr>
          <a:lstStyle/>
          <a:p>
            <a:r>
              <a:rPr lang="en-US" dirty="0"/>
              <a:t>The main difference between the life cycle of an Activity and that of a Fragment is that the Activity</a:t>
            </a:r>
          </a:p>
          <a:p>
            <a:r>
              <a:rPr lang="en-US" dirty="0"/>
              <a:t>life cycle is managed by Android runtime using task stack (refer Section 4.2.1), whereas Fragments are</a:t>
            </a:r>
          </a:p>
          <a:p>
            <a:r>
              <a:rPr lang="en-US" dirty="0"/>
              <a:t>managed by the host Activity using back stack mechanism</a:t>
            </a:r>
            <a:endParaRPr lang="en-IN" dirty="0"/>
          </a:p>
        </p:txBody>
      </p:sp>
    </p:spTree>
    <p:extLst>
      <p:ext uri="{BB962C8B-B14F-4D97-AF65-F5344CB8AC3E}">
        <p14:creationId xmlns:p14="http://schemas.microsoft.com/office/powerpoint/2010/main" val="3371174142"/>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38" y="103909"/>
            <a:ext cx="10969943" cy="1143000"/>
          </a:xfrm>
        </p:spPr>
        <p:txBody>
          <a:bodyPr>
            <a:noAutofit/>
          </a:bodyPr>
          <a:lstStyle/>
          <a:p>
            <a:r>
              <a:rPr lang="en-IN" sz="3200" dirty="0"/>
              <a:t>Interaction Between Fragments: Modified NationFragment.java</a:t>
            </a:r>
          </a:p>
        </p:txBody>
      </p:sp>
      <p:pic>
        <p:nvPicPr>
          <p:cNvPr id="4" name="Picture 3"/>
          <p:cNvPicPr>
            <a:picLocks noChangeAspect="1"/>
          </p:cNvPicPr>
          <p:nvPr/>
        </p:nvPicPr>
        <p:blipFill>
          <a:blip r:embed="rId2"/>
          <a:stretch>
            <a:fillRect/>
          </a:stretch>
        </p:blipFill>
        <p:spPr>
          <a:xfrm>
            <a:off x="1831974" y="1219200"/>
            <a:ext cx="8524875" cy="647700"/>
          </a:xfrm>
          <a:prstGeom prst="rect">
            <a:avLst/>
          </a:prstGeom>
        </p:spPr>
      </p:pic>
      <p:pic>
        <p:nvPicPr>
          <p:cNvPr id="5" name="Picture 4"/>
          <p:cNvPicPr>
            <a:picLocks noChangeAspect="1"/>
          </p:cNvPicPr>
          <p:nvPr/>
        </p:nvPicPr>
        <p:blipFill>
          <a:blip r:embed="rId3"/>
          <a:stretch>
            <a:fillRect/>
          </a:stretch>
        </p:blipFill>
        <p:spPr>
          <a:xfrm>
            <a:off x="1879598" y="1782761"/>
            <a:ext cx="8429625" cy="4991100"/>
          </a:xfrm>
          <a:prstGeom prst="rect">
            <a:avLst/>
          </a:prstGeom>
        </p:spPr>
      </p:pic>
    </p:spTree>
    <p:extLst>
      <p:ext uri="{BB962C8B-B14F-4D97-AF65-F5344CB8AC3E}">
        <p14:creationId xmlns:p14="http://schemas.microsoft.com/office/powerpoint/2010/main" val="38672669"/>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IN" sz="3600" dirty="0" err="1"/>
              <a:t>onFragmentAction</a:t>
            </a:r>
            <a:r>
              <a:rPr lang="en-IN" sz="3600" dirty="0"/>
              <a:t>() method definition in </a:t>
            </a:r>
            <a:r>
              <a:rPr lang="en-IN" sz="3600" dirty="0" err="1"/>
              <a:t>MainActivity</a:t>
            </a:r>
            <a:endParaRPr lang="en-IN" sz="3600" dirty="0"/>
          </a:p>
        </p:txBody>
      </p:sp>
      <p:pic>
        <p:nvPicPr>
          <p:cNvPr id="4" name="Picture 3"/>
          <p:cNvPicPr>
            <a:picLocks noChangeAspect="1"/>
          </p:cNvPicPr>
          <p:nvPr/>
        </p:nvPicPr>
        <p:blipFill>
          <a:blip r:embed="rId2"/>
          <a:stretch>
            <a:fillRect/>
          </a:stretch>
        </p:blipFill>
        <p:spPr>
          <a:xfrm>
            <a:off x="1851024" y="2452687"/>
            <a:ext cx="8486775" cy="1952625"/>
          </a:xfrm>
          <a:prstGeom prst="rect">
            <a:avLst/>
          </a:prstGeom>
        </p:spPr>
      </p:pic>
    </p:spTree>
    <p:extLst>
      <p:ext uri="{BB962C8B-B14F-4D97-AF65-F5344CB8AC3E}">
        <p14:creationId xmlns:p14="http://schemas.microsoft.com/office/powerpoint/2010/main" val="3256332801"/>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2590800"/>
            <a:ext cx="10969943" cy="1143000"/>
          </a:xfrm>
        </p:spPr>
        <p:txBody>
          <a:bodyPr>
            <a:noAutofit/>
          </a:bodyPr>
          <a:lstStyle/>
          <a:p>
            <a:pPr algn="l"/>
            <a:r>
              <a:rPr lang="en-IN" sz="4400" dirty="0" err="1"/>
              <a:t>setList</a:t>
            </a:r>
            <a:r>
              <a:rPr lang="en-IN" sz="4400" dirty="0"/>
              <a:t>() </a:t>
            </a:r>
            <a:br>
              <a:rPr lang="en-IN" sz="4400" dirty="0"/>
            </a:br>
            <a:r>
              <a:rPr lang="en-IN" sz="4400" dirty="0"/>
              <a:t>method </a:t>
            </a:r>
            <a:br>
              <a:rPr lang="en-IN" sz="4400" dirty="0"/>
            </a:br>
            <a:r>
              <a:rPr lang="en-IN" sz="4400" dirty="0"/>
              <a:t>definition </a:t>
            </a:r>
            <a:br>
              <a:rPr lang="en-IN" sz="4400" dirty="0"/>
            </a:br>
            <a:r>
              <a:rPr lang="en-IN" sz="4400" dirty="0"/>
              <a:t>in </a:t>
            </a:r>
            <a:br>
              <a:rPr lang="en-IN" sz="4400" dirty="0"/>
            </a:br>
            <a:r>
              <a:rPr lang="en-IN" sz="4400" dirty="0"/>
              <a:t>State</a:t>
            </a:r>
            <a:br>
              <a:rPr lang="en-IN" sz="4400" dirty="0"/>
            </a:br>
            <a:r>
              <a:rPr lang="en-IN" sz="4400" dirty="0"/>
              <a:t>Fragment.</a:t>
            </a:r>
          </a:p>
        </p:txBody>
      </p:sp>
      <p:pic>
        <p:nvPicPr>
          <p:cNvPr id="4" name="Picture 3"/>
          <p:cNvPicPr>
            <a:picLocks noChangeAspect="1"/>
          </p:cNvPicPr>
          <p:nvPr/>
        </p:nvPicPr>
        <p:blipFill>
          <a:blip r:embed="rId2"/>
          <a:stretch>
            <a:fillRect/>
          </a:stretch>
        </p:blipFill>
        <p:spPr>
          <a:xfrm>
            <a:off x="3198812" y="558101"/>
            <a:ext cx="8836905" cy="584899"/>
          </a:xfrm>
          <a:prstGeom prst="rect">
            <a:avLst/>
          </a:prstGeom>
        </p:spPr>
      </p:pic>
      <p:pic>
        <p:nvPicPr>
          <p:cNvPr id="5" name="Picture 4"/>
          <p:cNvPicPr>
            <a:picLocks noChangeAspect="1"/>
          </p:cNvPicPr>
          <p:nvPr/>
        </p:nvPicPr>
        <p:blipFill>
          <a:blip r:embed="rId3"/>
          <a:stretch>
            <a:fillRect/>
          </a:stretch>
        </p:blipFill>
        <p:spPr>
          <a:xfrm>
            <a:off x="3198813" y="1093352"/>
            <a:ext cx="8824638" cy="5459848"/>
          </a:xfrm>
          <a:prstGeom prst="rect">
            <a:avLst/>
          </a:prstGeom>
        </p:spPr>
      </p:pic>
    </p:spTree>
    <p:extLst>
      <p:ext uri="{BB962C8B-B14F-4D97-AF65-F5344CB8AC3E}">
        <p14:creationId xmlns:p14="http://schemas.microsoft.com/office/powerpoint/2010/main" val="2323855321"/>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Action Bar</a:t>
            </a:r>
          </a:p>
        </p:txBody>
      </p:sp>
      <p:sp>
        <p:nvSpPr>
          <p:cNvPr id="3" name="Rectangle 2"/>
          <p:cNvSpPr/>
          <p:nvPr/>
        </p:nvSpPr>
        <p:spPr>
          <a:xfrm>
            <a:off x="609441" y="1752600"/>
            <a:ext cx="11352371" cy="4893647"/>
          </a:xfrm>
          <a:prstGeom prst="rect">
            <a:avLst/>
          </a:prstGeom>
        </p:spPr>
        <p:txBody>
          <a:bodyPr wrap="square">
            <a:spAutoFit/>
          </a:bodyPr>
          <a:lstStyle/>
          <a:p>
            <a:r>
              <a:rPr lang="en-US" dirty="0">
                <a:latin typeface="Calibri" panose="020F0502020204030204" pitchFamily="34" charset="0"/>
              </a:rPr>
              <a:t>App branding (icon and name).</a:t>
            </a:r>
          </a:p>
          <a:p>
            <a:pPr marL="342900" indent="-342900">
              <a:lnSpc>
                <a:spcPct val="200000"/>
              </a:lnSpc>
              <a:buFont typeface="Arial" panose="020B0604020202020204" pitchFamily="34" charset="0"/>
              <a:buChar char="•"/>
            </a:pPr>
            <a:r>
              <a:rPr lang="en-US" dirty="0">
                <a:latin typeface="Calibri" panose="020F0502020204030204" pitchFamily="34" charset="0"/>
              </a:rPr>
              <a:t>Navigation tabs </a:t>
            </a:r>
          </a:p>
          <a:p>
            <a:pPr marL="342900" indent="-342900">
              <a:lnSpc>
                <a:spcPct val="200000"/>
              </a:lnSpc>
              <a:buFont typeface="Arial" panose="020B0604020202020204" pitchFamily="34" charset="0"/>
              <a:buChar char="•"/>
            </a:pPr>
            <a:r>
              <a:rPr lang="en-US" dirty="0">
                <a:latin typeface="Calibri" panose="020F0502020204030204" pitchFamily="34" charset="0"/>
              </a:rPr>
              <a:t>Action items such as zoom in and zoom out</a:t>
            </a:r>
          </a:p>
          <a:p>
            <a:pPr marL="342900" indent="-342900">
              <a:lnSpc>
                <a:spcPct val="200000"/>
              </a:lnSpc>
              <a:buFont typeface="Arial" panose="020B0604020202020204" pitchFamily="34" charset="0"/>
              <a:buChar char="•"/>
            </a:pPr>
            <a:r>
              <a:rPr lang="en-US" dirty="0">
                <a:latin typeface="Calibri" panose="020F0502020204030204" pitchFamily="34" charset="0"/>
              </a:rPr>
              <a:t>Action views such as search in this example that provide</a:t>
            </a:r>
          </a:p>
          <a:p>
            <a:pPr marL="342900" indent="-342900">
              <a:lnSpc>
                <a:spcPct val="200000"/>
              </a:lnSpc>
              <a:buFont typeface="Arial" panose="020B0604020202020204" pitchFamily="34" charset="0"/>
              <a:buChar char="•"/>
            </a:pPr>
            <a:r>
              <a:rPr lang="en-US" dirty="0">
                <a:latin typeface="Calibri" panose="020F0502020204030204" pitchFamily="34" charset="0"/>
              </a:rPr>
              <a:t>Overflow button that holds extra menu options that are not visible by default in an action bar. </a:t>
            </a:r>
          </a:p>
          <a:p>
            <a:pPr marL="342900" indent="-342900">
              <a:lnSpc>
                <a:spcPct val="200000"/>
              </a:lnSpc>
              <a:buFont typeface="Arial" panose="020B0604020202020204" pitchFamily="34" charset="0"/>
              <a:buChar char="•"/>
            </a:pPr>
            <a:r>
              <a:rPr lang="en-US" dirty="0">
                <a:latin typeface="Calibri" panose="020F0502020204030204" pitchFamily="34" charset="0"/>
              </a:rPr>
              <a:t>The extra options surface up when the overflow button is tapped.</a:t>
            </a:r>
            <a:endParaRPr lang="en-IN" dirty="0"/>
          </a:p>
        </p:txBody>
      </p:sp>
    </p:spTree>
    <p:extLst>
      <p:ext uri="{BB962C8B-B14F-4D97-AF65-F5344CB8AC3E}">
        <p14:creationId xmlns:p14="http://schemas.microsoft.com/office/powerpoint/2010/main" val="809802154"/>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Action Bar</a:t>
            </a:r>
          </a:p>
        </p:txBody>
      </p:sp>
      <p:pic>
        <p:nvPicPr>
          <p:cNvPr id="4" name="Picture 3"/>
          <p:cNvPicPr>
            <a:picLocks noChangeAspect="1"/>
          </p:cNvPicPr>
          <p:nvPr/>
        </p:nvPicPr>
        <p:blipFill>
          <a:blip r:embed="rId2"/>
          <a:stretch>
            <a:fillRect/>
          </a:stretch>
        </p:blipFill>
        <p:spPr>
          <a:xfrm>
            <a:off x="2241549" y="1828800"/>
            <a:ext cx="7705725" cy="4533900"/>
          </a:xfrm>
          <a:prstGeom prst="rect">
            <a:avLst/>
          </a:prstGeom>
        </p:spPr>
      </p:pic>
    </p:spTree>
    <p:extLst>
      <p:ext uri="{BB962C8B-B14F-4D97-AF65-F5344CB8AC3E}">
        <p14:creationId xmlns:p14="http://schemas.microsoft.com/office/powerpoint/2010/main" val="1941772530"/>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2743200"/>
            <a:ext cx="10969943" cy="1143000"/>
          </a:xfrm>
        </p:spPr>
        <p:txBody>
          <a:bodyPr>
            <a:normAutofit fontScale="90000"/>
          </a:bodyPr>
          <a:lstStyle/>
          <a:p>
            <a:pPr algn="l"/>
            <a:r>
              <a:rPr lang="en-US" dirty="0"/>
              <a:t>Adding </a:t>
            </a:r>
            <a:br>
              <a:rPr lang="en-US" dirty="0"/>
            </a:br>
            <a:r>
              <a:rPr lang="en-US" dirty="0"/>
              <a:t>navigation </a:t>
            </a:r>
            <a:br>
              <a:rPr lang="en-US" dirty="0"/>
            </a:br>
            <a:r>
              <a:rPr lang="en-US" dirty="0"/>
              <a:t>tabs </a:t>
            </a:r>
            <a:br>
              <a:rPr lang="en-US" dirty="0"/>
            </a:br>
            <a:r>
              <a:rPr lang="en-US" dirty="0"/>
              <a:t>to an </a:t>
            </a:r>
            <a:br>
              <a:rPr lang="en-US" dirty="0"/>
            </a:br>
            <a:r>
              <a:rPr lang="en-US" dirty="0" err="1"/>
              <a:t>ActionBar</a:t>
            </a:r>
            <a:endParaRPr lang="en-IN" dirty="0"/>
          </a:p>
        </p:txBody>
      </p:sp>
      <p:pic>
        <p:nvPicPr>
          <p:cNvPr id="4" name="Picture 3"/>
          <p:cNvPicPr>
            <a:picLocks noChangeAspect="1"/>
          </p:cNvPicPr>
          <p:nvPr/>
        </p:nvPicPr>
        <p:blipFill>
          <a:blip r:embed="rId2"/>
          <a:stretch>
            <a:fillRect/>
          </a:stretch>
        </p:blipFill>
        <p:spPr>
          <a:xfrm>
            <a:off x="4189412" y="152399"/>
            <a:ext cx="7467600" cy="6654091"/>
          </a:xfrm>
          <a:prstGeom prst="rect">
            <a:avLst/>
          </a:prstGeom>
        </p:spPr>
      </p:pic>
    </p:spTree>
    <p:extLst>
      <p:ext uri="{BB962C8B-B14F-4D97-AF65-F5344CB8AC3E}">
        <p14:creationId xmlns:p14="http://schemas.microsoft.com/office/powerpoint/2010/main" val="3116363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6978A-DFDB-4E9B-BFE9-95EE2D0159C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AEE72E-66C5-4D71-BA9C-0BD3BC77C38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4089ED3-7A9E-4038-B877-A3ECC7C5DA38}"/>
              </a:ext>
            </a:extLst>
          </p:cNvPr>
          <p:cNvPicPr>
            <a:picLocks noChangeAspect="1"/>
          </p:cNvPicPr>
          <p:nvPr/>
        </p:nvPicPr>
        <p:blipFill>
          <a:blip r:embed="rId2"/>
          <a:stretch>
            <a:fillRect/>
          </a:stretch>
        </p:blipFill>
        <p:spPr>
          <a:xfrm>
            <a:off x="17759" y="0"/>
            <a:ext cx="12153305" cy="6858000"/>
          </a:xfrm>
          <a:prstGeom prst="rect">
            <a:avLst/>
          </a:prstGeom>
        </p:spPr>
      </p:pic>
      <p:sp>
        <p:nvSpPr>
          <p:cNvPr id="5" name="Rectangle 4">
            <a:extLst>
              <a:ext uri="{FF2B5EF4-FFF2-40B4-BE49-F238E27FC236}">
                <a16:creationId xmlns:a16="http://schemas.microsoft.com/office/drawing/2014/main" id="{B177D3D0-80FD-4ADA-81D6-B680C5453EA9}"/>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30319548"/>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8012" y="2743200"/>
            <a:ext cx="10969943" cy="1143000"/>
          </a:xfrm>
        </p:spPr>
        <p:txBody>
          <a:bodyPr>
            <a:normAutofit fontScale="90000"/>
          </a:bodyPr>
          <a:lstStyle/>
          <a:p>
            <a:pPr algn="l"/>
            <a:r>
              <a:rPr lang="en-US" dirty="0"/>
              <a:t>Adding </a:t>
            </a:r>
            <a:br>
              <a:rPr lang="en-US" dirty="0"/>
            </a:br>
            <a:r>
              <a:rPr lang="en-US" dirty="0"/>
              <a:t>navigation </a:t>
            </a:r>
            <a:br>
              <a:rPr lang="en-US" dirty="0"/>
            </a:br>
            <a:r>
              <a:rPr lang="en-US" dirty="0"/>
              <a:t>tabs </a:t>
            </a:r>
            <a:br>
              <a:rPr lang="en-US" dirty="0"/>
            </a:br>
            <a:r>
              <a:rPr lang="en-US" dirty="0"/>
              <a:t>to an </a:t>
            </a:r>
            <a:br>
              <a:rPr lang="en-US" dirty="0"/>
            </a:br>
            <a:r>
              <a:rPr lang="en-US" dirty="0" err="1"/>
              <a:t>ActionBar</a:t>
            </a:r>
            <a:endParaRPr lang="en-IN" dirty="0"/>
          </a:p>
        </p:txBody>
      </p:sp>
      <p:pic>
        <p:nvPicPr>
          <p:cNvPr id="3" name="Picture 2"/>
          <p:cNvPicPr>
            <a:picLocks noChangeAspect="1"/>
          </p:cNvPicPr>
          <p:nvPr/>
        </p:nvPicPr>
        <p:blipFill>
          <a:blip r:embed="rId2"/>
          <a:stretch>
            <a:fillRect/>
          </a:stretch>
        </p:blipFill>
        <p:spPr>
          <a:xfrm>
            <a:off x="4189412" y="1752600"/>
            <a:ext cx="7287904" cy="2743200"/>
          </a:xfrm>
          <a:prstGeom prst="rect">
            <a:avLst/>
          </a:prstGeom>
        </p:spPr>
      </p:pic>
    </p:spTree>
    <p:extLst>
      <p:ext uri="{BB962C8B-B14F-4D97-AF65-F5344CB8AC3E}">
        <p14:creationId xmlns:p14="http://schemas.microsoft.com/office/powerpoint/2010/main" val="3837339868"/>
      </p:ext>
    </p:extLst>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Menu in Action Bar</a:t>
            </a:r>
          </a:p>
        </p:txBody>
      </p:sp>
      <p:pic>
        <p:nvPicPr>
          <p:cNvPr id="6146" name="Picture 2" descr="Image result for action bar androi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7412" y="1981200"/>
            <a:ext cx="6191250" cy="4324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596538"/>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2895600"/>
            <a:ext cx="3733800" cy="1143000"/>
          </a:xfrm>
        </p:spPr>
        <p:txBody>
          <a:bodyPr>
            <a:normAutofit fontScale="90000"/>
          </a:bodyPr>
          <a:lstStyle/>
          <a:p>
            <a:r>
              <a:rPr lang="en-IN" dirty="0"/>
              <a:t>Menu in </a:t>
            </a:r>
            <a:br>
              <a:rPr lang="en-IN" dirty="0"/>
            </a:br>
            <a:r>
              <a:rPr lang="en-IN" dirty="0"/>
              <a:t>Action Bar</a:t>
            </a:r>
          </a:p>
        </p:txBody>
      </p:sp>
      <p:pic>
        <p:nvPicPr>
          <p:cNvPr id="3" name="Picture 2"/>
          <p:cNvPicPr>
            <a:picLocks noChangeAspect="1"/>
          </p:cNvPicPr>
          <p:nvPr/>
        </p:nvPicPr>
        <p:blipFill>
          <a:blip r:embed="rId2"/>
          <a:stretch>
            <a:fillRect/>
          </a:stretch>
        </p:blipFill>
        <p:spPr>
          <a:xfrm>
            <a:off x="4333835" y="39255"/>
            <a:ext cx="7856577" cy="3807249"/>
          </a:xfrm>
          <a:prstGeom prst="rect">
            <a:avLst/>
          </a:prstGeom>
        </p:spPr>
      </p:pic>
      <p:pic>
        <p:nvPicPr>
          <p:cNvPr id="4" name="Picture 3"/>
          <p:cNvPicPr>
            <a:picLocks noChangeAspect="1"/>
          </p:cNvPicPr>
          <p:nvPr/>
        </p:nvPicPr>
        <p:blipFill>
          <a:blip r:embed="rId3"/>
          <a:stretch>
            <a:fillRect/>
          </a:stretch>
        </p:blipFill>
        <p:spPr>
          <a:xfrm>
            <a:off x="4365441" y="3810000"/>
            <a:ext cx="7823567" cy="3048000"/>
          </a:xfrm>
          <a:prstGeom prst="rect">
            <a:avLst/>
          </a:prstGeom>
        </p:spPr>
      </p:pic>
    </p:spTree>
    <p:extLst>
      <p:ext uri="{BB962C8B-B14F-4D97-AF65-F5344CB8AC3E}">
        <p14:creationId xmlns:p14="http://schemas.microsoft.com/office/powerpoint/2010/main" val="2358424456"/>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onCreateOptionsMenu</a:t>
            </a:r>
            <a:r>
              <a:rPr lang="en-US" dirty="0"/>
              <a:t>() method in Activity class.</a:t>
            </a:r>
            <a:endParaRPr lang="en-IN" dirty="0"/>
          </a:p>
        </p:txBody>
      </p:sp>
      <p:pic>
        <p:nvPicPr>
          <p:cNvPr id="4" name="Picture 3"/>
          <p:cNvPicPr>
            <a:picLocks noChangeAspect="1"/>
          </p:cNvPicPr>
          <p:nvPr/>
        </p:nvPicPr>
        <p:blipFill>
          <a:blip r:embed="rId2"/>
          <a:stretch>
            <a:fillRect/>
          </a:stretch>
        </p:blipFill>
        <p:spPr>
          <a:xfrm>
            <a:off x="1248207" y="3048000"/>
            <a:ext cx="9692409" cy="1752600"/>
          </a:xfrm>
          <a:prstGeom prst="rect">
            <a:avLst/>
          </a:prstGeom>
        </p:spPr>
      </p:pic>
    </p:spTree>
    <p:extLst>
      <p:ext uri="{BB962C8B-B14F-4D97-AF65-F5344CB8AC3E}">
        <p14:creationId xmlns:p14="http://schemas.microsoft.com/office/powerpoint/2010/main" val="4090346936"/>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err="1"/>
              <a:t>onOptionsItemSelected</a:t>
            </a:r>
            <a:r>
              <a:rPr lang="en-IN" dirty="0"/>
              <a:t>() method in Activity</a:t>
            </a:r>
          </a:p>
        </p:txBody>
      </p:sp>
      <p:pic>
        <p:nvPicPr>
          <p:cNvPr id="4" name="Picture 3"/>
          <p:cNvPicPr>
            <a:picLocks noChangeAspect="1"/>
          </p:cNvPicPr>
          <p:nvPr/>
        </p:nvPicPr>
        <p:blipFill>
          <a:blip r:embed="rId2"/>
          <a:stretch>
            <a:fillRect/>
          </a:stretch>
        </p:blipFill>
        <p:spPr>
          <a:xfrm>
            <a:off x="2741612" y="2590800"/>
            <a:ext cx="6791325" cy="2466975"/>
          </a:xfrm>
          <a:prstGeom prst="rect">
            <a:avLst/>
          </a:prstGeom>
        </p:spPr>
      </p:pic>
    </p:spTree>
    <p:extLst>
      <p:ext uri="{BB962C8B-B14F-4D97-AF65-F5344CB8AC3E}">
        <p14:creationId xmlns:p14="http://schemas.microsoft.com/office/powerpoint/2010/main" val="2005584499"/>
      </p:ext>
    </p:extLst>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Context Menu</a:t>
            </a:r>
          </a:p>
        </p:txBody>
      </p:sp>
      <p:pic>
        <p:nvPicPr>
          <p:cNvPr id="2050" name="Picture 2" descr="https://developer.android.com/images/ui/menu-contex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0812" y="1676400"/>
            <a:ext cx="4000500" cy="35814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275012" y="5562600"/>
            <a:ext cx="6092825" cy="830997"/>
          </a:xfrm>
          <a:prstGeom prst="rect">
            <a:avLst/>
          </a:prstGeom>
        </p:spPr>
        <p:txBody>
          <a:bodyPr>
            <a:spAutoFit/>
          </a:bodyPr>
          <a:lstStyle/>
          <a:p>
            <a:pPr algn="ctr"/>
            <a:r>
              <a:rPr lang="en-US" dirty="0">
                <a:solidFill>
                  <a:srgbClr val="202124"/>
                </a:solidFill>
                <a:latin typeface="Roboto"/>
              </a:rPr>
              <a:t>Screenshots of a floating context menu (left) and the contextual action bar (right).</a:t>
            </a:r>
            <a:endParaRPr lang="en-IN" dirty="0"/>
          </a:p>
        </p:txBody>
      </p:sp>
    </p:spTree>
    <p:extLst>
      <p:ext uri="{BB962C8B-B14F-4D97-AF65-F5344CB8AC3E}">
        <p14:creationId xmlns:p14="http://schemas.microsoft.com/office/powerpoint/2010/main" val="522799168"/>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 provide a floating context menu:</a:t>
            </a:r>
            <a:endParaRPr lang="en-IN" dirty="0"/>
          </a:p>
        </p:txBody>
      </p:sp>
      <p:sp>
        <p:nvSpPr>
          <p:cNvPr id="5" name="Content Placeholder 4"/>
          <p:cNvSpPr>
            <a:spLocks noGrp="1"/>
          </p:cNvSpPr>
          <p:nvPr>
            <p:ph idx="1"/>
          </p:nvPr>
        </p:nvSpPr>
        <p:spPr/>
        <p:txBody>
          <a:bodyPr/>
          <a:lstStyle/>
          <a:p>
            <a:r>
              <a:rPr lang="en-US" altLang="en-US" dirty="0"/>
              <a:t>Register the View to which the context menu should be associated  by calling </a:t>
            </a:r>
            <a:r>
              <a:rPr lang="en-US" altLang="en-US" b="1" dirty="0"/>
              <a:t>registerForContextMenu() </a:t>
            </a:r>
            <a:r>
              <a:rPr lang="en-US" altLang="en-US" dirty="0"/>
              <a:t>and pass it the </a:t>
            </a:r>
            <a:r>
              <a:rPr lang="en-US" altLang="en-US" dirty="0">
                <a:hlinkClick r:id="rId2"/>
              </a:rPr>
              <a:t>View</a:t>
            </a:r>
            <a:r>
              <a:rPr lang="en-US" altLang="en-US" dirty="0"/>
              <a:t>. </a:t>
            </a:r>
          </a:p>
          <a:p>
            <a:r>
              <a:rPr lang="en-US" altLang="en-US" dirty="0"/>
              <a:t>Implement the </a:t>
            </a:r>
            <a:r>
              <a:rPr lang="en-US" altLang="en-US" b="1" dirty="0" err="1"/>
              <a:t>onCreateContextMenu</a:t>
            </a:r>
            <a:r>
              <a:rPr lang="en-US" altLang="en-US" b="1" dirty="0"/>
              <a:t>() </a:t>
            </a:r>
            <a:r>
              <a:rPr lang="en-US" altLang="en-US" dirty="0"/>
              <a:t>method in your Activity or Fragment.</a:t>
            </a:r>
          </a:p>
          <a:p>
            <a:endParaRPr lang="en-IN" dirty="0"/>
          </a:p>
        </p:txBody>
      </p:sp>
    </p:spTree>
    <p:extLst>
      <p:ext uri="{BB962C8B-B14F-4D97-AF65-F5344CB8AC3E}">
        <p14:creationId xmlns:p14="http://schemas.microsoft.com/office/powerpoint/2010/main" val="1232593306"/>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Context Menu</a:t>
            </a:r>
          </a:p>
        </p:txBody>
      </p:sp>
      <p:pic>
        <p:nvPicPr>
          <p:cNvPr id="3" name="Picture 2"/>
          <p:cNvPicPr>
            <a:picLocks noChangeAspect="1"/>
          </p:cNvPicPr>
          <p:nvPr/>
        </p:nvPicPr>
        <p:blipFill>
          <a:blip r:embed="rId2"/>
          <a:stretch>
            <a:fillRect/>
          </a:stretch>
        </p:blipFill>
        <p:spPr>
          <a:xfrm>
            <a:off x="1322577" y="2286000"/>
            <a:ext cx="9543669" cy="2819400"/>
          </a:xfrm>
          <a:prstGeom prst="rect">
            <a:avLst/>
          </a:prstGeom>
        </p:spPr>
      </p:pic>
    </p:spTree>
    <p:extLst>
      <p:ext uri="{BB962C8B-B14F-4D97-AF65-F5344CB8AC3E}">
        <p14:creationId xmlns:p14="http://schemas.microsoft.com/office/powerpoint/2010/main" val="46041057"/>
      </p:ext>
    </p:extLst>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Context Menu</a:t>
            </a:r>
          </a:p>
        </p:txBody>
      </p:sp>
      <p:pic>
        <p:nvPicPr>
          <p:cNvPr id="4" name="Picture 3"/>
          <p:cNvPicPr>
            <a:picLocks noChangeAspect="1"/>
          </p:cNvPicPr>
          <p:nvPr/>
        </p:nvPicPr>
        <p:blipFill>
          <a:blip r:embed="rId2"/>
          <a:stretch>
            <a:fillRect/>
          </a:stretch>
        </p:blipFill>
        <p:spPr>
          <a:xfrm>
            <a:off x="1912937" y="2057400"/>
            <a:ext cx="8362950" cy="3648075"/>
          </a:xfrm>
          <a:prstGeom prst="rect">
            <a:avLst/>
          </a:prstGeom>
        </p:spPr>
      </p:pic>
    </p:spTree>
    <p:extLst>
      <p:ext uri="{BB962C8B-B14F-4D97-AF65-F5344CB8AC3E}">
        <p14:creationId xmlns:p14="http://schemas.microsoft.com/office/powerpoint/2010/main" val="2236709583"/>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IN" b="1" dirty="0"/>
              <a:t>App Functionality – Beyond UI</a:t>
            </a:r>
            <a:endParaRPr lang="en-IN" dirty="0"/>
          </a:p>
        </p:txBody>
      </p:sp>
      <p:sp>
        <p:nvSpPr>
          <p:cNvPr id="4" name="Subtitle 3"/>
          <p:cNvSpPr>
            <a:spLocks noGrp="1"/>
          </p:cNvSpPr>
          <p:nvPr>
            <p:ph type="subTitle" idx="1"/>
          </p:nvPr>
        </p:nvSpPr>
        <p:spPr/>
        <p:txBody>
          <a:bodyPr>
            <a:normAutofit fontScale="92500" lnSpcReduction="10000"/>
          </a:bodyPr>
          <a:lstStyle/>
          <a:p>
            <a:r>
              <a:rPr lang="en-IN" dirty="0"/>
              <a:t>Threads, </a:t>
            </a:r>
            <a:r>
              <a:rPr lang="en-IN" dirty="0" err="1"/>
              <a:t>AsyncTask</a:t>
            </a:r>
            <a:r>
              <a:rPr lang="en-IN" dirty="0"/>
              <a:t>, and Services, notifications, telephony and SMS services</a:t>
            </a:r>
          </a:p>
        </p:txBody>
      </p:sp>
    </p:spTree>
    <p:extLst>
      <p:ext uri="{BB962C8B-B14F-4D97-AF65-F5344CB8AC3E}">
        <p14:creationId xmlns:p14="http://schemas.microsoft.com/office/powerpoint/2010/main" val="3644388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B1C7F5-B41B-4A50-9931-509C5E16E21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98F5F09-AB0E-4636-9D02-DDCFC39BBD9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47F4FEF-C77E-451D-81ED-2B65964F102E}"/>
              </a:ext>
            </a:extLst>
          </p:cNvPr>
          <p:cNvPicPr>
            <a:picLocks noChangeAspect="1"/>
          </p:cNvPicPr>
          <p:nvPr/>
        </p:nvPicPr>
        <p:blipFill>
          <a:blip r:embed="rId2"/>
          <a:stretch>
            <a:fillRect/>
          </a:stretch>
        </p:blipFill>
        <p:spPr>
          <a:xfrm>
            <a:off x="25661" y="0"/>
            <a:ext cx="12137501" cy="6858000"/>
          </a:xfrm>
          <a:prstGeom prst="rect">
            <a:avLst/>
          </a:prstGeom>
        </p:spPr>
      </p:pic>
      <p:sp>
        <p:nvSpPr>
          <p:cNvPr id="10" name="Rectangle 9">
            <a:extLst>
              <a:ext uri="{FF2B5EF4-FFF2-40B4-BE49-F238E27FC236}">
                <a16:creationId xmlns:a16="http://schemas.microsoft.com/office/drawing/2014/main" id="{29376F54-C9DC-49DC-B9E5-735984D9A191}"/>
              </a:ext>
            </a:extLst>
          </p:cNvPr>
          <p:cNvSpPr/>
          <p:nvPr/>
        </p:nvSpPr>
        <p:spPr>
          <a:xfrm>
            <a:off x="9371012" y="5791200"/>
            <a:ext cx="2741612" cy="9938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8043335"/>
      </p:ext>
    </p:extLst>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1251" y="1219200"/>
            <a:ext cx="10969943" cy="5257798"/>
          </a:xfrm>
        </p:spPr>
        <p:txBody>
          <a:bodyPr>
            <a:normAutofit fontScale="70000" lnSpcReduction="20000"/>
          </a:bodyPr>
          <a:lstStyle/>
          <a:p>
            <a:pPr>
              <a:lnSpc>
                <a:spcPct val="170000"/>
              </a:lnSpc>
            </a:pPr>
            <a:r>
              <a:rPr lang="en-IN" dirty="0"/>
              <a:t>functionalities such as </a:t>
            </a:r>
          </a:p>
          <a:p>
            <a:pPr lvl="1">
              <a:lnSpc>
                <a:spcPct val="170000"/>
              </a:lnSpc>
            </a:pPr>
            <a:r>
              <a:rPr lang="en-US" sz="4100" dirty="0"/>
              <a:t>downloading files from network, </a:t>
            </a:r>
          </a:p>
          <a:p>
            <a:pPr lvl="1">
              <a:lnSpc>
                <a:spcPct val="170000"/>
              </a:lnSpc>
            </a:pPr>
            <a:r>
              <a:rPr lang="en-US" sz="4100" dirty="0"/>
              <a:t>playing audio, and </a:t>
            </a:r>
          </a:p>
          <a:p>
            <a:pPr lvl="1">
              <a:lnSpc>
                <a:spcPct val="170000"/>
              </a:lnSpc>
            </a:pPr>
            <a:r>
              <a:rPr lang="en-US" sz="4100" dirty="0"/>
              <a:t>processing large data or complex database queries</a:t>
            </a:r>
            <a:endParaRPr lang="en-US" dirty="0"/>
          </a:p>
          <a:p>
            <a:pPr>
              <a:lnSpc>
                <a:spcPct val="170000"/>
              </a:lnSpc>
            </a:pPr>
            <a:r>
              <a:rPr lang="en-US" dirty="0"/>
              <a:t>These functionalities typically happen behind the scenes, and consume longer time (may be in minutes or hours) to execute, </a:t>
            </a:r>
          </a:p>
          <a:p>
            <a:pPr>
              <a:lnSpc>
                <a:spcPct val="170000"/>
              </a:lnSpc>
            </a:pPr>
            <a:r>
              <a:rPr lang="en-US" dirty="0"/>
              <a:t>Needing them to be dealt with differently.</a:t>
            </a:r>
            <a:endParaRPr lang="en-IN" dirty="0"/>
          </a:p>
        </p:txBody>
      </p:sp>
    </p:spTree>
    <p:extLst>
      <p:ext uri="{BB962C8B-B14F-4D97-AF65-F5344CB8AC3E}">
        <p14:creationId xmlns:p14="http://schemas.microsoft.com/office/powerpoint/2010/main" val="199054339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13715" y="2133600"/>
            <a:ext cx="10969943" cy="2971798"/>
          </a:xfrm>
        </p:spPr>
        <p:txBody>
          <a:bodyPr>
            <a:noAutofit/>
          </a:bodyPr>
          <a:lstStyle/>
          <a:p>
            <a:pPr marL="0" indent="0" algn="ctr">
              <a:buNone/>
            </a:pPr>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If a user interacts with an app while the </a:t>
            </a:r>
            <a:r>
              <a:rPr lang="en-US" sz="3600" i="1" dirty="0">
                <a:latin typeface="Microsoft Himalaya" panose="01010100010101010101" pitchFamily="2" charset="0"/>
                <a:ea typeface="Microsoft Himalaya" panose="01010100010101010101" pitchFamily="2" charset="0"/>
                <a:cs typeface="Microsoft Himalaya" panose="01010100010101010101" pitchFamily="2" charset="0"/>
              </a:rPr>
              <a:t>main </a:t>
            </a:r>
            <a:r>
              <a:rPr lang="en-US" sz="3600" dirty="0">
                <a:latin typeface="Microsoft Himalaya" panose="01010100010101010101" pitchFamily="2" charset="0"/>
                <a:ea typeface="Microsoft Himalaya" panose="01010100010101010101" pitchFamily="2" charset="0"/>
                <a:cs typeface="Microsoft Himalaya" panose="01010100010101010101" pitchFamily="2" charset="0"/>
              </a:rPr>
              <a:t>thread is already busy running the previous functionality, and if it takes more than 5s to respond, then Android runtime will pop up the dreaded Application Not Responding (ANR) dialog prompting the user to either wait or force close the app.</a:t>
            </a:r>
            <a:endParaRPr lang="en-IN" sz="36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3976299757"/>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a:xfrm>
            <a:off x="613715" y="2133600"/>
            <a:ext cx="10969943" cy="2971798"/>
          </a:xfrm>
        </p:spPr>
        <p:txBody>
          <a:bodyPr>
            <a:noAutofit/>
          </a:bodyPr>
          <a:lstStyle/>
          <a:p>
            <a:pPr marL="0" indent="0" algn="ctr">
              <a:buNone/>
            </a:pPr>
            <a:r>
              <a:rPr lang="en-US" sz="3200" dirty="0"/>
              <a:t>an app functionality that consumes more than 5s should be considered as a long-running task, and should be tackled by </a:t>
            </a:r>
            <a:r>
              <a:rPr lang="en-US" sz="3200" dirty="0">
                <a:solidFill>
                  <a:srgbClr val="FF0000"/>
                </a:solidFill>
              </a:rPr>
              <a:t>offloading it from the </a:t>
            </a:r>
            <a:r>
              <a:rPr lang="en-US" sz="3200" i="1" dirty="0">
                <a:solidFill>
                  <a:srgbClr val="FF0000"/>
                </a:solidFill>
              </a:rPr>
              <a:t>main </a:t>
            </a:r>
            <a:r>
              <a:rPr lang="en-US" sz="3200" dirty="0">
                <a:solidFill>
                  <a:srgbClr val="FF0000"/>
                </a:solidFill>
              </a:rPr>
              <a:t>thread </a:t>
            </a:r>
            <a:r>
              <a:rPr lang="en-US" sz="3200" dirty="0"/>
              <a:t>to ensure </a:t>
            </a:r>
            <a:r>
              <a:rPr lang="en-IN" sz="3200" dirty="0"/>
              <a:t>app responsiveness.</a:t>
            </a:r>
            <a:endParaRPr lang="en-IN" sz="2400" dirty="0">
              <a:latin typeface="Microsoft Himalaya" panose="01010100010101010101" pitchFamily="2" charset="0"/>
              <a:ea typeface="Microsoft Himalaya" panose="01010100010101010101" pitchFamily="2" charset="0"/>
              <a:cs typeface="Microsoft Himalaya" panose="01010100010101010101" pitchFamily="2" charset="0"/>
            </a:endParaRPr>
          </a:p>
        </p:txBody>
      </p:sp>
    </p:spTree>
    <p:extLst>
      <p:ext uri="{BB962C8B-B14F-4D97-AF65-F5344CB8AC3E}">
        <p14:creationId xmlns:p14="http://schemas.microsoft.com/office/powerpoint/2010/main" val="653916687"/>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THREADS</a:t>
            </a:r>
            <a:endParaRPr lang="en-IN" dirty="0"/>
          </a:p>
        </p:txBody>
      </p:sp>
      <p:sp>
        <p:nvSpPr>
          <p:cNvPr id="3" name="Content Placeholder 2"/>
          <p:cNvSpPr>
            <a:spLocks noGrp="1"/>
          </p:cNvSpPr>
          <p:nvPr>
            <p:ph idx="1"/>
          </p:nvPr>
        </p:nvSpPr>
        <p:spPr/>
        <p:txBody>
          <a:bodyPr/>
          <a:lstStyle/>
          <a:p>
            <a:r>
              <a:rPr lang="en-IN" dirty="0"/>
              <a:t>Handler and </a:t>
            </a:r>
            <a:r>
              <a:rPr lang="en-IN" dirty="0" err="1"/>
              <a:t>Looper</a:t>
            </a:r>
            <a:endParaRPr lang="en-IN" dirty="0"/>
          </a:p>
        </p:txBody>
      </p:sp>
      <p:pic>
        <p:nvPicPr>
          <p:cNvPr id="4" name="Picture 3"/>
          <p:cNvPicPr>
            <a:picLocks noChangeAspect="1"/>
          </p:cNvPicPr>
          <p:nvPr/>
        </p:nvPicPr>
        <p:blipFill>
          <a:blip r:embed="rId2"/>
          <a:stretch>
            <a:fillRect/>
          </a:stretch>
        </p:blipFill>
        <p:spPr>
          <a:xfrm>
            <a:off x="2970212" y="2667000"/>
            <a:ext cx="5929313" cy="4000806"/>
          </a:xfrm>
          <a:prstGeom prst="rect">
            <a:avLst/>
          </a:prstGeom>
        </p:spPr>
      </p:pic>
    </p:spTree>
    <p:extLst>
      <p:ext uri="{BB962C8B-B14F-4D97-AF65-F5344CB8AC3E}">
        <p14:creationId xmlns:p14="http://schemas.microsoft.com/office/powerpoint/2010/main" val="1439205755"/>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THREADS</a:t>
            </a:r>
            <a:endParaRPr lang="en-IN" dirty="0"/>
          </a:p>
        </p:txBody>
      </p:sp>
      <p:sp>
        <p:nvSpPr>
          <p:cNvPr id="3" name="Content Placeholder 2"/>
          <p:cNvSpPr>
            <a:spLocks noGrp="1"/>
          </p:cNvSpPr>
          <p:nvPr>
            <p:ph idx="1"/>
          </p:nvPr>
        </p:nvSpPr>
        <p:spPr/>
        <p:txBody>
          <a:bodyPr>
            <a:normAutofit fontScale="92500" lnSpcReduction="10000"/>
          </a:bodyPr>
          <a:lstStyle/>
          <a:p>
            <a:r>
              <a:rPr lang="en-US" dirty="0"/>
              <a:t>Android mandates that the UI of an app should be updated in the </a:t>
            </a:r>
            <a:r>
              <a:rPr lang="en-US" i="1" dirty="0"/>
              <a:t>main </a:t>
            </a:r>
            <a:r>
              <a:rPr lang="en-IN" dirty="0"/>
              <a:t>thread only.</a:t>
            </a:r>
          </a:p>
          <a:p>
            <a:r>
              <a:rPr lang="en-US" dirty="0"/>
              <a:t>To access the </a:t>
            </a:r>
            <a:r>
              <a:rPr lang="en-US" i="1" dirty="0"/>
              <a:t>main </a:t>
            </a:r>
            <a:r>
              <a:rPr lang="en-US" dirty="0"/>
              <a:t>thread from a non-UI thread, we first need to get hold of the </a:t>
            </a:r>
            <a:r>
              <a:rPr lang="en-US" i="1" dirty="0"/>
              <a:t>main </a:t>
            </a:r>
            <a:r>
              <a:rPr lang="en-US" dirty="0"/>
              <a:t>thread.</a:t>
            </a:r>
          </a:p>
          <a:p>
            <a:r>
              <a:rPr lang="en-US" dirty="0"/>
              <a:t>This is accomplished by using a Handler.</a:t>
            </a:r>
          </a:p>
          <a:p>
            <a:r>
              <a:rPr lang="en-US" dirty="0"/>
              <a:t>A Handler is an object that always refers to the thread that created it.</a:t>
            </a:r>
            <a:endParaRPr lang="en-IN" dirty="0"/>
          </a:p>
        </p:txBody>
      </p:sp>
    </p:spTree>
    <p:extLst>
      <p:ext uri="{BB962C8B-B14F-4D97-AF65-F5344CB8AC3E}">
        <p14:creationId xmlns:p14="http://schemas.microsoft.com/office/powerpoint/2010/main" val="479799771"/>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THREADS</a:t>
            </a:r>
            <a:endParaRPr lang="en-IN" dirty="0"/>
          </a:p>
        </p:txBody>
      </p:sp>
      <p:sp>
        <p:nvSpPr>
          <p:cNvPr id="3" name="Content Placeholder 2"/>
          <p:cNvSpPr>
            <a:spLocks noGrp="1"/>
          </p:cNvSpPr>
          <p:nvPr>
            <p:ph idx="1"/>
          </p:nvPr>
        </p:nvSpPr>
        <p:spPr/>
        <p:txBody>
          <a:bodyPr>
            <a:normAutofit fontScale="92500"/>
          </a:bodyPr>
          <a:lstStyle/>
          <a:p>
            <a:r>
              <a:rPr lang="en-US" dirty="0"/>
              <a:t>The Handler of the </a:t>
            </a:r>
            <a:r>
              <a:rPr lang="en-US" i="1" dirty="0"/>
              <a:t>main </a:t>
            </a:r>
            <a:r>
              <a:rPr lang="en-US" dirty="0"/>
              <a:t>thread allows other threads to post new tasks (Runnable instances) to a message queue maintained by the </a:t>
            </a:r>
            <a:r>
              <a:rPr lang="en-US" i="1" dirty="0"/>
              <a:t>main </a:t>
            </a:r>
            <a:r>
              <a:rPr lang="en-US" dirty="0"/>
              <a:t>thread.</a:t>
            </a:r>
          </a:p>
          <a:p>
            <a:r>
              <a:rPr lang="en-IN" dirty="0"/>
              <a:t>This message queue </a:t>
            </a:r>
            <a:r>
              <a:rPr lang="en-US" dirty="0"/>
              <a:t>is used to line up tasks, including UI updates.</a:t>
            </a:r>
          </a:p>
          <a:p>
            <a:r>
              <a:rPr lang="en-US" dirty="0"/>
              <a:t>Once, the message queue is exhausted, the </a:t>
            </a:r>
            <a:r>
              <a:rPr lang="en-US" i="1" dirty="0"/>
              <a:t>main </a:t>
            </a:r>
            <a:r>
              <a:rPr lang="en-US" dirty="0"/>
              <a:t>thread waits for a new task(s) </a:t>
            </a:r>
            <a:r>
              <a:rPr lang="en-IN" dirty="0"/>
              <a:t>in an endless loop.</a:t>
            </a:r>
          </a:p>
        </p:txBody>
      </p:sp>
    </p:spTree>
    <p:extLst>
      <p:ext uri="{BB962C8B-B14F-4D97-AF65-F5344CB8AC3E}">
        <p14:creationId xmlns:p14="http://schemas.microsoft.com/office/powerpoint/2010/main" val="3523367326"/>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a:t>
            </a:r>
          </a:p>
        </p:txBody>
      </p:sp>
      <p:pic>
        <p:nvPicPr>
          <p:cNvPr id="4" name="Picture 3"/>
          <p:cNvPicPr>
            <a:picLocks noChangeAspect="1"/>
          </p:cNvPicPr>
          <p:nvPr/>
        </p:nvPicPr>
        <p:blipFill>
          <a:blip r:embed="rId2"/>
          <a:stretch>
            <a:fillRect/>
          </a:stretch>
        </p:blipFill>
        <p:spPr>
          <a:xfrm>
            <a:off x="4875212" y="1431037"/>
            <a:ext cx="2971800" cy="4918710"/>
          </a:xfrm>
          <a:prstGeom prst="rect">
            <a:avLst/>
          </a:prstGeom>
        </p:spPr>
      </p:pic>
    </p:spTree>
    <p:extLst>
      <p:ext uri="{BB962C8B-B14F-4D97-AF65-F5344CB8AC3E}">
        <p14:creationId xmlns:p14="http://schemas.microsoft.com/office/powerpoint/2010/main" val="1727353133"/>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2" y="2667000"/>
            <a:ext cx="3656171" cy="1143000"/>
          </a:xfrm>
        </p:spPr>
        <p:txBody>
          <a:bodyPr/>
          <a:lstStyle/>
          <a:p>
            <a:r>
              <a:rPr lang="en-IN" dirty="0"/>
              <a:t>Example</a:t>
            </a:r>
          </a:p>
        </p:txBody>
      </p:sp>
      <p:pic>
        <p:nvPicPr>
          <p:cNvPr id="3" name="Picture 2"/>
          <p:cNvPicPr>
            <a:picLocks noChangeAspect="1"/>
          </p:cNvPicPr>
          <p:nvPr/>
        </p:nvPicPr>
        <p:blipFill>
          <a:blip r:embed="rId2"/>
          <a:stretch>
            <a:fillRect/>
          </a:stretch>
        </p:blipFill>
        <p:spPr>
          <a:xfrm>
            <a:off x="0" y="-1"/>
            <a:ext cx="9675812" cy="6356077"/>
          </a:xfrm>
          <a:prstGeom prst="rect">
            <a:avLst/>
          </a:prstGeom>
        </p:spPr>
      </p:pic>
    </p:spTree>
    <p:extLst>
      <p:ext uri="{BB962C8B-B14F-4D97-AF65-F5344CB8AC3E}">
        <p14:creationId xmlns:p14="http://schemas.microsoft.com/office/powerpoint/2010/main" val="1508661198"/>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609441" y="914400"/>
            <a:ext cx="11131826" cy="4267200"/>
          </a:xfrm>
          <a:prstGeom prst="rect">
            <a:avLst/>
          </a:prstGeom>
        </p:spPr>
      </p:pic>
    </p:spTree>
    <p:extLst>
      <p:ext uri="{BB962C8B-B14F-4D97-AF65-F5344CB8AC3E}">
        <p14:creationId xmlns:p14="http://schemas.microsoft.com/office/powerpoint/2010/main" val="1518953599"/>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ASYNCTASK</a:t>
            </a:r>
            <a:endParaRPr lang="en-IN" dirty="0"/>
          </a:p>
        </p:txBody>
      </p:sp>
      <p:sp>
        <p:nvSpPr>
          <p:cNvPr id="3" name="Content Placeholder 2"/>
          <p:cNvSpPr>
            <a:spLocks noGrp="1"/>
          </p:cNvSpPr>
          <p:nvPr>
            <p:ph idx="1"/>
          </p:nvPr>
        </p:nvSpPr>
        <p:spPr/>
        <p:txBody>
          <a:bodyPr/>
          <a:lstStyle/>
          <a:p>
            <a:r>
              <a:rPr lang="en-US" dirty="0"/>
              <a:t>An </a:t>
            </a:r>
            <a:r>
              <a:rPr lang="en-US" dirty="0" err="1"/>
              <a:t>AsyncTask</a:t>
            </a:r>
            <a:r>
              <a:rPr lang="en-US" dirty="0"/>
              <a:t> has to deal with two key aspects:</a:t>
            </a:r>
          </a:p>
          <a:p>
            <a:pPr lvl="1"/>
            <a:r>
              <a:rPr lang="en-US" dirty="0"/>
              <a:t>execute the long-running task in the background (in a separate thread) and </a:t>
            </a:r>
          </a:p>
          <a:p>
            <a:pPr lvl="1"/>
            <a:r>
              <a:rPr lang="en-US" dirty="0"/>
              <a:t>update the </a:t>
            </a:r>
            <a:r>
              <a:rPr lang="en-US" i="1" dirty="0"/>
              <a:t>main </a:t>
            </a:r>
            <a:r>
              <a:rPr lang="en-US" dirty="0"/>
              <a:t>thread as the task progresses/completes.</a:t>
            </a:r>
            <a:endParaRPr lang="en-IN" dirty="0"/>
          </a:p>
        </p:txBody>
      </p:sp>
    </p:spTree>
    <p:extLst>
      <p:ext uri="{BB962C8B-B14F-4D97-AF65-F5344CB8AC3E}">
        <p14:creationId xmlns:p14="http://schemas.microsoft.com/office/powerpoint/2010/main" val="32756922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8BC1-CD82-4CA2-9F9C-626FE5D681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BFB542E-140A-41F3-B350-81AC92CB421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C1A4E78-AFFE-4A1A-9A6F-87880C86F186}"/>
              </a:ext>
            </a:extLst>
          </p:cNvPr>
          <p:cNvPicPr>
            <a:picLocks noChangeAspect="1"/>
          </p:cNvPicPr>
          <p:nvPr/>
        </p:nvPicPr>
        <p:blipFill>
          <a:blip r:embed="rId2"/>
          <a:stretch>
            <a:fillRect/>
          </a:stretch>
        </p:blipFill>
        <p:spPr>
          <a:xfrm>
            <a:off x="22224" y="0"/>
            <a:ext cx="12144375" cy="6858000"/>
          </a:xfrm>
          <a:prstGeom prst="rect">
            <a:avLst/>
          </a:prstGeom>
        </p:spPr>
      </p:pic>
      <p:sp>
        <p:nvSpPr>
          <p:cNvPr id="5" name="Rectangle 4">
            <a:extLst>
              <a:ext uri="{FF2B5EF4-FFF2-40B4-BE49-F238E27FC236}">
                <a16:creationId xmlns:a16="http://schemas.microsoft.com/office/drawing/2014/main" id="{6B7DD4AA-9871-4E6E-8262-2F5A09851AA0}"/>
              </a:ext>
            </a:extLst>
          </p:cNvPr>
          <p:cNvSpPr/>
          <p:nvPr/>
        </p:nvSpPr>
        <p:spPr>
          <a:xfrm>
            <a:off x="8913812" y="5352478"/>
            <a:ext cx="3198812" cy="1432570"/>
          </a:xfrm>
          <a:prstGeom prst="rect">
            <a:avLst/>
          </a:prstGeom>
          <a:solidFill>
            <a:srgbClr val="FFCB00"/>
          </a:solidFill>
          <a:ln>
            <a:solidFill>
              <a:srgbClr val="FFCB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453490405"/>
      </p:ext>
    </p:extLst>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ASYNCTASK</a:t>
            </a:r>
            <a:endParaRPr lang="en-IN" dirty="0"/>
          </a:p>
        </p:txBody>
      </p:sp>
      <p:sp>
        <p:nvSpPr>
          <p:cNvPr id="3" name="Content Placeholder 2"/>
          <p:cNvSpPr>
            <a:spLocks noGrp="1"/>
          </p:cNvSpPr>
          <p:nvPr>
            <p:ph idx="1"/>
          </p:nvPr>
        </p:nvSpPr>
        <p:spPr/>
        <p:txBody>
          <a:bodyPr/>
          <a:lstStyle/>
          <a:p>
            <a:r>
              <a:rPr lang="en-IN" dirty="0"/>
              <a:t>To achieve this, the </a:t>
            </a:r>
            <a:r>
              <a:rPr lang="en-US" dirty="0" err="1"/>
              <a:t>AsyncTask</a:t>
            </a:r>
            <a:r>
              <a:rPr lang="en-US" dirty="0"/>
              <a:t> class provides two key callback methods:</a:t>
            </a:r>
          </a:p>
          <a:p>
            <a:pPr lvl="1"/>
            <a:r>
              <a:rPr lang="en-US" dirty="0" err="1"/>
              <a:t>doInBackground</a:t>
            </a:r>
            <a:r>
              <a:rPr lang="en-US" dirty="0"/>
              <a:t>(</a:t>
            </a:r>
            <a:r>
              <a:rPr lang="en-US" dirty="0" err="1"/>
              <a:t>Params</a:t>
            </a:r>
            <a:r>
              <a:rPr lang="en-US" dirty="0"/>
              <a:t> </a:t>
            </a:r>
            <a:r>
              <a:rPr lang="en-US" dirty="0" err="1"/>
              <a:t>params</a:t>
            </a:r>
            <a:r>
              <a:rPr lang="en-US" dirty="0"/>
              <a:t>…) and</a:t>
            </a:r>
          </a:p>
          <a:p>
            <a:pPr lvl="1"/>
            <a:r>
              <a:rPr lang="en-IN" dirty="0" err="1"/>
              <a:t>onProgressUpdate</a:t>
            </a:r>
            <a:r>
              <a:rPr lang="en-IN" dirty="0"/>
              <a:t>(Progress… progress).</a:t>
            </a:r>
          </a:p>
        </p:txBody>
      </p:sp>
    </p:spTree>
    <p:extLst>
      <p:ext uri="{BB962C8B-B14F-4D97-AF65-F5344CB8AC3E}">
        <p14:creationId xmlns:p14="http://schemas.microsoft.com/office/powerpoint/2010/main" val="4186869549"/>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ASYNCTASK</a:t>
            </a:r>
            <a:endParaRPr lang="en-IN" dirty="0"/>
          </a:p>
        </p:txBody>
      </p:sp>
      <p:sp>
        <p:nvSpPr>
          <p:cNvPr id="3" name="Content Placeholder 2"/>
          <p:cNvSpPr>
            <a:spLocks noGrp="1"/>
          </p:cNvSpPr>
          <p:nvPr>
            <p:ph idx="1"/>
          </p:nvPr>
        </p:nvSpPr>
        <p:spPr/>
        <p:txBody>
          <a:bodyPr>
            <a:normAutofit/>
          </a:bodyPr>
          <a:lstStyle/>
          <a:p>
            <a:r>
              <a:rPr lang="en-US" dirty="0"/>
              <a:t>asynchronous communication between the </a:t>
            </a:r>
            <a:r>
              <a:rPr lang="en-US" dirty="0" err="1"/>
              <a:t>doInBackground</a:t>
            </a:r>
            <a:r>
              <a:rPr lang="en-US" dirty="0"/>
              <a:t>(</a:t>
            </a:r>
            <a:r>
              <a:rPr lang="en-US" dirty="0" err="1"/>
              <a:t>Params</a:t>
            </a:r>
            <a:r>
              <a:rPr lang="en-US" dirty="0"/>
              <a:t> </a:t>
            </a:r>
            <a:r>
              <a:rPr lang="en-US" dirty="0" err="1"/>
              <a:t>params</a:t>
            </a:r>
            <a:r>
              <a:rPr lang="en-US" dirty="0"/>
              <a:t>…) and the </a:t>
            </a:r>
            <a:r>
              <a:rPr lang="en-US" dirty="0" err="1"/>
              <a:t>onProgressUpdate</a:t>
            </a:r>
            <a:r>
              <a:rPr lang="en-US" dirty="0"/>
              <a:t>(Progress… progress) methods is achieved through the </a:t>
            </a:r>
            <a:r>
              <a:rPr lang="en-US" dirty="0" err="1"/>
              <a:t>publishProgess</a:t>
            </a:r>
            <a:r>
              <a:rPr lang="en-US" dirty="0"/>
              <a:t>(</a:t>
            </a:r>
            <a:r>
              <a:rPr lang="en-US" dirty="0" err="1"/>
              <a:t>params</a:t>
            </a:r>
            <a:r>
              <a:rPr lang="en-US" dirty="0"/>
              <a:t>) method call inside </a:t>
            </a:r>
            <a:r>
              <a:rPr lang="en-US" dirty="0" err="1"/>
              <a:t>doInBackground</a:t>
            </a:r>
            <a:r>
              <a:rPr lang="en-US" dirty="0"/>
              <a:t>(</a:t>
            </a:r>
            <a:r>
              <a:rPr lang="en-US" dirty="0" err="1"/>
              <a:t>Params</a:t>
            </a:r>
            <a:r>
              <a:rPr lang="en-US" dirty="0"/>
              <a:t> </a:t>
            </a:r>
            <a:r>
              <a:rPr lang="en-US" dirty="0" err="1"/>
              <a:t>params</a:t>
            </a:r>
            <a:r>
              <a:rPr lang="en-US" dirty="0"/>
              <a:t>…) method.</a:t>
            </a:r>
            <a:endParaRPr lang="en-IN" dirty="0"/>
          </a:p>
        </p:txBody>
      </p:sp>
    </p:spTree>
    <p:extLst>
      <p:ext uri="{BB962C8B-B14F-4D97-AF65-F5344CB8AC3E}">
        <p14:creationId xmlns:p14="http://schemas.microsoft.com/office/powerpoint/2010/main" val="264055532"/>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469" y="2971800"/>
            <a:ext cx="10969943" cy="1143000"/>
          </a:xfrm>
        </p:spPr>
        <p:txBody>
          <a:bodyPr/>
          <a:lstStyle/>
          <a:p>
            <a:pPr algn="l"/>
            <a:r>
              <a:rPr lang="en-IN" b="1" dirty="0"/>
              <a:t>ASYNCTASK</a:t>
            </a:r>
            <a:endParaRPr lang="en-IN" dirty="0"/>
          </a:p>
        </p:txBody>
      </p:sp>
      <p:pic>
        <p:nvPicPr>
          <p:cNvPr id="5" name="Picture 4"/>
          <p:cNvPicPr>
            <a:picLocks noChangeAspect="1"/>
          </p:cNvPicPr>
          <p:nvPr/>
        </p:nvPicPr>
        <p:blipFill>
          <a:blip r:embed="rId2"/>
          <a:stretch>
            <a:fillRect/>
          </a:stretch>
        </p:blipFill>
        <p:spPr>
          <a:xfrm>
            <a:off x="1065212" y="228600"/>
            <a:ext cx="10363200" cy="6427807"/>
          </a:xfrm>
          <a:prstGeom prst="rect">
            <a:avLst/>
          </a:prstGeom>
        </p:spPr>
      </p:pic>
    </p:spTree>
    <p:extLst>
      <p:ext uri="{BB962C8B-B14F-4D97-AF65-F5344CB8AC3E}">
        <p14:creationId xmlns:p14="http://schemas.microsoft.com/office/powerpoint/2010/main" val="3569614660"/>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35256" y="1143000"/>
            <a:ext cx="12064176" cy="2597149"/>
          </a:xfrm>
          <a:prstGeom prst="rect">
            <a:avLst/>
          </a:prstGeom>
        </p:spPr>
      </p:pic>
    </p:spTree>
    <p:extLst>
      <p:ext uri="{BB962C8B-B14F-4D97-AF65-F5344CB8AC3E}">
        <p14:creationId xmlns:p14="http://schemas.microsoft.com/office/powerpoint/2010/main" val="283428754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469" y="2971800"/>
            <a:ext cx="10969943" cy="1143000"/>
          </a:xfrm>
        </p:spPr>
        <p:txBody>
          <a:bodyPr/>
          <a:lstStyle/>
          <a:p>
            <a:pPr algn="l"/>
            <a:r>
              <a:rPr lang="en-IN" b="1" dirty="0"/>
              <a:t>ASYNCTASK</a:t>
            </a:r>
            <a:endParaRPr lang="en-IN" dirty="0"/>
          </a:p>
        </p:txBody>
      </p:sp>
      <p:pic>
        <p:nvPicPr>
          <p:cNvPr id="5" name="Picture 4"/>
          <p:cNvPicPr>
            <a:picLocks noChangeAspect="1"/>
          </p:cNvPicPr>
          <p:nvPr/>
        </p:nvPicPr>
        <p:blipFill>
          <a:blip r:embed="rId2"/>
          <a:stretch>
            <a:fillRect/>
          </a:stretch>
        </p:blipFill>
        <p:spPr>
          <a:xfrm>
            <a:off x="4570412" y="746929"/>
            <a:ext cx="6858000" cy="4253696"/>
          </a:xfrm>
          <a:prstGeom prst="rect">
            <a:avLst/>
          </a:prstGeom>
        </p:spPr>
      </p:pic>
      <p:pic>
        <p:nvPicPr>
          <p:cNvPr id="6" name="Picture 5"/>
          <p:cNvPicPr>
            <a:picLocks noChangeAspect="1"/>
          </p:cNvPicPr>
          <p:nvPr/>
        </p:nvPicPr>
        <p:blipFill>
          <a:blip r:embed="rId3"/>
          <a:stretch>
            <a:fillRect/>
          </a:stretch>
        </p:blipFill>
        <p:spPr>
          <a:xfrm>
            <a:off x="4570412" y="5000625"/>
            <a:ext cx="6858000" cy="1476375"/>
          </a:xfrm>
          <a:prstGeom prst="rect">
            <a:avLst/>
          </a:prstGeom>
        </p:spPr>
      </p:pic>
    </p:spTree>
    <p:extLst>
      <p:ext uri="{BB962C8B-B14F-4D97-AF65-F5344CB8AC3E}">
        <p14:creationId xmlns:p14="http://schemas.microsoft.com/office/powerpoint/2010/main" val="3352903677"/>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8469" y="2971800"/>
            <a:ext cx="10969943" cy="1143000"/>
          </a:xfrm>
        </p:spPr>
        <p:txBody>
          <a:bodyPr/>
          <a:lstStyle/>
          <a:p>
            <a:pPr algn="l"/>
            <a:r>
              <a:rPr lang="en-IN" b="1" dirty="0"/>
              <a:t>ASYNCTASK</a:t>
            </a:r>
            <a:endParaRPr lang="en-IN" dirty="0"/>
          </a:p>
        </p:txBody>
      </p:sp>
      <p:pic>
        <p:nvPicPr>
          <p:cNvPr id="3" name="Picture 2"/>
          <p:cNvPicPr>
            <a:picLocks noChangeAspect="1"/>
          </p:cNvPicPr>
          <p:nvPr/>
        </p:nvPicPr>
        <p:blipFill>
          <a:blip r:embed="rId2"/>
          <a:stretch>
            <a:fillRect/>
          </a:stretch>
        </p:blipFill>
        <p:spPr>
          <a:xfrm>
            <a:off x="74612" y="1524000"/>
            <a:ext cx="14467840" cy="1828800"/>
          </a:xfrm>
          <a:prstGeom prst="rect">
            <a:avLst/>
          </a:prstGeom>
        </p:spPr>
      </p:pic>
    </p:spTree>
    <p:extLst>
      <p:ext uri="{BB962C8B-B14F-4D97-AF65-F5344CB8AC3E}">
        <p14:creationId xmlns:p14="http://schemas.microsoft.com/office/powerpoint/2010/main" val="2054738226"/>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SERVICE</a:t>
            </a:r>
            <a:endParaRPr lang="en-IN" dirty="0"/>
          </a:p>
        </p:txBody>
      </p:sp>
      <p:sp>
        <p:nvSpPr>
          <p:cNvPr id="3" name="Content Placeholder 2"/>
          <p:cNvSpPr>
            <a:spLocks noGrp="1"/>
          </p:cNvSpPr>
          <p:nvPr>
            <p:ph idx="1"/>
          </p:nvPr>
        </p:nvSpPr>
        <p:spPr>
          <a:xfrm>
            <a:off x="609441" y="1600202"/>
            <a:ext cx="11428571" cy="4525963"/>
          </a:xfrm>
        </p:spPr>
        <p:txBody>
          <a:bodyPr>
            <a:normAutofit fontScale="92500" lnSpcReduction="10000"/>
          </a:bodyPr>
          <a:lstStyle/>
          <a:p>
            <a:pPr>
              <a:lnSpc>
                <a:spcPct val="150000"/>
              </a:lnSpc>
            </a:pPr>
            <a:r>
              <a:rPr lang="en-US" sz="2800" dirty="0" err="1"/>
              <a:t>AsyncTask</a:t>
            </a:r>
            <a:r>
              <a:rPr lang="en-US" sz="2800" dirty="0"/>
              <a:t> is used when there is a need to </a:t>
            </a:r>
            <a:r>
              <a:rPr lang="en-US" sz="2800" i="1" dirty="0">
                <a:solidFill>
                  <a:srgbClr val="FF0000"/>
                </a:solidFill>
              </a:rPr>
              <a:t>constantly update an app UI in an </a:t>
            </a:r>
            <a:r>
              <a:rPr lang="en-IN" sz="2800" i="1" dirty="0">
                <a:solidFill>
                  <a:srgbClr val="FF0000"/>
                </a:solidFill>
              </a:rPr>
              <a:t>asynchronous manner.</a:t>
            </a:r>
          </a:p>
          <a:p>
            <a:pPr>
              <a:lnSpc>
                <a:spcPct val="150000"/>
              </a:lnSpc>
            </a:pPr>
            <a:r>
              <a:rPr lang="en-US" sz="3200" dirty="0"/>
              <a:t>wherein long-running tasks need to run in the background, and update the user </a:t>
            </a:r>
          </a:p>
          <a:p>
            <a:pPr lvl="1">
              <a:lnSpc>
                <a:spcPct val="150000"/>
              </a:lnSpc>
            </a:pPr>
            <a:r>
              <a:rPr lang="en-US" sz="2800" dirty="0"/>
              <a:t>Once in a while. </a:t>
            </a:r>
          </a:p>
          <a:p>
            <a:pPr lvl="1">
              <a:lnSpc>
                <a:spcPct val="150000"/>
              </a:lnSpc>
            </a:pPr>
            <a:r>
              <a:rPr lang="en-US" sz="2800" dirty="0"/>
              <a:t>Either toward the completion of the task or when user intervention is </a:t>
            </a:r>
            <a:r>
              <a:rPr lang="en-IN" sz="2800" dirty="0"/>
              <a:t>desired.</a:t>
            </a:r>
            <a:endParaRPr lang="en-IN" sz="2800" i="1" dirty="0">
              <a:solidFill>
                <a:srgbClr val="FF0000"/>
              </a:solidFill>
            </a:endParaRPr>
          </a:p>
          <a:p>
            <a:pPr>
              <a:lnSpc>
                <a:spcPct val="150000"/>
              </a:lnSpc>
            </a:pPr>
            <a:endParaRPr lang="en-IN" sz="3600" i="1" dirty="0">
              <a:solidFill>
                <a:srgbClr val="FF0000"/>
              </a:solidFill>
            </a:endParaRPr>
          </a:p>
        </p:txBody>
      </p:sp>
    </p:spTree>
    <p:extLst>
      <p:ext uri="{BB962C8B-B14F-4D97-AF65-F5344CB8AC3E}">
        <p14:creationId xmlns:p14="http://schemas.microsoft.com/office/powerpoint/2010/main" val="3721457706"/>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SERVICE</a:t>
            </a:r>
            <a:endParaRPr lang="en-IN" dirty="0"/>
          </a:p>
        </p:txBody>
      </p:sp>
      <p:sp>
        <p:nvSpPr>
          <p:cNvPr id="3" name="Content Placeholder 2"/>
          <p:cNvSpPr>
            <a:spLocks noGrp="1"/>
          </p:cNvSpPr>
          <p:nvPr>
            <p:ph idx="1"/>
          </p:nvPr>
        </p:nvSpPr>
        <p:spPr>
          <a:xfrm>
            <a:off x="609441" y="2209800"/>
            <a:ext cx="11428571" cy="1981198"/>
          </a:xfrm>
        </p:spPr>
        <p:txBody>
          <a:bodyPr>
            <a:normAutofit lnSpcReduction="10000"/>
          </a:bodyPr>
          <a:lstStyle/>
          <a:p>
            <a:pPr marL="0" indent="0" algn="ctr">
              <a:buNone/>
            </a:pPr>
            <a:r>
              <a:rPr lang="en-US" dirty="0"/>
              <a:t>To address such scenarios, Android provides Service where we can offload the long-running task that can interact with the user </a:t>
            </a:r>
            <a:r>
              <a:rPr lang="en-US" i="1" dirty="0">
                <a:solidFill>
                  <a:srgbClr val="FF0000"/>
                </a:solidFill>
              </a:rPr>
              <a:t>using notifications</a:t>
            </a:r>
            <a:r>
              <a:rPr lang="en-US" dirty="0"/>
              <a:t>.</a:t>
            </a:r>
            <a:endParaRPr lang="en-IN" sz="3600" i="1" dirty="0">
              <a:solidFill>
                <a:srgbClr val="FF0000"/>
              </a:solidFill>
            </a:endParaRPr>
          </a:p>
        </p:txBody>
      </p:sp>
    </p:spTree>
    <p:extLst>
      <p:ext uri="{BB962C8B-B14F-4D97-AF65-F5344CB8AC3E}">
        <p14:creationId xmlns:p14="http://schemas.microsoft.com/office/powerpoint/2010/main" val="3180987752"/>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5400" b="1" dirty="0"/>
              <a:t>States and Life-Cycle Methods</a:t>
            </a:r>
            <a:endParaRPr lang="en-IN" sz="5400" dirty="0"/>
          </a:p>
        </p:txBody>
      </p:sp>
      <p:pic>
        <p:nvPicPr>
          <p:cNvPr id="4" name="Picture 3"/>
          <p:cNvPicPr>
            <a:picLocks noChangeAspect="1"/>
          </p:cNvPicPr>
          <p:nvPr/>
        </p:nvPicPr>
        <p:blipFill>
          <a:blip r:embed="rId2"/>
          <a:stretch>
            <a:fillRect/>
          </a:stretch>
        </p:blipFill>
        <p:spPr>
          <a:xfrm>
            <a:off x="3094037" y="1676400"/>
            <a:ext cx="6000750" cy="4476750"/>
          </a:xfrm>
          <a:prstGeom prst="rect">
            <a:avLst/>
          </a:prstGeom>
        </p:spPr>
      </p:pic>
    </p:spTree>
    <p:extLst>
      <p:ext uri="{BB962C8B-B14F-4D97-AF65-F5344CB8AC3E}">
        <p14:creationId xmlns:p14="http://schemas.microsoft.com/office/powerpoint/2010/main" val="2629559156"/>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Initiating a Service</a:t>
            </a:r>
            <a:endParaRPr lang="en-IN" dirty="0"/>
          </a:p>
        </p:txBody>
      </p:sp>
      <p:pic>
        <p:nvPicPr>
          <p:cNvPr id="4" name="Picture 3"/>
          <p:cNvPicPr>
            <a:picLocks noChangeAspect="1"/>
          </p:cNvPicPr>
          <p:nvPr/>
        </p:nvPicPr>
        <p:blipFill>
          <a:blip r:embed="rId2"/>
          <a:stretch>
            <a:fillRect/>
          </a:stretch>
        </p:blipFill>
        <p:spPr>
          <a:xfrm>
            <a:off x="4407628" y="1417639"/>
            <a:ext cx="3373568" cy="5007368"/>
          </a:xfrm>
          <a:prstGeom prst="rect">
            <a:avLst/>
          </a:prstGeom>
        </p:spPr>
      </p:pic>
    </p:spTree>
    <p:extLst>
      <p:ext uri="{BB962C8B-B14F-4D97-AF65-F5344CB8AC3E}">
        <p14:creationId xmlns:p14="http://schemas.microsoft.com/office/powerpoint/2010/main" val="4287244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languages"/>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40629" y="-35559"/>
            <a:ext cx="12229454" cy="689356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677175" y="403281"/>
            <a:ext cx="8909366" cy="1280891"/>
          </a:xfrm>
        </p:spPr>
        <p:txBody>
          <a:bodyPr/>
          <a:lstStyle/>
          <a:p>
            <a:pPr algn="l"/>
            <a:r>
              <a:rPr lang="en-US" dirty="0"/>
              <a:t>Guess it !</a:t>
            </a:r>
          </a:p>
        </p:txBody>
      </p:sp>
      <p:sp>
        <p:nvSpPr>
          <p:cNvPr id="3" name="Content Placeholder 2"/>
          <p:cNvSpPr>
            <a:spLocks noGrp="1"/>
          </p:cNvSpPr>
          <p:nvPr>
            <p:ph idx="1"/>
          </p:nvPr>
        </p:nvSpPr>
        <p:spPr>
          <a:xfrm>
            <a:off x="2129764" y="1961478"/>
            <a:ext cx="8913077" cy="854090"/>
          </a:xfrm>
        </p:spPr>
        <p:txBody>
          <a:bodyPr/>
          <a:lstStyle/>
          <a:p>
            <a:pPr marL="0" indent="0">
              <a:buNone/>
            </a:pPr>
            <a:r>
              <a:rPr lang="en-US" sz="2400" b="1" dirty="0">
                <a:solidFill>
                  <a:srgbClr val="FF0000"/>
                </a:solidFill>
              </a:rPr>
              <a:t>Q1: How many different languages android is available in?</a:t>
            </a:r>
          </a:p>
          <a:p>
            <a:pPr marL="0" indent="0">
              <a:buNone/>
            </a:pPr>
            <a:endParaRPr lang="en-US" b="1" dirty="0">
              <a:solidFill>
                <a:srgbClr val="FF0000"/>
              </a:solidFill>
            </a:endParaRPr>
          </a:p>
          <a:p>
            <a:endParaRPr lang="en-US" b="1" dirty="0"/>
          </a:p>
        </p:txBody>
      </p:sp>
      <p:sp>
        <p:nvSpPr>
          <p:cNvPr id="8" name="Rectangle 7"/>
          <p:cNvSpPr/>
          <p:nvPr/>
        </p:nvSpPr>
        <p:spPr>
          <a:xfrm>
            <a:off x="2129764" y="5151878"/>
            <a:ext cx="8760717" cy="1200306"/>
          </a:xfrm>
          <a:prstGeom prst="rect">
            <a:avLst/>
          </a:prstGeom>
        </p:spPr>
        <p:txBody>
          <a:bodyPr wrap="square" lIns="91419" tIns="45709" rIns="91419" bIns="45709">
            <a:spAutoFit/>
          </a:bodyPr>
          <a:lstStyle/>
          <a:p>
            <a:r>
              <a:rPr lang="en-US" dirty="0"/>
              <a:t>Correct answer is 100+</a:t>
            </a:r>
          </a:p>
          <a:p>
            <a:r>
              <a:rPr lang="en-US" dirty="0"/>
              <a:t>Ref: https://en.wikipedia.org/wiki/Google_Play</a:t>
            </a:r>
          </a:p>
          <a:p>
            <a:endParaRPr lang="en-US" dirty="0"/>
          </a:p>
        </p:txBody>
      </p:sp>
      <p:sp>
        <p:nvSpPr>
          <p:cNvPr id="13" name="TextBox 12"/>
          <p:cNvSpPr txBox="1"/>
          <p:nvPr/>
        </p:nvSpPr>
        <p:spPr>
          <a:xfrm>
            <a:off x="2271882" y="2858250"/>
            <a:ext cx="2785506" cy="384698"/>
          </a:xfrm>
          <a:prstGeom prst="rect">
            <a:avLst/>
          </a:prstGeom>
          <a:noFill/>
        </p:spPr>
        <p:txBody>
          <a:bodyPr wrap="square" lIns="91419" tIns="45709" rIns="91419" bIns="45709" rtlCol="0">
            <a:spAutoFit/>
          </a:bodyPr>
          <a:lstStyle/>
          <a:p>
            <a:pPr marL="914188" lvl="1" indent="-457094">
              <a:buFont typeface="+mj-lt"/>
              <a:buAutoNum type="alphaUcPeriod"/>
            </a:pPr>
            <a:r>
              <a:rPr lang="en-US" sz="1900" dirty="0"/>
              <a:t>40 </a:t>
            </a:r>
          </a:p>
        </p:txBody>
      </p:sp>
      <p:sp>
        <p:nvSpPr>
          <p:cNvPr id="14" name="TextBox 13"/>
          <p:cNvSpPr txBox="1"/>
          <p:nvPr/>
        </p:nvSpPr>
        <p:spPr>
          <a:xfrm>
            <a:off x="2271882" y="3366082"/>
            <a:ext cx="2785506" cy="384698"/>
          </a:xfrm>
          <a:prstGeom prst="rect">
            <a:avLst/>
          </a:prstGeom>
          <a:noFill/>
        </p:spPr>
        <p:txBody>
          <a:bodyPr wrap="square" lIns="91419" tIns="45709" rIns="91419" bIns="45709" rtlCol="0">
            <a:spAutoFit/>
          </a:bodyPr>
          <a:lstStyle/>
          <a:p>
            <a:pPr marL="914188" lvl="1" indent="-457094">
              <a:buFont typeface="+mj-lt"/>
              <a:buAutoNum type="alphaUcPeriod" startAt="2"/>
            </a:pPr>
            <a:r>
              <a:rPr lang="en-US" sz="1900" dirty="0"/>
              <a:t>50</a:t>
            </a:r>
          </a:p>
        </p:txBody>
      </p:sp>
      <p:sp>
        <p:nvSpPr>
          <p:cNvPr id="15" name="TextBox 14"/>
          <p:cNvSpPr txBox="1"/>
          <p:nvPr/>
        </p:nvSpPr>
        <p:spPr>
          <a:xfrm>
            <a:off x="2271882" y="3873912"/>
            <a:ext cx="2785506" cy="384698"/>
          </a:xfrm>
          <a:prstGeom prst="rect">
            <a:avLst/>
          </a:prstGeom>
          <a:noFill/>
        </p:spPr>
        <p:txBody>
          <a:bodyPr wrap="square" lIns="91419" tIns="45709" rIns="91419" bIns="45709" rtlCol="0">
            <a:spAutoFit/>
          </a:bodyPr>
          <a:lstStyle/>
          <a:p>
            <a:pPr marL="914188" lvl="1" indent="-457094">
              <a:buFont typeface="+mj-lt"/>
              <a:buAutoNum type="alphaUcPeriod" startAt="3"/>
            </a:pPr>
            <a:r>
              <a:rPr lang="en-US" sz="1900" dirty="0"/>
              <a:t>100+</a:t>
            </a:r>
          </a:p>
        </p:txBody>
      </p:sp>
      <p:sp>
        <p:nvSpPr>
          <p:cNvPr id="16" name="TextBox 15"/>
          <p:cNvSpPr txBox="1"/>
          <p:nvPr/>
        </p:nvSpPr>
        <p:spPr>
          <a:xfrm>
            <a:off x="2271882" y="4308977"/>
            <a:ext cx="2785506" cy="384698"/>
          </a:xfrm>
          <a:prstGeom prst="rect">
            <a:avLst/>
          </a:prstGeom>
          <a:noFill/>
        </p:spPr>
        <p:txBody>
          <a:bodyPr wrap="square" lIns="91419" tIns="45709" rIns="91419" bIns="45709" rtlCol="0">
            <a:spAutoFit/>
          </a:bodyPr>
          <a:lstStyle/>
          <a:p>
            <a:pPr marL="914188" lvl="1" indent="-457094">
              <a:buFont typeface="+mj-lt"/>
              <a:buAutoNum type="alphaUcPeriod" startAt="4"/>
            </a:pPr>
            <a:r>
              <a:rPr lang="en-US" sz="1900" dirty="0"/>
              <a:t>74 </a:t>
            </a:r>
          </a:p>
        </p:txBody>
      </p:sp>
    </p:spTree>
    <p:extLst>
      <p:ext uri="{BB962C8B-B14F-4D97-AF65-F5344CB8AC3E}">
        <p14:creationId xmlns:p14="http://schemas.microsoft.com/office/powerpoint/2010/main" val="1830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C827A-E314-4E3F-8F17-900C84618315}"/>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AF9D45-30AB-49EF-A014-221CE3C803C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F6571E2-DD6E-489D-BEAA-57A56E5751BD}"/>
              </a:ext>
            </a:extLst>
          </p:cNvPr>
          <p:cNvPicPr>
            <a:picLocks noChangeAspect="1"/>
          </p:cNvPicPr>
          <p:nvPr/>
        </p:nvPicPr>
        <p:blipFill>
          <a:blip r:embed="rId2"/>
          <a:stretch>
            <a:fillRect/>
          </a:stretch>
        </p:blipFill>
        <p:spPr>
          <a:xfrm>
            <a:off x="-1" y="4520"/>
            <a:ext cx="12188825" cy="6848959"/>
          </a:xfrm>
          <a:prstGeom prst="rect">
            <a:avLst/>
          </a:prstGeom>
        </p:spPr>
      </p:pic>
      <p:sp>
        <p:nvSpPr>
          <p:cNvPr id="5" name="Rectangle 4">
            <a:extLst>
              <a:ext uri="{FF2B5EF4-FFF2-40B4-BE49-F238E27FC236}">
                <a16:creationId xmlns:a16="http://schemas.microsoft.com/office/drawing/2014/main" id="{21274A96-6E78-4A75-AAAD-D55D3B39F04E}"/>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88457861"/>
      </p:ext>
    </p:extLst>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b="1" dirty="0"/>
              <a:t>INTENTS AND INTENT RESOLUTION</a:t>
            </a:r>
            <a:endParaRPr lang="en-IN" sz="4800" dirty="0"/>
          </a:p>
        </p:txBody>
      </p:sp>
      <p:sp>
        <p:nvSpPr>
          <p:cNvPr id="3" name="Content Placeholder 2"/>
          <p:cNvSpPr>
            <a:spLocks noGrp="1"/>
          </p:cNvSpPr>
          <p:nvPr>
            <p:ph idx="1"/>
          </p:nvPr>
        </p:nvSpPr>
        <p:spPr/>
        <p:txBody>
          <a:bodyPr>
            <a:normAutofit lnSpcReduction="10000"/>
          </a:bodyPr>
          <a:lstStyle/>
          <a:p>
            <a:pPr algn="just"/>
            <a:r>
              <a:rPr lang="en-US" sz="3200" dirty="0"/>
              <a:t>This process of </a:t>
            </a:r>
            <a:r>
              <a:rPr lang="en-US" sz="3200" dirty="0">
                <a:solidFill>
                  <a:srgbClr val="FF0000"/>
                </a:solidFill>
              </a:rPr>
              <a:t>identifying the appropriate component </a:t>
            </a:r>
            <a:r>
              <a:rPr lang="en-US" sz="3200" dirty="0"/>
              <a:t>by Android runtime is </a:t>
            </a:r>
            <a:r>
              <a:rPr lang="en-IN" sz="3200" dirty="0"/>
              <a:t>called as Intent resolution.</a:t>
            </a:r>
          </a:p>
          <a:p>
            <a:pPr marL="0" indent="0" algn="just">
              <a:buNone/>
            </a:pPr>
            <a:endParaRPr lang="en-IN" sz="3200" dirty="0"/>
          </a:p>
          <a:p>
            <a:pPr algn="just"/>
            <a:r>
              <a:rPr lang="en-IN" sz="3200" dirty="0">
                <a:solidFill>
                  <a:srgbClr val="FF0000"/>
                </a:solidFill>
              </a:rPr>
              <a:t>Explicit Intents</a:t>
            </a:r>
            <a:r>
              <a:rPr lang="en-IN" sz="3200" dirty="0"/>
              <a:t> - Explicitly </a:t>
            </a:r>
            <a:r>
              <a:rPr lang="en-US" sz="3200" dirty="0"/>
              <a:t>knew the name of the component to be triggered</a:t>
            </a:r>
          </a:p>
          <a:p>
            <a:pPr marL="0" indent="0" algn="just">
              <a:buNone/>
            </a:pPr>
            <a:endParaRPr lang="en-US" sz="3200" dirty="0"/>
          </a:p>
          <a:p>
            <a:pPr algn="just"/>
            <a:r>
              <a:rPr lang="en-US" sz="3200" dirty="0">
                <a:solidFill>
                  <a:srgbClr val="FF0000"/>
                </a:solidFill>
              </a:rPr>
              <a:t>Implicit Intent</a:t>
            </a:r>
            <a:r>
              <a:rPr lang="en-US" sz="3200" dirty="0"/>
              <a:t> - contains necessary information that helps Android runtime to zero-in on the appropriate component that needs to be triggered</a:t>
            </a:r>
            <a:endParaRPr lang="en-IN" sz="3200" dirty="0"/>
          </a:p>
        </p:txBody>
      </p:sp>
    </p:spTree>
    <p:extLst>
      <p:ext uri="{BB962C8B-B14F-4D97-AF65-F5344CB8AC3E}">
        <p14:creationId xmlns:p14="http://schemas.microsoft.com/office/powerpoint/2010/main" val="3201233708"/>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b="1" dirty="0"/>
              <a:t>INTENTS AND INTENT RESOLUTION</a:t>
            </a:r>
            <a:endParaRPr lang="en-IN" sz="4800" dirty="0"/>
          </a:p>
        </p:txBody>
      </p:sp>
      <p:sp>
        <p:nvSpPr>
          <p:cNvPr id="3" name="Content Placeholder 2"/>
          <p:cNvSpPr>
            <a:spLocks noGrp="1"/>
          </p:cNvSpPr>
          <p:nvPr>
            <p:ph idx="1"/>
          </p:nvPr>
        </p:nvSpPr>
        <p:spPr/>
        <p:txBody>
          <a:bodyPr>
            <a:normAutofit lnSpcReduction="10000"/>
          </a:bodyPr>
          <a:lstStyle/>
          <a:p>
            <a:pPr algn="just"/>
            <a:r>
              <a:rPr lang="en-US" sz="3200" dirty="0"/>
              <a:t>This process of </a:t>
            </a:r>
            <a:r>
              <a:rPr lang="en-US" sz="3200" dirty="0">
                <a:solidFill>
                  <a:srgbClr val="FF0000"/>
                </a:solidFill>
              </a:rPr>
              <a:t>identifying the appropriate component </a:t>
            </a:r>
            <a:r>
              <a:rPr lang="en-US" sz="3200" dirty="0"/>
              <a:t>by Android runtime is </a:t>
            </a:r>
            <a:r>
              <a:rPr lang="en-IN" sz="3200" dirty="0"/>
              <a:t>called as Intent resolution.</a:t>
            </a:r>
          </a:p>
          <a:p>
            <a:pPr marL="0" indent="0" algn="just">
              <a:buNone/>
            </a:pPr>
            <a:endParaRPr lang="en-IN" sz="3200" dirty="0"/>
          </a:p>
          <a:p>
            <a:pPr algn="just"/>
            <a:r>
              <a:rPr lang="en-IN" sz="3200" dirty="0">
                <a:solidFill>
                  <a:srgbClr val="FF0000"/>
                </a:solidFill>
              </a:rPr>
              <a:t>Explicit Intents</a:t>
            </a:r>
            <a:r>
              <a:rPr lang="en-IN" sz="3200" dirty="0"/>
              <a:t> - Explicitly </a:t>
            </a:r>
            <a:r>
              <a:rPr lang="en-US" sz="3200" dirty="0"/>
              <a:t>knew the name of the component to be triggered</a:t>
            </a:r>
          </a:p>
          <a:p>
            <a:pPr marL="0" indent="0" algn="just">
              <a:buNone/>
            </a:pPr>
            <a:endParaRPr lang="en-US" sz="3200" dirty="0"/>
          </a:p>
          <a:p>
            <a:pPr algn="just"/>
            <a:r>
              <a:rPr lang="en-US" sz="3200" dirty="0">
                <a:solidFill>
                  <a:srgbClr val="FF0000"/>
                </a:solidFill>
              </a:rPr>
              <a:t>Implicit Intent</a:t>
            </a:r>
            <a:r>
              <a:rPr lang="en-US" sz="3200" dirty="0"/>
              <a:t> - contains necessary information that helps Android runtime to zero-in on the appropriate component that needs to be triggered</a:t>
            </a:r>
            <a:endParaRPr lang="en-IN" sz="3200" dirty="0"/>
          </a:p>
        </p:txBody>
      </p:sp>
    </p:spTree>
    <p:extLst>
      <p:ext uri="{BB962C8B-B14F-4D97-AF65-F5344CB8AC3E}">
        <p14:creationId xmlns:p14="http://schemas.microsoft.com/office/powerpoint/2010/main" val="2126240724"/>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800" b="1" dirty="0"/>
              <a:t>INTENTS AND INTENT RESOLUTION</a:t>
            </a:r>
            <a:endParaRPr lang="en-IN" sz="4800" dirty="0"/>
          </a:p>
        </p:txBody>
      </p:sp>
      <p:sp>
        <p:nvSpPr>
          <p:cNvPr id="3" name="Content Placeholder 2"/>
          <p:cNvSpPr>
            <a:spLocks noGrp="1"/>
          </p:cNvSpPr>
          <p:nvPr>
            <p:ph idx="1"/>
          </p:nvPr>
        </p:nvSpPr>
        <p:spPr>
          <a:xfrm>
            <a:off x="609441" y="1600202"/>
            <a:ext cx="10969943" cy="5105398"/>
          </a:xfrm>
        </p:spPr>
        <p:txBody>
          <a:bodyPr>
            <a:normAutofit lnSpcReduction="10000"/>
          </a:bodyPr>
          <a:lstStyle/>
          <a:p>
            <a:pPr algn="just">
              <a:lnSpc>
                <a:spcPct val="150000"/>
              </a:lnSpc>
            </a:pPr>
            <a:r>
              <a:rPr lang="en-US" sz="3600" dirty="0"/>
              <a:t>Intent resolution is achieved using the </a:t>
            </a:r>
            <a:r>
              <a:rPr lang="en-US" sz="3600" dirty="0">
                <a:solidFill>
                  <a:srgbClr val="FF0000"/>
                </a:solidFill>
              </a:rPr>
              <a:t>&lt;intent-filter&gt; </a:t>
            </a:r>
            <a:r>
              <a:rPr lang="en-US" sz="3600" dirty="0"/>
              <a:t>tag in AndroidManefest.xml</a:t>
            </a:r>
          </a:p>
          <a:p>
            <a:pPr>
              <a:lnSpc>
                <a:spcPct val="150000"/>
              </a:lnSpc>
            </a:pPr>
            <a:r>
              <a:rPr lang="en-US" sz="3600" dirty="0"/>
              <a:t>This tag is nested inside the component tags such as </a:t>
            </a:r>
            <a:r>
              <a:rPr lang="en-US" sz="3600" dirty="0">
                <a:solidFill>
                  <a:srgbClr val="FF0000"/>
                </a:solidFill>
              </a:rPr>
              <a:t>&lt;activity&gt; </a:t>
            </a:r>
            <a:r>
              <a:rPr lang="en-IN" sz="3600" dirty="0">
                <a:solidFill>
                  <a:srgbClr val="FF0000"/>
                </a:solidFill>
              </a:rPr>
              <a:t>or &lt;service&gt;.</a:t>
            </a:r>
          </a:p>
          <a:p>
            <a:pPr>
              <a:lnSpc>
                <a:spcPct val="150000"/>
              </a:lnSpc>
            </a:pPr>
            <a:r>
              <a:rPr lang="en-US" sz="3600" dirty="0"/>
              <a:t>The &lt;intent-filter&gt; tag can contain </a:t>
            </a:r>
            <a:r>
              <a:rPr lang="en-US" sz="3600" dirty="0">
                <a:solidFill>
                  <a:srgbClr val="FF0000"/>
                </a:solidFill>
              </a:rPr>
              <a:t>&lt;action&gt;, &lt;category&gt;, and &lt;data&gt; </a:t>
            </a:r>
            <a:r>
              <a:rPr lang="en-IN" sz="3600" dirty="0">
                <a:solidFill>
                  <a:srgbClr val="FF0000"/>
                </a:solidFill>
              </a:rPr>
              <a:t>tags</a:t>
            </a:r>
            <a:endParaRPr lang="en-IN" sz="1400" dirty="0">
              <a:solidFill>
                <a:srgbClr val="FF0000"/>
              </a:solidFill>
            </a:endParaRPr>
          </a:p>
        </p:txBody>
      </p:sp>
    </p:spTree>
    <p:extLst>
      <p:ext uri="{BB962C8B-B14F-4D97-AF65-F5344CB8AC3E}">
        <p14:creationId xmlns:p14="http://schemas.microsoft.com/office/powerpoint/2010/main" val="3678528154"/>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IN" sz="4800" b="1" dirty="0"/>
              <a:t>INTENTS AND INTENT RESOLUTION</a:t>
            </a:r>
            <a:br>
              <a:rPr lang="en-IN" sz="4800" b="1" dirty="0"/>
            </a:br>
            <a:r>
              <a:rPr lang="en-IN" sz="3600" dirty="0"/>
              <a:t>Blueprint of Intent filter.</a:t>
            </a:r>
            <a:endParaRPr lang="en-IN" sz="2700" dirty="0"/>
          </a:p>
        </p:txBody>
      </p:sp>
      <p:pic>
        <p:nvPicPr>
          <p:cNvPr id="5" name="Picture 4"/>
          <p:cNvPicPr>
            <a:picLocks noChangeAspect="1"/>
          </p:cNvPicPr>
          <p:nvPr/>
        </p:nvPicPr>
        <p:blipFill>
          <a:blip r:embed="rId2"/>
          <a:stretch>
            <a:fillRect/>
          </a:stretch>
        </p:blipFill>
        <p:spPr>
          <a:xfrm>
            <a:off x="684212" y="1295400"/>
            <a:ext cx="10239375" cy="2028825"/>
          </a:xfrm>
          <a:prstGeom prst="rect">
            <a:avLst/>
          </a:prstGeom>
        </p:spPr>
      </p:pic>
      <p:sp>
        <p:nvSpPr>
          <p:cNvPr id="6" name="Rectangle 5"/>
          <p:cNvSpPr/>
          <p:nvPr/>
        </p:nvSpPr>
        <p:spPr>
          <a:xfrm>
            <a:off x="609441" y="3341810"/>
            <a:ext cx="11276171" cy="3046988"/>
          </a:xfrm>
          <a:prstGeom prst="rect">
            <a:avLst/>
          </a:prstGeom>
        </p:spPr>
        <p:txBody>
          <a:bodyPr wrap="square">
            <a:spAutoFit/>
          </a:bodyPr>
          <a:lstStyle/>
          <a:p>
            <a:pPr marL="342900" indent="-342900">
              <a:buFont typeface="Arial" panose="020B0604020202020204" pitchFamily="34" charset="0"/>
              <a:buChar char="•"/>
            </a:pPr>
            <a:r>
              <a:rPr lang="en-US" dirty="0">
                <a:latin typeface="Calibri" panose="020F0502020204030204" pitchFamily="34" charset="0"/>
              </a:rPr>
              <a:t>The </a:t>
            </a:r>
            <a:r>
              <a:rPr lang="en-US" dirty="0">
                <a:latin typeface="CourierNewPSMT"/>
              </a:rPr>
              <a:t>&lt;action&gt; </a:t>
            </a:r>
            <a:r>
              <a:rPr lang="en-US" dirty="0">
                <a:latin typeface="Calibri" panose="020F0502020204030204" pitchFamily="34" charset="0"/>
              </a:rPr>
              <a:t>tag contains a string constant to specify the action that can be performed by the component. </a:t>
            </a:r>
            <a:r>
              <a:rPr lang="en-IN" dirty="0">
                <a:solidFill>
                  <a:srgbClr val="FF0000"/>
                </a:solidFill>
              </a:rPr>
              <a:t>For example, ACTION_CALL</a:t>
            </a:r>
          </a:p>
          <a:p>
            <a:pPr marL="342900" indent="-342900">
              <a:buFont typeface="Arial" panose="020B0604020202020204" pitchFamily="34" charset="0"/>
              <a:buChar char="•"/>
            </a:pPr>
            <a:endParaRPr lang="en-IN" dirty="0">
              <a:solidFill>
                <a:srgbClr val="FF0000"/>
              </a:solidFill>
            </a:endParaRPr>
          </a:p>
          <a:p>
            <a:pPr marL="342900" indent="-342900">
              <a:buFont typeface="Arial" panose="020B0604020202020204" pitchFamily="34" charset="0"/>
              <a:buChar char="•"/>
            </a:pPr>
            <a:r>
              <a:rPr lang="en-US" dirty="0"/>
              <a:t>The &lt;category&gt; tag also contains a string constant to provide additional information used for Intent </a:t>
            </a:r>
            <a:r>
              <a:rPr lang="en-IN" dirty="0"/>
              <a:t>resolution. </a:t>
            </a:r>
            <a:r>
              <a:rPr lang="en-US" dirty="0"/>
              <a:t>For example, CATEGORY_LAUNCHER, CATEGORY_DEFAULT</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&lt;data&gt; tag is an optional tag that is used to specify the type of data [MIME (Multipurpose Internet Mail Extensions) type] that can be handled by the component.</a:t>
            </a:r>
            <a:endParaRPr lang="en-IN" dirty="0">
              <a:solidFill>
                <a:srgbClr val="FF0000"/>
              </a:solidFill>
            </a:endParaRPr>
          </a:p>
        </p:txBody>
      </p:sp>
    </p:spTree>
    <p:extLst>
      <p:ext uri="{BB962C8B-B14F-4D97-AF65-F5344CB8AC3E}">
        <p14:creationId xmlns:p14="http://schemas.microsoft.com/office/powerpoint/2010/main" val="2158003943"/>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BROADCAST RECEIVERS</a:t>
            </a:r>
            <a:endParaRPr lang="en-IN" dirty="0"/>
          </a:p>
        </p:txBody>
      </p:sp>
      <p:sp>
        <p:nvSpPr>
          <p:cNvPr id="3" name="Content Placeholder 2"/>
          <p:cNvSpPr>
            <a:spLocks noGrp="1"/>
          </p:cNvSpPr>
          <p:nvPr>
            <p:ph idx="1"/>
          </p:nvPr>
        </p:nvSpPr>
        <p:spPr/>
        <p:txBody>
          <a:bodyPr>
            <a:normAutofit lnSpcReduction="10000"/>
          </a:bodyPr>
          <a:lstStyle/>
          <a:p>
            <a:pPr algn="just">
              <a:lnSpc>
                <a:spcPct val="150000"/>
              </a:lnSpc>
            </a:pPr>
            <a:r>
              <a:rPr lang="en-US" sz="3200" dirty="0"/>
              <a:t>A plethora of events keep occurring in smart devices.</a:t>
            </a:r>
          </a:p>
          <a:p>
            <a:pPr algn="just">
              <a:lnSpc>
                <a:spcPct val="150000"/>
              </a:lnSpc>
            </a:pPr>
            <a:r>
              <a:rPr lang="en-US" sz="3200" dirty="0"/>
              <a:t>incoming call, an incoming SMS, and Wi-Fi availability are some of the common ones generated by the system.</a:t>
            </a:r>
          </a:p>
          <a:p>
            <a:pPr algn="just">
              <a:lnSpc>
                <a:spcPct val="150000"/>
              </a:lnSpc>
            </a:pPr>
            <a:r>
              <a:rPr lang="en-US" sz="3200" dirty="0"/>
              <a:t>these events are announced by Android runtime by broadcasting implicit Intents. An app can respond to these events by using Broadcast Receivers.</a:t>
            </a:r>
          </a:p>
          <a:p>
            <a:endParaRPr lang="en-US" dirty="0"/>
          </a:p>
        </p:txBody>
      </p:sp>
    </p:spTree>
    <p:extLst>
      <p:ext uri="{BB962C8B-B14F-4D97-AF65-F5344CB8AC3E}">
        <p14:creationId xmlns:p14="http://schemas.microsoft.com/office/powerpoint/2010/main" val="2488964525"/>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BROADCAST RECEIVERS</a:t>
            </a:r>
            <a:endParaRPr lang="en-IN" dirty="0"/>
          </a:p>
        </p:txBody>
      </p:sp>
      <p:pic>
        <p:nvPicPr>
          <p:cNvPr id="5" name="Picture 4"/>
          <p:cNvPicPr>
            <a:picLocks noChangeAspect="1"/>
          </p:cNvPicPr>
          <p:nvPr/>
        </p:nvPicPr>
        <p:blipFill>
          <a:blip r:embed="rId2"/>
          <a:stretch>
            <a:fillRect/>
          </a:stretch>
        </p:blipFill>
        <p:spPr>
          <a:xfrm>
            <a:off x="989012" y="2971800"/>
            <a:ext cx="10913962" cy="2362200"/>
          </a:xfrm>
          <a:prstGeom prst="rect">
            <a:avLst/>
          </a:prstGeom>
        </p:spPr>
      </p:pic>
    </p:spTree>
    <p:extLst>
      <p:ext uri="{BB962C8B-B14F-4D97-AF65-F5344CB8AC3E}">
        <p14:creationId xmlns:p14="http://schemas.microsoft.com/office/powerpoint/2010/main" val="192447297"/>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Registering Broadcast Receiver in app manifest</a:t>
            </a:r>
            <a:endParaRPr lang="en-IN" dirty="0"/>
          </a:p>
        </p:txBody>
      </p:sp>
      <p:pic>
        <p:nvPicPr>
          <p:cNvPr id="4" name="Picture 3"/>
          <p:cNvPicPr>
            <a:picLocks noChangeAspect="1"/>
          </p:cNvPicPr>
          <p:nvPr/>
        </p:nvPicPr>
        <p:blipFill>
          <a:blip r:embed="rId2"/>
          <a:stretch>
            <a:fillRect/>
          </a:stretch>
        </p:blipFill>
        <p:spPr>
          <a:xfrm>
            <a:off x="609441" y="2286000"/>
            <a:ext cx="11278065" cy="2362200"/>
          </a:xfrm>
          <a:prstGeom prst="rect">
            <a:avLst/>
          </a:prstGeom>
        </p:spPr>
      </p:pic>
    </p:spTree>
    <p:extLst>
      <p:ext uri="{BB962C8B-B14F-4D97-AF65-F5344CB8AC3E}">
        <p14:creationId xmlns:p14="http://schemas.microsoft.com/office/powerpoint/2010/main" val="2745276819"/>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sendBroadcast</a:t>
            </a:r>
            <a:r>
              <a:rPr lang="en-US" dirty="0"/>
              <a:t>() method in triggering component</a:t>
            </a:r>
            <a:endParaRPr lang="en-IN" dirty="0"/>
          </a:p>
        </p:txBody>
      </p:sp>
      <p:pic>
        <p:nvPicPr>
          <p:cNvPr id="4" name="Picture 3"/>
          <p:cNvPicPr>
            <a:picLocks noChangeAspect="1"/>
          </p:cNvPicPr>
          <p:nvPr/>
        </p:nvPicPr>
        <p:blipFill>
          <a:blip r:embed="rId2"/>
          <a:stretch>
            <a:fillRect/>
          </a:stretch>
        </p:blipFill>
        <p:spPr>
          <a:xfrm>
            <a:off x="760411" y="2743200"/>
            <a:ext cx="11324167" cy="1143000"/>
          </a:xfrm>
          <a:prstGeom prst="rect">
            <a:avLst/>
          </a:prstGeom>
        </p:spPr>
      </p:pic>
    </p:spTree>
    <p:extLst>
      <p:ext uri="{BB962C8B-B14F-4D97-AF65-F5344CB8AC3E}">
        <p14:creationId xmlns:p14="http://schemas.microsoft.com/office/powerpoint/2010/main" val="950548562"/>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Dynamic registration/deregistration of Broadcast Receiver.</a:t>
            </a:r>
            <a:endParaRPr lang="en-IN" dirty="0"/>
          </a:p>
        </p:txBody>
      </p:sp>
      <p:pic>
        <p:nvPicPr>
          <p:cNvPr id="4" name="Picture 3"/>
          <p:cNvPicPr>
            <a:picLocks noChangeAspect="1"/>
          </p:cNvPicPr>
          <p:nvPr/>
        </p:nvPicPr>
        <p:blipFill>
          <a:blip r:embed="rId2"/>
          <a:stretch>
            <a:fillRect/>
          </a:stretch>
        </p:blipFill>
        <p:spPr>
          <a:xfrm>
            <a:off x="822324" y="2209800"/>
            <a:ext cx="10544175" cy="2962275"/>
          </a:xfrm>
          <a:prstGeom prst="rect">
            <a:avLst/>
          </a:prstGeom>
        </p:spPr>
      </p:pic>
    </p:spTree>
    <p:extLst>
      <p:ext uri="{BB962C8B-B14F-4D97-AF65-F5344CB8AC3E}">
        <p14:creationId xmlns:p14="http://schemas.microsoft.com/office/powerpoint/2010/main" val="3103098570"/>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TELEPHONY AND SMS</a:t>
            </a:r>
            <a:endParaRPr lang="en-IN" dirty="0"/>
          </a:p>
        </p:txBody>
      </p:sp>
      <p:sp>
        <p:nvSpPr>
          <p:cNvPr id="3" name="Content Placeholder 2"/>
          <p:cNvSpPr>
            <a:spLocks noGrp="1"/>
          </p:cNvSpPr>
          <p:nvPr>
            <p:ph idx="1"/>
          </p:nvPr>
        </p:nvSpPr>
        <p:spPr/>
        <p:txBody>
          <a:bodyPr>
            <a:normAutofit/>
          </a:bodyPr>
          <a:lstStyle/>
          <a:p>
            <a:r>
              <a:rPr lang="en-US" sz="3200" dirty="0"/>
              <a:t>Android provides </a:t>
            </a:r>
            <a:r>
              <a:rPr lang="en-US" sz="3200" dirty="0" err="1"/>
              <a:t>TelephonyManager</a:t>
            </a:r>
            <a:r>
              <a:rPr lang="en-US" sz="3200" dirty="0"/>
              <a:t> and </a:t>
            </a:r>
            <a:r>
              <a:rPr lang="en-US" sz="3200" dirty="0" err="1"/>
              <a:t>SmsManager</a:t>
            </a:r>
            <a:r>
              <a:rPr lang="en-US" sz="3200" dirty="0"/>
              <a:t> APIs to implement telephony and SMS related </a:t>
            </a:r>
            <a:r>
              <a:rPr lang="en-IN" sz="3200" dirty="0"/>
              <a:t>functionalities.</a:t>
            </a:r>
          </a:p>
        </p:txBody>
      </p:sp>
    </p:spTree>
    <p:extLst>
      <p:ext uri="{BB962C8B-B14F-4D97-AF65-F5344CB8AC3E}">
        <p14:creationId xmlns:p14="http://schemas.microsoft.com/office/powerpoint/2010/main" val="23236044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24815-3B3A-41BA-974A-F79227835F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CAEAE12-58A0-4AD0-824F-9C887D7D0FC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D502C53-BD1D-4E71-ACCE-F69EB4642285}"/>
              </a:ext>
            </a:extLst>
          </p:cNvPr>
          <p:cNvPicPr>
            <a:picLocks noChangeAspect="1"/>
          </p:cNvPicPr>
          <p:nvPr/>
        </p:nvPicPr>
        <p:blipFill>
          <a:blip r:embed="rId2"/>
          <a:stretch>
            <a:fillRect/>
          </a:stretch>
        </p:blipFill>
        <p:spPr>
          <a:xfrm>
            <a:off x="24636" y="0"/>
            <a:ext cx="12139551" cy="6858000"/>
          </a:xfrm>
          <a:prstGeom prst="rect">
            <a:avLst/>
          </a:prstGeom>
        </p:spPr>
      </p:pic>
    </p:spTree>
    <p:extLst>
      <p:ext uri="{BB962C8B-B14F-4D97-AF65-F5344CB8AC3E}">
        <p14:creationId xmlns:p14="http://schemas.microsoft.com/office/powerpoint/2010/main" val="3117100968"/>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err="1"/>
              <a:t>TelephonyManager</a:t>
            </a:r>
            <a:endParaRPr lang="en-IN" dirty="0"/>
          </a:p>
        </p:txBody>
      </p:sp>
      <p:sp>
        <p:nvSpPr>
          <p:cNvPr id="3" name="Content Placeholder 2"/>
          <p:cNvSpPr>
            <a:spLocks noGrp="1"/>
          </p:cNvSpPr>
          <p:nvPr>
            <p:ph idx="1"/>
          </p:nvPr>
        </p:nvSpPr>
        <p:spPr/>
        <p:txBody>
          <a:bodyPr>
            <a:normAutofit/>
          </a:bodyPr>
          <a:lstStyle/>
          <a:p>
            <a:r>
              <a:rPr lang="en-US" dirty="0"/>
              <a:t>Key features of the </a:t>
            </a:r>
            <a:r>
              <a:rPr lang="en-US" dirty="0" err="1"/>
              <a:t>TelephonyManager</a:t>
            </a:r>
            <a:r>
              <a:rPr lang="en-US" dirty="0"/>
              <a:t> include </a:t>
            </a:r>
          </a:p>
          <a:p>
            <a:pPr lvl="1"/>
            <a:r>
              <a:rPr lang="en-US" dirty="0"/>
              <a:t>accessing network</a:t>
            </a:r>
          </a:p>
          <a:p>
            <a:pPr lvl="1"/>
            <a:r>
              <a:rPr lang="en-US" dirty="0"/>
              <a:t>device-type information</a:t>
            </a:r>
          </a:p>
          <a:p>
            <a:pPr lvl="1"/>
            <a:r>
              <a:rPr lang="en-US" dirty="0"/>
              <a:t>retrieving information about phone states</a:t>
            </a:r>
            <a:endParaRPr lang="en-IN" sz="2700" dirty="0"/>
          </a:p>
        </p:txBody>
      </p:sp>
      <p:pic>
        <p:nvPicPr>
          <p:cNvPr id="4" name="Picture 3"/>
          <p:cNvPicPr>
            <a:picLocks noChangeAspect="1"/>
          </p:cNvPicPr>
          <p:nvPr/>
        </p:nvPicPr>
        <p:blipFill>
          <a:blip r:embed="rId2"/>
          <a:stretch>
            <a:fillRect/>
          </a:stretch>
        </p:blipFill>
        <p:spPr>
          <a:xfrm>
            <a:off x="931862" y="5181600"/>
            <a:ext cx="10325100" cy="695325"/>
          </a:xfrm>
          <a:prstGeom prst="rect">
            <a:avLst/>
          </a:prstGeom>
        </p:spPr>
      </p:pic>
    </p:spTree>
    <p:extLst>
      <p:ext uri="{BB962C8B-B14F-4D97-AF65-F5344CB8AC3E}">
        <p14:creationId xmlns:p14="http://schemas.microsoft.com/office/powerpoint/2010/main" val="1831253922"/>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2280348"/>
            <a:ext cx="10969943" cy="1143000"/>
          </a:xfrm>
        </p:spPr>
        <p:txBody>
          <a:bodyPr>
            <a:noAutofit/>
          </a:bodyPr>
          <a:lstStyle/>
          <a:p>
            <a:pPr algn="l"/>
            <a:r>
              <a:rPr lang="en-IN" sz="2800" dirty="0"/>
              <a:t>Accessing</a:t>
            </a:r>
            <a:br>
              <a:rPr lang="en-IN" sz="2800" dirty="0"/>
            </a:br>
            <a:r>
              <a:rPr lang="en-IN" sz="2800" dirty="0" err="1"/>
              <a:t>TelephonyManager</a:t>
            </a:r>
            <a:endParaRPr lang="en-IN" sz="2800" dirty="0"/>
          </a:p>
        </p:txBody>
      </p:sp>
      <p:pic>
        <p:nvPicPr>
          <p:cNvPr id="5" name="Picture 4"/>
          <p:cNvPicPr>
            <a:picLocks noChangeAspect="1"/>
          </p:cNvPicPr>
          <p:nvPr/>
        </p:nvPicPr>
        <p:blipFill>
          <a:blip r:embed="rId2"/>
          <a:stretch>
            <a:fillRect/>
          </a:stretch>
        </p:blipFill>
        <p:spPr>
          <a:xfrm>
            <a:off x="3177424" y="0"/>
            <a:ext cx="9010650" cy="6819900"/>
          </a:xfrm>
          <a:prstGeom prst="rect">
            <a:avLst/>
          </a:prstGeom>
        </p:spPr>
      </p:pic>
    </p:spTree>
    <p:extLst>
      <p:ext uri="{BB962C8B-B14F-4D97-AF65-F5344CB8AC3E}">
        <p14:creationId xmlns:p14="http://schemas.microsoft.com/office/powerpoint/2010/main" val="795209822"/>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2280348"/>
            <a:ext cx="10969943" cy="1143000"/>
          </a:xfrm>
        </p:spPr>
        <p:txBody>
          <a:bodyPr>
            <a:noAutofit/>
          </a:bodyPr>
          <a:lstStyle/>
          <a:p>
            <a:pPr algn="l"/>
            <a:r>
              <a:rPr lang="en-IN" sz="2800" dirty="0"/>
              <a:t>Accessing</a:t>
            </a:r>
            <a:br>
              <a:rPr lang="en-IN" sz="2800" dirty="0"/>
            </a:br>
            <a:r>
              <a:rPr lang="en-IN" sz="2800" dirty="0" err="1"/>
              <a:t>TelephonyManager</a:t>
            </a:r>
            <a:endParaRPr lang="en-IN" sz="2800" dirty="0"/>
          </a:p>
        </p:txBody>
      </p:sp>
      <p:pic>
        <p:nvPicPr>
          <p:cNvPr id="3" name="Picture 2"/>
          <p:cNvPicPr>
            <a:picLocks noChangeAspect="1"/>
          </p:cNvPicPr>
          <p:nvPr/>
        </p:nvPicPr>
        <p:blipFill>
          <a:blip r:embed="rId2"/>
          <a:stretch>
            <a:fillRect/>
          </a:stretch>
        </p:blipFill>
        <p:spPr>
          <a:xfrm>
            <a:off x="3097212" y="1828800"/>
            <a:ext cx="9091613" cy="514350"/>
          </a:xfrm>
          <a:prstGeom prst="rect">
            <a:avLst/>
          </a:prstGeom>
        </p:spPr>
      </p:pic>
      <p:pic>
        <p:nvPicPr>
          <p:cNvPr id="4" name="Picture 3"/>
          <p:cNvPicPr>
            <a:picLocks noChangeAspect="1"/>
          </p:cNvPicPr>
          <p:nvPr/>
        </p:nvPicPr>
        <p:blipFill>
          <a:blip r:embed="rId3"/>
          <a:stretch>
            <a:fillRect/>
          </a:stretch>
        </p:blipFill>
        <p:spPr>
          <a:xfrm>
            <a:off x="3097212" y="2343150"/>
            <a:ext cx="9124950" cy="2124075"/>
          </a:xfrm>
          <a:prstGeom prst="rect">
            <a:avLst/>
          </a:prstGeom>
        </p:spPr>
      </p:pic>
    </p:spTree>
    <p:extLst>
      <p:ext uri="{BB962C8B-B14F-4D97-AF65-F5344CB8AC3E}">
        <p14:creationId xmlns:p14="http://schemas.microsoft.com/office/powerpoint/2010/main" val="2742545921"/>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The </a:t>
            </a:r>
            <a:r>
              <a:rPr lang="en-US" sz="3600" dirty="0" err="1"/>
              <a:t>TelephonyManager</a:t>
            </a:r>
            <a:r>
              <a:rPr lang="en-US" sz="3600" dirty="0"/>
              <a:t> can also be used to determine the state of a mobile device.</a:t>
            </a:r>
            <a:endParaRPr lang="en-IN" sz="3600" dirty="0"/>
          </a:p>
        </p:txBody>
      </p:sp>
      <p:pic>
        <p:nvPicPr>
          <p:cNvPr id="4" name="Picture 3"/>
          <p:cNvPicPr>
            <a:picLocks noChangeAspect="1"/>
          </p:cNvPicPr>
          <p:nvPr/>
        </p:nvPicPr>
        <p:blipFill>
          <a:blip r:embed="rId2"/>
          <a:stretch>
            <a:fillRect/>
          </a:stretch>
        </p:blipFill>
        <p:spPr>
          <a:xfrm>
            <a:off x="1065212" y="2590800"/>
            <a:ext cx="9953625" cy="1590675"/>
          </a:xfrm>
          <a:prstGeom prst="rect">
            <a:avLst/>
          </a:prstGeom>
        </p:spPr>
      </p:pic>
    </p:spTree>
    <p:extLst>
      <p:ext uri="{BB962C8B-B14F-4D97-AF65-F5344CB8AC3E}">
        <p14:creationId xmlns:p14="http://schemas.microsoft.com/office/powerpoint/2010/main" val="3388421054"/>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err="1"/>
              <a:t>SmsManager</a:t>
            </a:r>
            <a:endParaRPr lang="en-IN" dirty="0"/>
          </a:p>
        </p:txBody>
      </p:sp>
      <p:sp>
        <p:nvSpPr>
          <p:cNvPr id="3" name="Content Placeholder 2"/>
          <p:cNvSpPr>
            <a:spLocks noGrp="1"/>
          </p:cNvSpPr>
          <p:nvPr>
            <p:ph idx="1"/>
          </p:nvPr>
        </p:nvSpPr>
        <p:spPr/>
        <p:txBody>
          <a:bodyPr/>
          <a:lstStyle/>
          <a:p>
            <a:r>
              <a:rPr lang="en-IN" dirty="0"/>
              <a:t>The </a:t>
            </a:r>
            <a:r>
              <a:rPr lang="en-IN" dirty="0" err="1"/>
              <a:t>SmsManager</a:t>
            </a:r>
            <a:r>
              <a:rPr lang="en-IN" dirty="0"/>
              <a:t> provides </a:t>
            </a:r>
            <a:r>
              <a:rPr lang="en-US" dirty="0"/>
              <a:t>methods to send and receive SMS.</a:t>
            </a:r>
            <a:endParaRPr lang="en-IN" dirty="0"/>
          </a:p>
        </p:txBody>
      </p:sp>
      <p:pic>
        <p:nvPicPr>
          <p:cNvPr id="4" name="Picture 3"/>
          <p:cNvPicPr>
            <a:picLocks noChangeAspect="1"/>
          </p:cNvPicPr>
          <p:nvPr/>
        </p:nvPicPr>
        <p:blipFill>
          <a:blip r:embed="rId2"/>
          <a:stretch>
            <a:fillRect/>
          </a:stretch>
        </p:blipFill>
        <p:spPr>
          <a:xfrm>
            <a:off x="1217612" y="3048000"/>
            <a:ext cx="10023475" cy="533400"/>
          </a:xfrm>
          <a:prstGeom prst="rect">
            <a:avLst/>
          </a:prstGeom>
        </p:spPr>
      </p:pic>
      <p:pic>
        <p:nvPicPr>
          <p:cNvPr id="5" name="Picture 4"/>
          <p:cNvPicPr>
            <a:picLocks noChangeAspect="1"/>
          </p:cNvPicPr>
          <p:nvPr/>
        </p:nvPicPr>
        <p:blipFill>
          <a:blip r:embed="rId3"/>
          <a:stretch>
            <a:fillRect/>
          </a:stretch>
        </p:blipFill>
        <p:spPr>
          <a:xfrm>
            <a:off x="1217612" y="3726282"/>
            <a:ext cx="10023475" cy="464718"/>
          </a:xfrm>
          <a:prstGeom prst="rect">
            <a:avLst/>
          </a:prstGeom>
        </p:spPr>
      </p:pic>
    </p:spTree>
    <p:extLst>
      <p:ext uri="{BB962C8B-B14F-4D97-AF65-F5344CB8AC3E}">
        <p14:creationId xmlns:p14="http://schemas.microsoft.com/office/powerpoint/2010/main" val="1830622492"/>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SERVICE</a:t>
            </a:r>
            <a:endParaRPr lang="en-IN" dirty="0"/>
          </a:p>
        </p:txBody>
      </p:sp>
      <p:sp>
        <p:nvSpPr>
          <p:cNvPr id="3" name="Content Placeholder 2"/>
          <p:cNvSpPr>
            <a:spLocks noGrp="1"/>
          </p:cNvSpPr>
          <p:nvPr>
            <p:ph idx="1"/>
          </p:nvPr>
        </p:nvSpPr>
        <p:spPr>
          <a:xfrm>
            <a:off x="609441" y="1600202"/>
            <a:ext cx="11352371" cy="4525963"/>
          </a:xfrm>
        </p:spPr>
        <p:txBody>
          <a:bodyPr>
            <a:normAutofit fontScale="92500" lnSpcReduction="10000"/>
          </a:bodyPr>
          <a:lstStyle/>
          <a:p>
            <a:pPr marL="0" indent="0">
              <a:lnSpc>
                <a:spcPct val="150000"/>
              </a:lnSpc>
              <a:buNone/>
            </a:pPr>
            <a:r>
              <a:rPr lang="en-US" sz="3200" dirty="0"/>
              <a:t>There might be scenarios wherein long-running tasks </a:t>
            </a:r>
          </a:p>
          <a:p>
            <a:pPr marL="0" indent="0">
              <a:lnSpc>
                <a:spcPct val="150000"/>
              </a:lnSpc>
              <a:buNone/>
            </a:pPr>
            <a:r>
              <a:rPr lang="en-US" sz="3200" b="1" i="1" dirty="0"/>
              <a:t>[downloading a file, playing an audio, or processing a RSS</a:t>
            </a:r>
            <a:r>
              <a:rPr lang="en-US" sz="3200" dirty="0"/>
              <a:t>] </a:t>
            </a:r>
          </a:p>
          <a:p>
            <a:pPr>
              <a:lnSpc>
                <a:spcPct val="150000"/>
              </a:lnSpc>
            </a:pPr>
            <a:r>
              <a:rPr lang="en-US" sz="3200" dirty="0"/>
              <a:t>Need to run in the background</a:t>
            </a:r>
          </a:p>
          <a:p>
            <a:pPr>
              <a:lnSpc>
                <a:spcPct val="150000"/>
              </a:lnSpc>
            </a:pPr>
            <a:r>
              <a:rPr lang="en-US" sz="3200" dirty="0"/>
              <a:t>Update the user once in a while</a:t>
            </a:r>
          </a:p>
          <a:p>
            <a:pPr>
              <a:lnSpc>
                <a:spcPct val="150000"/>
              </a:lnSpc>
            </a:pPr>
            <a:r>
              <a:rPr lang="en-US" sz="3200" dirty="0"/>
              <a:t>Either toward the completion of the task or When user intervention is </a:t>
            </a:r>
            <a:r>
              <a:rPr lang="en-IN" sz="3200" dirty="0"/>
              <a:t>desired</a:t>
            </a:r>
          </a:p>
        </p:txBody>
      </p:sp>
    </p:spTree>
    <p:extLst>
      <p:ext uri="{BB962C8B-B14F-4D97-AF65-F5344CB8AC3E}">
        <p14:creationId xmlns:p14="http://schemas.microsoft.com/office/powerpoint/2010/main" val="273226476"/>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b="1" dirty="0"/>
              <a:t>Service states and Life-Cycle Methods</a:t>
            </a:r>
            <a:endParaRPr lang="en-IN" b="1" dirty="0"/>
          </a:p>
        </p:txBody>
      </p:sp>
      <p:pic>
        <p:nvPicPr>
          <p:cNvPr id="5" name="Picture 4"/>
          <p:cNvPicPr>
            <a:picLocks noChangeAspect="1"/>
          </p:cNvPicPr>
          <p:nvPr/>
        </p:nvPicPr>
        <p:blipFill>
          <a:blip r:embed="rId2"/>
          <a:stretch>
            <a:fillRect/>
          </a:stretch>
        </p:blipFill>
        <p:spPr>
          <a:xfrm>
            <a:off x="2508249" y="1289339"/>
            <a:ext cx="7172325" cy="5534025"/>
          </a:xfrm>
          <a:prstGeom prst="rect">
            <a:avLst/>
          </a:prstGeom>
        </p:spPr>
      </p:pic>
    </p:spTree>
    <p:extLst>
      <p:ext uri="{BB962C8B-B14F-4D97-AF65-F5344CB8AC3E}">
        <p14:creationId xmlns:p14="http://schemas.microsoft.com/office/powerpoint/2010/main" val="1829665504"/>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Initiating a Service</a:t>
            </a:r>
            <a:endParaRPr lang="en-IN" dirty="0"/>
          </a:p>
        </p:txBody>
      </p:sp>
      <p:pic>
        <p:nvPicPr>
          <p:cNvPr id="4" name="Picture 3"/>
          <p:cNvPicPr>
            <a:picLocks noChangeAspect="1"/>
          </p:cNvPicPr>
          <p:nvPr/>
        </p:nvPicPr>
        <p:blipFill>
          <a:blip r:embed="rId2"/>
          <a:stretch>
            <a:fillRect/>
          </a:stretch>
        </p:blipFill>
        <p:spPr>
          <a:xfrm>
            <a:off x="4646612" y="1752599"/>
            <a:ext cx="2819400" cy="4703781"/>
          </a:xfrm>
          <a:prstGeom prst="rect">
            <a:avLst/>
          </a:prstGeom>
        </p:spPr>
      </p:pic>
    </p:spTree>
    <p:extLst>
      <p:ext uri="{BB962C8B-B14F-4D97-AF65-F5344CB8AC3E}">
        <p14:creationId xmlns:p14="http://schemas.microsoft.com/office/powerpoint/2010/main" val="1955140864"/>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Initiating a Service</a:t>
            </a:r>
            <a:endParaRPr lang="en-IN" dirty="0"/>
          </a:p>
        </p:txBody>
      </p:sp>
      <p:pic>
        <p:nvPicPr>
          <p:cNvPr id="4" name="Picture 3"/>
          <p:cNvPicPr>
            <a:picLocks noChangeAspect="1"/>
          </p:cNvPicPr>
          <p:nvPr/>
        </p:nvPicPr>
        <p:blipFill>
          <a:blip r:embed="rId2"/>
          <a:stretch>
            <a:fillRect/>
          </a:stretch>
        </p:blipFill>
        <p:spPr>
          <a:xfrm>
            <a:off x="1293812" y="1600200"/>
            <a:ext cx="10058400" cy="3768956"/>
          </a:xfrm>
          <a:prstGeom prst="rect">
            <a:avLst/>
          </a:prstGeom>
        </p:spPr>
      </p:pic>
    </p:spTree>
    <p:extLst>
      <p:ext uri="{BB962C8B-B14F-4D97-AF65-F5344CB8AC3E}">
        <p14:creationId xmlns:p14="http://schemas.microsoft.com/office/powerpoint/2010/main" val="1389753738"/>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9225" y="2590800"/>
            <a:ext cx="4876800" cy="1143000"/>
          </a:xfrm>
        </p:spPr>
        <p:txBody>
          <a:bodyPr>
            <a:normAutofit fontScale="90000"/>
          </a:bodyPr>
          <a:lstStyle/>
          <a:p>
            <a:r>
              <a:rPr lang="en-IN" b="1" dirty="0"/>
              <a:t>Initiating </a:t>
            </a:r>
            <a:br>
              <a:rPr lang="en-IN" b="1" dirty="0"/>
            </a:br>
            <a:r>
              <a:rPr lang="en-IN" b="1" dirty="0"/>
              <a:t>a Service</a:t>
            </a:r>
            <a:endParaRPr lang="en-IN" dirty="0"/>
          </a:p>
        </p:txBody>
      </p:sp>
      <p:pic>
        <p:nvPicPr>
          <p:cNvPr id="3" name="Picture 2"/>
          <p:cNvPicPr>
            <a:picLocks noChangeAspect="1"/>
          </p:cNvPicPr>
          <p:nvPr/>
        </p:nvPicPr>
        <p:blipFill>
          <a:blip r:embed="rId2"/>
          <a:stretch>
            <a:fillRect/>
          </a:stretch>
        </p:blipFill>
        <p:spPr>
          <a:xfrm>
            <a:off x="1598612" y="0"/>
            <a:ext cx="10590213" cy="6879125"/>
          </a:xfrm>
          <a:prstGeom prst="rect">
            <a:avLst/>
          </a:prstGeom>
        </p:spPr>
      </p:pic>
    </p:spTree>
    <p:extLst>
      <p:ext uri="{BB962C8B-B14F-4D97-AF65-F5344CB8AC3E}">
        <p14:creationId xmlns:p14="http://schemas.microsoft.com/office/powerpoint/2010/main" val="36003792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9E89-509D-4251-A9D5-645F7A41018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EF1F03A-DE46-4117-98ED-6F17E4F6156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7BCC72F-C5EB-44F2-AB52-7846F2C5A7CD}"/>
              </a:ext>
            </a:extLst>
          </p:cNvPr>
          <p:cNvPicPr>
            <a:picLocks noChangeAspect="1"/>
          </p:cNvPicPr>
          <p:nvPr/>
        </p:nvPicPr>
        <p:blipFill>
          <a:blip r:embed="rId2"/>
          <a:stretch>
            <a:fillRect/>
          </a:stretch>
        </p:blipFill>
        <p:spPr>
          <a:xfrm>
            <a:off x="5366" y="0"/>
            <a:ext cx="12178091" cy="6858000"/>
          </a:xfrm>
          <a:prstGeom prst="rect">
            <a:avLst/>
          </a:prstGeom>
        </p:spPr>
      </p:pic>
      <p:sp>
        <p:nvSpPr>
          <p:cNvPr id="5" name="Rectangle 4">
            <a:extLst>
              <a:ext uri="{FF2B5EF4-FFF2-40B4-BE49-F238E27FC236}">
                <a16:creationId xmlns:a16="http://schemas.microsoft.com/office/drawing/2014/main" id="{35B3970E-2BB9-4D6B-BE7F-5EB2908DF720}"/>
              </a:ext>
            </a:extLst>
          </p:cNvPr>
          <p:cNvSpPr/>
          <p:nvPr/>
        </p:nvSpPr>
        <p:spPr>
          <a:xfrm>
            <a:off x="150812" y="5155815"/>
            <a:ext cx="3886200"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241558054"/>
      </p:ext>
    </p:extLst>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onClick</a:t>
            </a:r>
            <a:r>
              <a:rPr lang="en-US" dirty="0"/>
              <a:t>() method to call a Service.</a:t>
            </a:r>
            <a:endParaRPr lang="en-IN" dirty="0"/>
          </a:p>
        </p:txBody>
      </p:sp>
      <p:pic>
        <p:nvPicPr>
          <p:cNvPr id="4" name="Picture 3"/>
          <p:cNvPicPr>
            <a:picLocks noChangeAspect="1"/>
          </p:cNvPicPr>
          <p:nvPr/>
        </p:nvPicPr>
        <p:blipFill>
          <a:blip r:embed="rId2"/>
          <a:stretch>
            <a:fillRect/>
          </a:stretch>
        </p:blipFill>
        <p:spPr>
          <a:xfrm>
            <a:off x="1841499" y="2133600"/>
            <a:ext cx="8505825" cy="3419475"/>
          </a:xfrm>
          <a:prstGeom prst="rect">
            <a:avLst/>
          </a:prstGeom>
        </p:spPr>
      </p:pic>
    </p:spTree>
    <p:extLst>
      <p:ext uri="{BB962C8B-B14F-4D97-AF65-F5344CB8AC3E}">
        <p14:creationId xmlns:p14="http://schemas.microsoft.com/office/powerpoint/2010/main" val="2955441279"/>
      </p:ext>
    </p:extLst>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Registering Service in AndroidManifest.xml.</a:t>
            </a:r>
          </a:p>
        </p:txBody>
      </p:sp>
      <p:pic>
        <p:nvPicPr>
          <p:cNvPr id="4" name="Picture 3"/>
          <p:cNvPicPr>
            <a:picLocks noChangeAspect="1"/>
          </p:cNvPicPr>
          <p:nvPr/>
        </p:nvPicPr>
        <p:blipFill>
          <a:blip r:embed="rId2"/>
          <a:stretch>
            <a:fillRect/>
          </a:stretch>
        </p:blipFill>
        <p:spPr>
          <a:xfrm>
            <a:off x="989012" y="2209800"/>
            <a:ext cx="10596242" cy="2667000"/>
          </a:xfrm>
          <a:prstGeom prst="rect">
            <a:avLst/>
          </a:prstGeom>
        </p:spPr>
      </p:pic>
    </p:spTree>
    <p:extLst>
      <p:ext uri="{BB962C8B-B14F-4D97-AF65-F5344CB8AC3E}">
        <p14:creationId xmlns:p14="http://schemas.microsoft.com/office/powerpoint/2010/main" val="2266416992"/>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err="1"/>
              <a:t>IntentService</a:t>
            </a:r>
            <a:endParaRPr lang="en-IN" dirty="0"/>
          </a:p>
        </p:txBody>
      </p:sp>
      <p:sp>
        <p:nvSpPr>
          <p:cNvPr id="3" name="Content Placeholder 2"/>
          <p:cNvSpPr>
            <a:spLocks noGrp="1"/>
          </p:cNvSpPr>
          <p:nvPr>
            <p:ph idx="1"/>
          </p:nvPr>
        </p:nvSpPr>
        <p:spPr/>
        <p:txBody>
          <a:bodyPr>
            <a:normAutofit/>
          </a:bodyPr>
          <a:lstStyle/>
          <a:p>
            <a:pPr>
              <a:lnSpc>
                <a:spcPct val="150000"/>
              </a:lnSpc>
            </a:pPr>
            <a:r>
              <a:rPr lang="en-US" sz="2800" dirty="0" err="1"/>
              <a:t>IntentService</a:t>
            </a:r>
            <a:r>
              <a:rPr lang="en-US" sz="2800" dirty="0"/>
              <a:t> is a subclass of the Service class.</a:t>
            </a:r>
          </a:p>
          <a:p>
            <a:pPr>
              <a:lnSpc>
                <a:spcPct val="150000"/>
              </a:lnSpc>
            </a:pPr>
            <a:r>
              <a:rPr lang="en-US" sz="2800" dirty="0"/>
              <a:t>It automatically spawns a thread, usually referred to as worker thread, to cater to long-running tasks.</a:t>
            </a:r>
          </a:p>
          <a:p>
            <a:pPr>
              <a:lnSpc>
                <a:spcPct val="150000"/>
              </a:lnSpc>
            </a:pPr>
            <a:r>
              <a:rPr lang="en-IN" sz="2800" dirty="0"/>
              <a:t>Override </a:t>
            </a:r>
            <a:r>
              <a:rPr lang="en-IN" sz="2800" dirty="0" err="1"/>
              <a:t>onHandleIntent</a:t>
            </a:r>
            <a:r>
              <a:rPr lang="en-IN" sz="2800" dirty="0"/>
              <a:t>() </a:t>
            </a:r>
            <a:r>
              <a:rPr lang="en-US" sz="2800" dirty="0"/>
              <a:t>method. </a:t>
            </a:r>
          </a:p>
          <a:p>
            <a:pPr>
              <a:lnSpc>
                <a:spcPct val="150000"/>
              </a:lnSpc>
            </a:pPr>
            <a:r>
              <a:rPr lang="en-US" sz="2800" dirty="0"/>
              <a:t>Implementation of other callback methods of a Service (</a:t>
            </a:r>
            <a:r>
              <a:rPr lang="en-US" sz="2800" dirty="0" err="1"/>
              <a:t>onBind</a:t>
            </a:r>
            <a:r>
              <a:rPr lang="en-US" sz="2800" dirty="0"/>
              <a:t>, </a:t>
            </a:r>
            <a:r>
              <a:rPr lang="en-US" sz="2800" dirty="0" err="1"/>
              <a:t>onCreate</a:t>
            </a:r>
            <a:r>
              <a:rPr lang="en-US" sz="2800" dirty="0"/>
              <a:t>, </a:t>
            </a:r>
            <a:r>
              <a:rPr lang="en-US" sz="2800" dirty="0" err="1"/>
              <a:t>onStartCommand</a:t>
            </a:r>
            <a:r>
              <a:rPr lang="en-US" sz="2800" dirty="0"/>
              <a:t>, </a:t>
            </a:r>
            <a:r>
              <a:rPr lang="en-IN" sz="2800" dirty="0"/>
              <a:t>and </a:t>
            </a:r>
            <a:r>
              <a:rPr lang="en-IN" sz="2800" dirty="0" err="1"/>
              <a:t>onDestroy</a:t>
            </a:r>
            <a:r>
              <a:rPr lang="en-IN" sz="2800" dirty="0"/>
              <a:t>) is optional.</a:t>
            </a:r>
            <a:endParaRPr lang="en-US" sz="2800" dirty="0"/>
          </a:p>
          <a:p>
            <a:endParaRPr lang="en-IN" dirty="0"/>
          </a:p>
        </p:txBody>
      </p:sp>
    </p:spTree>
    <p:extLst>
      <p:ext uri="{BB962C8B-B14F-4D97-AF65-F5344CB8AC3E}">
        <p14:creationId xmlns:p14="http://schemas.microsoft.com/office/powerpoint/2010/main" val="1807709120"/>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IN" sz="4000" b="1" dirty="0" err="1"/>
              <a:t>IntentService</a:t>
            </a:r>
            <a:endParaRPr lang="en-IN" sz="4000" dirty="0"/>
          </a:p>
        </p:txBody>
      </p:sp>
      <p:pic>
        <p:nvPicPr>
          <p:cNvPr id="4" name="Picture 3"/>
          <p:cNvPicPr>
            <a:picLocks noChangeAspect="1"/>
          </p:cNvPicPr>
          <p:nvPr/>
        </p:nvPicPr>
        <p:blipFill>
          <a:blip r:embed="rId2"/>
          <a:stretch>
            <a:fillRect/>
          </a:stretch>
        </p:blipFill>
        <p:spPr>
          <a:xfrm>
            <a:off x="3644900" y="-32327"/>
            <a:ext cx="8543925" cy="6814127"/>
          </a:xfrm>
          <a:prstGeom prst="rect">
            <a:avLst/>
          </a:prstGeom>
        </p:spPr>
      </p:pic>
    </p:spTree>
    <p:extLst>
      <p:ext uri="{BB962C8B-B14F-4D97-AF65-F5344CB8AC3E}">
        <p14:creationId xmlns:p14="http://schemas.microsoft.com/office/powerpoint/2010/main" val="1549250157"/>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Bound Service</a:t>
            </a:r>
            <a:endParaRPr lang="en-IN" dirty="0"/>
          </a:p>
        </p:txBody>
      </p:sp>
      <p:sp>
        <p:nvSpPr>
          <p:cNvPr id="3" name="Content Placeholder 2"/>
          <p:cNvSpPr>
            <a:spLocks noGrp="1"/>
          </p:cNvSpPr>
          <p:nvPr>
            <p:ph idx="1"/>
          </p:nvPr>
        </p:nvSpPr>
        <p:spPr/>
        <p:txBody>
          <a:bodyPr/>
          <a:lstStyle/>
          <a:p>
            <a:r>
              <a:rPr lang="en-US" dirty="0"/>
              <a:t>The Bound Service acts as a </a:t>
            </a:r>
            <a:r>
              <a:rPr lang="en-US" dirty="0">
                <a:solidFill>
                  <a:srgbClr val="FF0000"/>
                </a:solidFill>
              </a:rPr>
              <a:t>server</a:t>
            </a:r>
            <a:r>
              <a:rPr lang="en-US" dirty="0"/>
              <a:t> and the other app component that intends to bind to the Service acts as a </a:t>
            </a:r>
            <a:r>
              <a:rPr lang="en-US" dirty="0">
                <a:solidFill>
                  <a:srgbClr val="FF0000"/>
                </a:solidFill>
              </a:rPr>
              <a:t>client</a:t>
            </a:r>
            <a:r>
              <a:rPr lang="en-US" dirty="0"/>
              <a:t>.</a:t>
            </a:r>
          </a:p>
          <a:p>
            <a:r>
              <a:rPr lang="en-US" dirty="0"/>
              <a:t>local binding and cross-app binding</a:t>
            </a:r>
            <a:endParaRPr lang="en-IN" dirty="0"/>
          </a:p>
        </p:txBody>
      </p:sp>
    </p:spTree>
    <p:extLst>
      <p:ext uri="{BB962C8B-B14F-4D97-AF65-F5344CB8AC3E}">
        <p14:creationId xmlns:p14="http://schemas.microsoft.com/office/powerpoint/2010/main" val="2710492993"/>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Bound Service</a:t>
            </a:r>
            <a:endParaRPr lang="en-IN" dirty="0"/>
          </a:p>
        </p:txBody>
      </p:sp>
      <p:sp>
        <p:nvSpPr>
          <p:cNvPr id="3" name="Content Placeholder 2"/>
          <p:cNvSpPr>
            <a:spLocks noGrp="1"/>
          </p:cNvSpPr>
          <p:nvPr>
            <p:ph idx="1"/>
          </p:nvPr>
        </p:nvSpPr>
        <p:spPr/>
        <p:txBody>
          <a:bodyPr/>
          <a:lstStyle/>
          <a:p>
            <a:r>
              <a:rPr lang="en-US" dirty="0"/>
              <a:t>Local binding is used if both the Service and the other component </a:t>
            </a:r>
            <a:r>
              <a:rPr lang="en-US" dirty="0">
                <a:solidFill>
                  <a:srgbClr val="FF0000"/>
                </a:solidFill>
              </a:rPr>
              <a:t>belong to the same app</a:t>
            </a:r>
            <a:r>
              <a:rPr lang="en-US" dirty="0"/>
              <a:t>. It is implemented using a </a:t>
            </a:r>
            <a:r>
              <a:rPr lang="en-US" dirty="0">
                <a:solidFill>
                  <a:srgbClr val="FF0000"/>
                </a:solidFill>
              </a:rPr>
              <a:t>Binder</a:t>
            </a:r>
            <a:r>
              <a:rPr lang="en-US" dirty="0"/>
              <a:t> </a:t>
            </a:r>
            <a:r>
              <a:rPr lang="en-IN" dirty="0"/>
              <a:t>class.</a:t>
            </a:r>
          </a:p>
          <a:p>
            <a:r>
              <a:rPr lang="en-US" dirty="0"/>
              <a:t>Cross-app binding is used when the client component resides in a </a:t>
            </a:r>
            <a:r>
              <a:rPr lang="en-US" dirty="0">
                <a:solidFill>
                  <a:srgbClr val="FF0000"/>
                </a:solidFill>
              </a:rPr>
              <a:t>different app</a:t>
            </a:r>
            <a:r>
              <a:rPr lang="en-US" dirty="0"/>
              <a:t>.</a:t>
            </a:r>
            <a:endParaRPr lang="en-IN" dirty="0"/>
          </a:p>
          <a:p>
            <a:endParaRPr lang="en-IN" dirty="0"/>
          </a:p>
        </p:txBody>
      </p:sp>
    </p:spTree>
    <p:extLst>
      <p:ext uri="{BB962C8B-B14F-4D97-AF65-F5344CB8AC3E}">
        <p14:creationId xmlns:p14="http://schemas.microsoft.com/office/powerpoint/2010/main" val="1625728824"/>
      </p:ext>
    </p:extLst>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Bound Service</a:t>
            </a:r>
            <a:endParaRPr lang="en-IN" dirty="0"/>
          </a:p>
        </p:txBody>
      </p:sp>
      <p:sp>
        <p:nvSpPr>
          <p:cNvPr id="3" name="Content Placeholder 2"/>
          <p:cNvSpPr>
            <a:spLocks noGrp="1"/>
          </p:cNvSpPr>
          <p:nvPr>
            <p:ph idx="1"/>
          </p:nvPr>
        </p:nvSpPr>
        <p:spPr/>
        <p:txBody>
          <a:bodyPr/>
          <a:lstStyle/>
          <a:p>
            <a:r>
              <a:rPr lang="en-US" dirty="0"/>
              <a:t>Cross-app binding supported either by </a:t>
            </a:r>
            <a:r>
              <a:rPr lang="en-US" dirty="0">
                <a:solidFill>
                  <a:srgbClr val="FF0000"/>
                </a:solidFill>
              </a:rPr>
              <a:t>Messenger</a:t>
            </a:r>
            <a:r>
              <a:rPr lang="en-US" dirty="0"/>
              <a:t> API or by </a:t>
            </a:r>
            <a:r>
              <a:rPr lang="en-US" dirty="0">
                <a:solidFill>
                  <a:srgbClr val="FF0000"/>
                </a:solidFill>
              </a:rPr>
              <a:t>Android Interface Definition Language (AIDL)</a:t>
            </a:r>
            <a:r>
              <a:rPr lang="en-US" dirty="0"/>
              <a:t>.</a:t>
            </a:r>
            <a:endParaRPr lang="en-IN" dirty="0"/>
          </a:p>
        </p:txBody>
      </p:sp>
    </p:spTree>
    <p:extLst>
      <p:ext uri="{BB962C8B-B14F-4D97-AF65-F5344CB8AC3E}">
        <p14:creationId xmlns:p14="http://schemas.microsoft.com/office/powerpoint/2010/main" val="350637935"/>
      </p:ext>
    </p:extLst>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Bound Service</a:t>
            </a:r>
            <a:endParaRPr lang="en-IN" dirty="0"/>
          </a:p>
        </p:txBody>
      </p:sp>
      <p:sp>
        <p:nvSpPr>
          <p:cNvPr id="3" name="Content Placeholder 2"/>
          <p:cNvSpPr>
            <a:spLocks noGrp="1"/>
          </p:cNvSpPr>
          <p:nvPr>
            <p:ph idx="1"/>
          </p:nvPr>
        </p:nvSpPr>
        <p:spPr/>
        <p:txBody>
          <a:bodyPr/>
          <a:lstStyle/>
          <a:p>
            <a:r>
              <a:rPr lang="en-US" dirty="0"/>
              <a:t>Cross-app binding supported either by </a:t>
            </a:r>
            <a:r>
              <a:rPr lang="en-US" dirty="0">
                <a:solidFill>
                  <a:srgbClr val="FF0000"/>
                </a:solidFill>
              </a:rPr>
              <a:t>Messenger</a:t>
            </a:r>
            <a:r>
              <a:rPr lang="en-US" dirty="0"/>
              <a:t> API or by </a:t>
            </a:r>
            <a:r>
              <a:rPr lang="en-US" dirty="0">
                <a:solidFill>
                  <a:srgbClr val="FF0000"/>
                </a:solidFill>
              </a:rPr>
              <a:t>Android Interface Definition Language (AIDL)</a:t>
            </a:r>
            <a:r>
              <a:rPr lang="en-US" dirty="0"/>
              <a:t>.</a:t>
            </a:r>
            <a:endParaRPr lang="en-IN" dirty="0"/>
          </a:p>
        </p:txBody>
      </p:sp>
    </p:spTree>
    <p:extLst>
      <p:ext uri="{BB962C8B-B14F-4D97-AF65-F5344CB8AC3E}">
        <p14:creationId xmlns:p14="http://schemas.microsoft.com/office/powerpoint/2010/main" val="3781092399"/>
      </p:ext>
    </p:extLst>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Bound Service States and Life-Cycle Methods.</a:t>
            </a:r>
            <a:endParaRPr lang="en-IN" dirty="0"/>
          </a:p>
        </p:txBody>
      </p:sp>
      <p:pic>
        <p:nvPicPr>
          <p:cNvPr id="4" name="Picture 3"/>
          <p:cNvPicPr>
            <a:picLocks noChangeAspect="1"/>
          </p:cNvPicPr>
          <p:nvPr/>
        </p:nvPicPr>
        <p:blipFill>
          <a:blip r:embed="rId2"/>
          <a:stretch>
            <a:fillRect/>
          </a:stretch>
        </p:blipFill>
        <p:spPr>
          <a:xfrm>
            <a:off x="2803524" y="1533525"/>
            <a:ext cx="6581775" cy="5324475"/>
          </a:xfrm>
          <a:prstGeom prst="rect">
            <a:avLst/>
          </a:prstGeom>
        </p:spPr>
      </p:pic>
    </p:spTree>
    <p:extLst>
      <p:ext uri="{BB962C8B-B14F-4D97-AF65-F5344CB8AC3E}">
        <p14:creationId xmlns:p14="http://schemas.microsoft.com/office/powerpoint/2010/main" val="2192072412"/>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Client component for Bound Service.</a:t>
            </a:r>
            <a:endParaRPr lang="en-IN" dirty="0"/>
          </a:p>
        </p:txBody>
      </p:sp>
      <p:pic>
        <p:nvPicPr>
          <p:cNvPr id="4" name="Picture 3"/>
          <p:cNvPicPr>
            <a:picLocks noChangeAspect="1"/>
          </p:cNvPicPr>
          <p:nvPr/>
        </p:nvPicPr>
        <p:blipFill>
          <a:blip r:embed="rId2"/>
          <a:stretch>
            <a:fillRect/>
          </a:stretch>
        </p:blipFill>
        <p:spPr>
          <a:xfrm>
            <a:off x="4467024" y="1417639"/>
            <a:ext cx="3532388" cy="5243104"/>
          </a:xfrm>
          <a:prstGeom prst="rect">
            <a:avLst/>
          </a:prstGeom>
        </p:spPr>
      </p:pic>
    </p:spTree>
    <p:extLst>
      <p:ext uri="{BB962C8B-B14F-4D97-AF65-F5344CB8AC3E}">
        <p14:creationId xmlns:p14="http://schemas.microsoft.com/office/powerpoint/2010/main" val="13191154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A51BA7-8B14-4849-A8B1-AAAD8DF8A04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247208-A38D-4F94-B4B3-A4007598A64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B64A6F4-E430-43A7-8724-7A425139BEF5}"/>
              </a:ext>
            </a:extLst>
          </p:cNvPr>
          <p:cNvPicPr>
            <a:picLocks noChangeAspect="1"/>
          </p:cNvPicPr>
          <p:nvPr/>
        </p:nvPicPr>
        <p:blipFill>
          <a:blip r:embed="rId2"/>
          <a:stretch>
            <a:fillRect/>
          </a:stretch>
        </p:blipFill>
        <p:spPr>
          <a:xfrm>
            <a:off x="-1" y="3412"/>
            <a:ext cx="12188825" cy="6851176"/>
          </a:xfrm>
          <a:prstGeom prst="rect">
            <a:avLst/>
          </a:prstGeom>
        </p:spPr>
      </p:pic>
    </p:spTree>
    <p:extLst>
      <p:ext uri="{BB962C8B-B14F-4D97-AF65-F5344CB8AC3E}">
        <p14:creationId xmlns:p14="http://schemas.microsoft.com/office/powerpoint/2010/main" val="2971961431"/>
      </p:ext>
    </p:extLst>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CounterService</a:t>
            </a:r>
            <a:r>
              <a:rPr lang="en-US" dirty="0"/>
              <a:t> modified to cater to local binding.</a:t>
            </a:r>
            <a:endParaRPr lang="en-IN" dirty="0"/>
          </a:p>
        </p:txBody>
      </p:sp>
      <p:pic>
        <p:nvPicPr>
          <p:cNvPr id="4" name="Picture 3"/>
          <p:cNvPicPr>
            <a:picLocks noChangeAspect="1"/>
          </p:cNvPicPr>
          <p:nvPr/>
        </p:nvPicPr>
        <p:blipFill>
          <a:blip r:embed="rId2"/>
          <a:stretch>
            <a:fillRect/>
          </a:stretch>
        </p:blipFill>
        <p:spPr>
          <a:xfrm>
            <a:off x="1065212" y="1828800"/>
            <a:ext cx="10287000" cy="4197371"/>
          </a:xfrm>
          <a:prstGeom prst="rect">
            <a:avLst/>
          </a:prstGeom>
        </p:spPr>
      </p:pic>
    </p:spTree>
    <p:extLst>
      <p:ext uri="{BB962C8B-B14F-4D97-AF65-F5344CB8AC3E}">
        <p14:creationId xmlns:p14="http://schemas.microsoft.com/office/powerpoint/2010/main" val="528327493"/>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57" y="1905000"/>
            <a:ext cx="3036455" cy="3048000"/>
          </a:xfrm>
        </p:spPr>
        <p:txBody>
          <a:bodyPr>
            <a:noAutofit/>
          </a:bodyPr>
          <a:lstStyle/>
          <a:p>
            <a:r>
              <a:rPr lang="en-US" sz="3200" dirty="0" err="1"/>
              <a:t>CounterService</a:t>
            </a:r>
            <a:r>
              <a:rPr lang="en-US" sz="3200" dirty="0"/>
              <a:t> </a:t>
            </a:r>
            <a:br>
              <a:rPr lang="en-US" sz="3200" dirty="0"/>
            </a:br>
            <a:r>
              <a:rPr lang="en-US" sz="3200" dirty="0"/>
              <a:t>modified to cater </a:t>
            </a:r>
            <a:br>
              <a:rPr lang="en-US" sz="3200" dirty="0"/>
            </a:br>
            <a:r>
              <a:rPr lang="en-US" sz="3200" dirty="0"/>
              <a:t>to local binding.</a:t>
            </a:r>
            <a:endParaRPr lang="en-IN" sz="3200" dirty="0"/>
          </a:p>
        </p:txBody>
      </p:sp>
      <p:pic>
        <p:nvPicPr>
          <p:cNvPr id="3" name="Picture 2"/>
          <p:cNvPicPr>
            <a:picLocks noChangeAspect="1"/>
          </p:cNvPicPr>
          <p:nvPr/>
        </p:nvPicPr>
        <p:blipFill>
          <a:blip r:embed="rId2"/>
          <a:stretch>
            <a:fillRect/>
          </a:stretch>
        </p:blipFill>
        <p:spPr>
          <a:xfrm>
            <a:off x="2894011" y="495300"/>
            <a:ext cx="9294814" cy="5867400"/>
          </a:xfrm>
          <a:prstGeom prst="rect">
            <a:avLst/>
          </a:prstGeom>
        </p:spPr>
      </p:pic>
    </p:spTree>
    <p:extLst>
      <p:ext uri="{BB962C8B-B14F-4D97-AF65-F5344CB8AC3E}">
        <p14:creationId xmlns:p14="http://schemas.microsoft.com/office/powerpoint/2010/main" val="319622516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3213" y="2819400"/>
            <a:ext cx="2590800" cy="1143000"/>
          </a:xfrm>
        </p:spPr>
        <p:txBody>
          <a:bodyPr>
            <a:noAutofit/>
          </a:bodyPr>
          <a:lstStyle/>
          <a:p>
            <a:r>
              <a:rPr lang="en-US" sz="3200" dirty="0" err="1"/>
              <a:t>CounterService</a:t>
            </a:r>
            <a:r>
              <a:rPr lang="en-US" sz="3200" dirty="0"/>
              <a:t> </a:t>
            </a:r>
            <a:br>
              <a:rPr lang="en-US" sz="3200" dirty="0"/>
            </a:br>
            <a:r>
              <a:rPr lang="en-US" sz="3200" dirty="0"/>
              <a:t>modified to cater </a:t>
            </a:r>
            <a:br>
              <a:rPr lang="en-US" sz="3200" dirty="0"/>
            </a:br>
            <a:r>
              <a:rPr lang="en-US" sz="3200" dirty="0"/>
              <a:t>to local binding.</a:t>
            </a:r>
            <a:endParaRPr lang="en-IN" sz="3200" dirty="0"/>
          </a:p>
        </p:txBody>
      </p:sp>
      <p:pic>
        <p:nvPicPr>
          <p:cNvPr id="4" name="Picture 3"/>
          <p:cNvPicPr>
            <a:picLocks noChangeAspect="1"/>
          </p:cNvPicPr>
          <p:nvPr/>
        </p:nvPicPr>
        <p:blipFill>
          <a:blip r:embed="rId2"/>
          <a:stretch>
            <a:fillRect/>
          </a:stretch>
        </p:blipFill>
        <p:spPr>
          <a:xfrm>
            <a:off x="2894013" y="457200"/>
            <a:ext cx="9289286" cy="4267200"/>
          </a:xfrm>
          <a:prstGeom prst="rect">
            <a:avLst/>
          </a:prstGeom>
        </p:spPr>
      </p:pic>
    </p:spTree>
    <p:extLst>
      <p:ext uri="{BB962C8B-B14F-4D97-AF65-F5344CB8AC3E}">
        <p14:creationId xmlns:p14="http://schemas.microsoft.com/office/powerpoint/2010/main" val="2107785630"/>
      </p:ext>
    </p:extLst>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267" y="2743200"/>
            <a:ext cx="3275171" cy="1143000"/>
          </a:xfrm>
        </p:spPr>
        <p:txBody>
          <a:bodyPr>
            <a:normAutofit/>
          </a:bodyPr>
          <a:lstStyle/>
          <a:p>
            <a:r>
              <a:rPr lang="en-IN" sz="3200" dirty="0"/>
              <a:t>Client </a:t>
            </a:r>
            <a:r>
              <a:rPr lang="en-IN" sz="3200"/>
              <a:t>component </a:t>
            </a:r>
            <a:br>
              <a:rPr lang="en-IN" sz="3200"/>
            </a:br>
            <a:r>
              <a:rPr lang="en-IN" sz="3200"/>
              <a:t>– </a:t>
            </a:r>
            <a:r>
              <a:rPr lang="en-IN" sz="3200" dirty="0" err="1"/>
              <a:t>CounterActivity</a:t>
            </a:r>
            <a:endParaRPr lang="en-IN" sz="3200" dirty="0"/>
          </a:p>
        </p:txBody>
      </p:sp>
      <p:pic>
        <p:nvPicPr>
          <p:cNvPr id="4" name="Picture 3"/>
          <p:cNvPicPr>
            <a:picLocks noChangeAspect="1"/>
          </p:cNvPicPr>
          <p:nvPr/>
        </p:nvPicPr>
        <p:blipFill>
          <a:blip r:embed="rId2"/>
          <a:stretch>
            <a:fillRect/>
          </a:stretch>
        </p:blipFill>
        <p:spPr>
          <a:xfrm>
            <a:off x="3287438" y="247650"/>
            <a:ext cx="8686800" cy="6134100"/>
          </a:xfrm>
          <a:prstGeom prst="rect">
            <a:avLst/>
          </a:prstGeom>
        </p:spPr>
      </p:pic>
    </p:spTree>
    <p:extLst>
      <p:ext uri="{BB962C8B-B14F-4D97-AF65-F5344CB8AC3E}">
        <p14:creationId xmlns:p14="http://schemas.microsoft.com/office/powerpoint/2010/main" val="2198293900"/>
      </p:ext>
    </p:extLst>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87438" y="5572125"/>
            <a:ext cx="8677275" cy="1285875"/>
          </a:xfrm>
          <a:prstGeom prst="rect">
            <a:avLst/>
          </a:prstGeom>
        </p:spPr>
      </p:pic>
      <p:sp>
        <p:nvSpPr>
          <p:cNvPr id="2" name="Title 1"/>
          <p:cNvSpPr>
            <a:spLocks noGrp="1"/>
          </p:cNvSpPr>
          <p:nvPr>
            <p:ph type="title"/>
          </p:nvPr>
        </p:nvSpPr>
        <p:spPr>
          <a:xfrm>
            <a:off x="12267" y="2743200"/>
            <a:ext cx="3275171" cy="1143000"/>
          </a:xfrm>
        </p:spPr>
        <p:txBody>
          <a:bodyPr>
            <a:normAutofit/>
          </a:bodyPr>
          <a:lstStyle/>
          <a:p>
            <a:r>
              <a:rPr lang="en-IN" sz="3200" dirty="0"/>
              <a:t>Client </a:t>
            </a:r>
            <a:r>
              <a:rPr lang="en-IN" sz="3200"/>
              <a:t>component </a:t>
            </a:r>
            <a:br>
              <a:rPr lang="en-IN" sz="3200"/>
            </a:br>
            <a:r>
              <a:rPr lang="en-IN" sz="3200"/>
              <a:t>– </a:t>
            </a:r>
            <a:r>
              <a:rPr lang="en-IN" sz="3200" dirty="0" err="1"/>
              <a:t>CounterActivity</a:t>
            </a:r>
            <a:endParaRPr lang="en-IN" sz="3200" dirty="0"/>
          </a:p>
        </p:txBody>
      </p:sp>
      <p:pic>
        <p:nvPicPr>
          <p:cNvPr id="3" name="Picture 2"/>
          <p:cNvPicPr>
            <a:picLocks noChangeAspect="1"/>
          </p:cNvPicPr>
          <p:nvPr/>
        </p:nvPicPr>
        <p:blipFill>
          <a:blip r:embed="rId3"/>
          <a:stretch>
            <a:fillRect/>
          </a:stretch>
        </p:blipFill>
        <p:spPr>
          <a:xfrm>
            <a:off x="3311250" y="0"/>
            <a:ext cx="8658225" cy="5610225"/>
          </a:xfrm>
          <a:prstGeom prst="rect">
            <a:avLst/>
          </a:prstGeom>
        </p:spPr>
      </p:pic>
    </p:spTree>
    <p:extLst>
      <p:ext uri="{BB962C8B-B14F-4D97-AF65-F5344CB8AC3E}">
        <p14:creationId xmlns:p14="http://schemas.microsoft.com/office/powerpoint/2010/main" val="3056115537"/>
      </p:ext>
    </p:extLst>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flags’ values are used to indicate the priority that should be assigned by the Android runtime</a:t>
            </a:r>
            <a:br>
              <a:rPr lang="en-US" sz="3600" dirty="0"/>
            </a:br>
            <a:r>
              <a:rPr lang="en-US" sz="3600" dirty="0"/>
              <a:t>to the Service in case of resource crunch</a:t>
            </a:r>
            <a:endParaRPr lang="en-IN" sz="3600" dirty="0"/>
          </a:p>
        </p:txBody>
      </p:sp>
      <p:sp>
        <p:nvSpPr>
          <p:cNvPr id="3" name="Content Placeholder 2"/>
          <p:cNvSpPr>
            <a:spLocks noGrp="1"/>
          </p:cNvSpPr>
          <p:nvPr>
            <p:ph idx="1"/>
          </p:nvPr>
        </p:nvSpPr>
        <p:spPr>
          <a:xfrm>
            <a:off x="609441" y="2438400"/>
            <a:ext cx="10969943" cy="3687765"/>
          </a:xfrm>
        </p:spPr>
        <p:txBody>
          <a:bodyPr>
            <a:noAutofit/>
          </a:bodyPr>
          <a:lstStyle/>
          <a:p>
            <a:r>
              <a:rPr lang="en-IN" sz="2800" b="1" dirty="0"/>
              <a:t>BIND_AUTO_CREATE</a:t>
            </a:r>
            <a:r>
              <a:rPr lang="en-IN" sz="2800" dirty="0"/>
              <a:t> (start </a:t>
            </a:r>
            <a:r>
              <a:rPr lang="en-US" sz="2800" dirty="0"/>
              <a:t>the Service as long as the binding exists)</a:t>
            </a:r>
          </a:p>
          <a:p>
            <a:r>
              <a:rPr lang="en-US" sz="2800" b="1" dirty="0"/>
              <a:t>BIND_ADJUST_WITH_ACTIVITY</a:t>
            </a:r>
            <a:r>
              <a:rPr lang="en-US" sz="2800" dirty="0"/>
              <a:t> (prioritize based on the visibility of the Activity)</a:t>
            </a:r>
          </a:p>
          <a:p>
            <a:r>
              <a:rPr lang="en-US" sz="2800" b="1" dirty="0"/>
              <a:t>BIND_ABOVE_CLIENT</a:t>
            </a:r>
            <a:r>
              <a:rPr lang="en-US" sz="2800" dirty="0"/>
              <a:t> (keep the priority higher than that of the client).</a:t>
            </a:r>
            <a:endParaRPr lang="en-IN" sz="2800" dirty="0"/>
          </a:p>
        </p:txBody>
      </p:sp>
    </p:spTree>
    <p:extLst>
      <p:ext uri="{BB962C8B-B14F-4D97-AF65-F5344CB8AC3E}">
        <p14:creationId xmlns:p14="http://schemas.microsoft.com/office/powerpoint/2010/main" val="3599300011"/>
      </p:ext>
    </p:extLst>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8733"/>
            <a:ext cx="3198812" cy="1143000"/>
          </a:xfrm>
        </p:spPr>
        <p:txBody>
          <a:bodyPr>
            <a:noAutofit/>
          </a:bodyPr>
          <a:lstStyle/>
          <a:p>
            <a:pPr algn="l"/>
            <a:r>
              <a:rPr lang="en-US" sz="3200" dirty="0" err="1"/>
              <a:t>CounterService</a:t>
            </a:r>
            <a:r>
              <a:rPr lang="en-US" sz="3200" dirty="0"/>
              <a:t> </a:t>
            </a:r>
            <a:br>
              <a:rPr lang="en-US" sz="3200" dirty="0"/>
            </a:br>
            <a:r>
              <a:rPr lang="en-US" sz="3200" dirty="0"/>
              <a:t>modified to cater </a:t>
            </a:r>
            <a:br>
              <a:rPr lang="en-US" sz="3200" dirty="0"/>
            </a:br>
            <a:r>
              <a:rPr lang="en-US" sz="3200" dirty="0"/>
              <a:t>to cross-app binding.</a:t>
            </a:r>
            <a:endParaRPr lang="en-IN" sz="3200" dirty="0"/>
          </a:p>
        </p:txBody>
      </p:sp>
      <p:pic>
        <p:nvPicPr>
          <p:cNvPr id="4" name="Picture 3"/>
          <p:cNvPicPr>
            <a:picLocks noChangeAspect="1"/>
          </p:cNvPicPr>
          <p:nvPr/>
        </p:nvPicPr>
        <p:blipFill>
          <a:blip r:embed="rId2"/>
          <a:stretch>
            <a:fillRect/>
          </a:stretch>
        </p:blipFill>
        <p:spPr>
          <a:xfrm>
            <a:off x="3171824" y="1959120"/>
            <a:ext cx="8966201" cy="2562225"/>
          </a:xfrm>
          <a:prstGeom prst="rect">
            <a:avLst/>
          </a:prstGeom>
        </p:spPr>
      </p:pic>
    </p:spTree>
    <p:extLst>
      <p:ext uri="{BB962C8B-B14F-4D97-AF65-F5344CB8AC3E}">
        <p14:creationId xmlns:p14="http://schemas.microsoft.com/office/powerpoint/2010/main" val="174349221"/>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8733"/>
            <a:ext cx="3198812" cy="1143000"/>
          </a:xfrm>
        </p:spPr>
        <p:txBody>
          <a:bodyPr>
            <a:noAutofit/>
          </a:bodyPr>
          <a:lstStyle/>
          <a:p>
            <a:pPr algn="l"/>
            <a:r>
              <a:rPr lang="en-US" sz="3200" dirty="0" err="1"/>
              <a:t>CounterService</a:t>
            </a:r>
            <a:r>
              <a:rPr lang="en-US" sz="3200" dirty="0"/>
              <a:t> </a:t>
            </a:r>
            <a:br>
              <a:rPr lang="en-US" sz="3200" dirty="0"/>
            </a:br>
            <a:r>
              <a:rPr lang="en-US" sz="3200" dirty="0"/>
              <a:t>modified to cater </a:t>
            </a:r>
            <a:br>
              <a:rPr lang="en-US" sz="3200" dirty="0"/>
            </a:br>
            <a:r>
              <a:rPr lang="en-US" sz="3200" dirty="0"/>
              <a:t>to cross-app binding.</a:t>
            </a:r>
            <a:endParaRPr lang="en-IN" sz="3200" dirty="0"/>
          </a:p>
        </p:txBody>
      </p:sp>
      <p:pic>
        <p:nvPicPr>
          <p:cNvPr id="5" name="Picture 4"/>
          <p:cNvPicPr>
            <a:picLocks noChangeAspect="1"/>
          </p:cNvPicPr>
          <p:nvPr/>
        </p:nvPicPr>
        <p:blipFill>
          <a:blip r:embed="rId2"/>
          <a:stretch>
            <a:fillRect/>
          </a:stretch>
        </p:blipFill>
        <p:spPr>
          <a:xfrm>
            <a:off x="3220315" y="457200"/>
            <a:ext cx="8305800" cy="5915025"/>
          </a:xfrm>
          <a:prstGeom prst="rect">
            <a:avLst/>
          </a:prstGeom>
        </p:spPr>
      </p:pic>
    </p:spTree>
    <p:extLst>
      <p:ext uri="{BB962C8B-B14F-4D97-AF65-F5344CB8AC3E}">
        <p14:creationId xmlns:p14="http://schemas.microsoft.com/office/powerpoint/2010/main" val="1913806597"/>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8733"/>
            <a:ext cx="3198812" cy="1143000"/>
          </a:xfrm>
        </p:spPr>
        <p:txBody>
          <a:bodyPr>
            <a:noAutofit/>
          </a:bodyPr>
          <a:lstStyle/>
          <a:p>
            <a:pPr algn="l"/>
            <a:r>
              <a:rPr lang="en-IN" sz="3600" dirty="0"/>
              <a:t>Client component – </a:t>
            </a:r>
            <a:r>
              <a:rPr lang="en-IN" sz="3600" dirty="0" err="1"/>
              <a:t>CounterActivity</a:t>
            </a:r>
            <a:endParaRPr lang="en-IN" sz="1600" dirty="0"/>
          </a:p>
        </p:txBody>
      </p:sp>
      <p:pic>
        <p:nvPicPr>
          <p:cNvPr id="3" name="Picture 2"/>
          <p:cNvPicPr>
            <a:picLocks noChangeAspect="1"/>
          </p:cNvPicPr>
          <p:nvPr/>
        </p:nvPicPr>
        <p:blipFill>
          <a:blip r:embed="rId2"/>
          <a:stretch>
            <a:fillRect/>
          </a:stretch>
        </p:blipFill>
        <p:spPr>
          <a:xfrm>
            <a:off x="3275012" y="762000"/>
            <a:ext cx="8772525" cy="4648200"/>
          </a:xfrm>
          <a:prstGeom prst="rect">
            <a:avLst/>
          </a:prstGeom>
        </p:spPr>
      </p:pic>
      <p:pic>
        <p:nvPicPr>
          <p:cNvPr id="4" name="Picture 3"/>
          <p:cNvPicPr>
            <a:picLocks noChangeAspect="1"/>
          </p:cNvPicPr>
          <p:nvPr/>
        </p:nvPicPr>
        <p:blipFill>
          <a:blip r:embed="rId3"/>
          <a:stretch>
            <a:fillRect/>
          </a:stretch>
        </p:blipFill>
        <p:spPr>
          <a:xfrm>
            <a:off x="3275012" y="5334000"/>
            <a:ext cx="8753475" cy="1066800"/>
          </a:xfrm>
          <a:prstGeom prst="rect">
            <a:avLst/>
          </a:prstGeom>
        </p:spPr>
      </p:pic>
    </p:spTree>
    <p:extLst>
      <p:ext uri="{BB962C8B-B14F-4D97-AF65-F5344CB8AC3E}">
        <p14:creationId xmlns:p14="http://schemas.microsoft.com/office/powerpoint/2010/main" val="4282458849"/>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8733"/>
            <a:ext cx="3198812" cy="1143000"/>
          </a:xfrm>
        </p:spPr>
        <p:txBody>
          <a:bodyPr>
            <a:noAutofit/>
          </a:bodyPr>
          <a:lstStyle/>
          <a:p>
            <a:pPr algn="l"/>
            <a:r>
              <a:rPr lang="en-IN" sz="3600" dirty="0"/>
              <a:t>Client component – </a:t>
            </a:r>
            <a:r>
              <a:rPr lang="en-IN" sz="3600" dirty="0" err="1"/>
              <a:t>CounterActivity</a:t>
            </a:r>
            <a:endParaRPr lang="en-IN" sz="1600" dirty="0"/>
          </a:p>
        </p:txBody>
      </p:sp>
      <p:pic>
        <p:nvPicPr>
          <p:cNvPr id="4" name="Picture 3"/>
          <p:cNvPicPr>
            <a:picLocks noChangeAspect="1"/>
          </p:cNvPicPr>
          <p:nvPr/>
        </p:nvPicPr>
        <p:blipFill>
          <a:blip r:embed="rId2"/>
          <a:stretch>
            <a:fillRect/>
          </a:stretch>
        </p:blipFill>
        <p:spPr>
          <a:xfrm>
            <a:off x="3122612" y="1054245"/>
            <a:ext cx="8772525" cy="4371975"/>
          </a:xfrm>
          <a:prstGeom prst="rect">
            <a:avLst/>
          </a:prstGeom>
        </p:spPr>
      </p:pic>
    </p:spTree>
    <p:extLst>
      <p:ext uri="{BB962C8B-B14F-4D97-AF65-F5344CB8AC3E}">
        <p14:creationId xmlns:p14="http://schemas.microsoft.com/office/powerpoint/2010/main" val="119530333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19A065-105F-431F-8554-9B5ED205D92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67989A-5201-4392-B516-67DCFC38AC1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FB3D666-B22E-44A0-8DCA-CE2457F648CC}"/>
              </a:ext>
            </a:extLst>
          </p:cNvPr>
          <p:cNvPicPr>
            <a:picLocks noChangeAspect="1"/>
          </p:cNvPicPr>
          <p:nvPr/>
        </p:nvPicPr>
        <p:blipFill>
          <a:blip r:embed="rId2"/>
          <a:stretch>
            <a:fillRect/>
          </a:stretch>
        </p:blipFill>
        <p:spPr>
          <a:xfrm>
            <a:off x="5366" y="0"/>
            <a:ext cx="12178091" cy="6858000"/>
          </a:xfrm>
          <a:prstGeom prst="rect">
            <a:avLst/>
          </a:prstGeom>
        </p:spPr>
      </p:pic>
    </p:spTree>
    <p:extLst>
      <p:ext uri="{BB962C8B-B14F-4D97-AF65-F5344CB8AC3E}">
        <p14:creationId xmlns:p14="http://schemas.microsoft.com/office/powerpoint/2010/main" val="2130432874"/>
      </p:ext>
    </p:extLst>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8733"/>
            <a:ext cx="3198812" cy="1143000"/>
          </a:xfrm>
        </p:spPr>
        <p:txBody>
          <a:bodyPr>
            <a:noAutofit/>
          </a:bodyPr>
          <a:lstStyle/>
          <a:p>
            <a:pPr algn="l"/>
            <a:r>
              <a:rPr lang="en-IN" sz="3600" dirty="0"/>
              <a:t>Client component – </a:t>
            </a:r>
            <a:r>
              <a:rPr lang="en-IN" sz="3600" dirty="0" err="1"/>
              <a:t>CounterActivity</a:t>
            </a:r>
            <a:endParaRPr lang="en-IN" sz="1600" dirty="0"/>
          </a:p>
        </p:txBody>
      </p:sp>
      <p:pic>
        <p:nvPicPr>
          <p:cNvPr id="3" name="Picture 2"/>
          <p:cNvPicPr>
            <a:picLocks noChangeAspect="1"/>
          </p:cNvPicPr>
          <p:nvPr/>
        </p:nvPicPr>
        <p:blipFill>
          <a:blip r:embed="rId2"/>
          <a:stretch>
            <a:fillRect/>
          </a:stretch>
        </p:blipFill>
        <p:spPr>
          <a:xfrm>
            <a:off x="3275012" y="0"/>
            <a:ext cx="8913813" cy="6858000"/>
          </a:xfrm>
          <a:prstGeom prst="rect">
            <a:avLst/>
          </a:prstGeom>
        </p:spPr>
      </p:pic>
    </p:spTree>
    <p:extLst>
      <p:ext uri="{BB962C8B-B14F-4D97-AF65-F5344CB8AC3E}">
        <p14:creationId xmlns:p14="http://schemas.microsoft.com/office/powerpoint/2010/main" val="43869483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NOTIFICATIONS</a:t>
            </a:r>
            <a:endParaRPr lang="en-IN" dirty="0"/>
          </a:p>
        </p:txBody>
      </p:sp>
      <p:pic>
        <p:nvPicPr>
          <p:cNvPr id="5" name="Picture 4"/>
          <p:cNvPicPr>
            <a:picLocks noChangeAspect="1"/>
          </p:cNvPicPr>
          <p:nvPr/>
        </p:nvPicPr>
        <p:blipFill>
          <a:blip r:embed="rId2"/>
          <a:stretch>
            <a:fillRect/>
          </a:stretch>
        </p:blipFill>
        <p:spPr>
          <a:xfrm>
            <a:off x="2241549" y="1401729"/>
            <a:ext cx="7705725" cy="5257800"/>
          </a:xfrm>
          <a:prstGeom prst="rect">
            <a:avLst/>
          </a:prstGeom>
        </p:spPr>
      </p:pic>
    </p:spTree>
    <p:extLst>
      <p:ext uri="{BB962C8B-B14F-4D97-AF65-F5344CB8AC3E}">
        <p14:creationId xmlns:p14="http://schemas.microsoft.com/office/powerpoint/2010/main" val="2203096685"/>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NOTIFICATIONS</a:t>
            </a:r>
            <a:endParaRPr lang="en-IN" dirty="0"/>
          </a:p>
        </p:txBody>
      </p:sp>
      <p:sp>
        <p:nvSpPr>
          <p:cNvPr id="3" name="Content Placeholder 2"/>
          <p:cNvSpPr>
            <a:spLocks noGrp="1"/>
          </p:cNvSpPr>
          <p:nvPr>
            <p:ph idx="1"/>
          </p:nvPr>
        </p:nvSpPr>
        <p:spPr/>
        <p:txBody>
          <a:bodyPr>
            <a:normAutofit fontScale="92500" lnSpcReduction="20000"/>
          </a:bodyPr>
          <a:lstStyle/>
          <a:p>
            <a:pPr>
              <a:lnSpc>
                <a:spcPct val="200000"/>
              </a:lnSpc>
            </a:pPr>
            <a:r>
              <a:rPr lang="en-IN" sz="3200" b="1" dirty="0"/>
              <a:t>Hardware and software</a:t>
            </a:r>
            <a:r>
              <a:rPr lang="en-IN" sz="3200" dirty="0"/>
              <a:t> notifications</a:t>
            </a:r>
          </a:p>
          <a:p>
            <a:pPr>
              <a:lnSpc>
                <a:spcPct val="200000"/>
              </a:lnSpc>
            </a:pPr>
            <a:r>
              <a:rPr lang="en-US" sz="3200" dirty="0"/>
              <a:t>Vibrating a mobile phone or flashing a light-emitting diode (LED) fall under the </a:t>
            </a:r>
            <a:r>
              <a:rPr lang="en-US" sz="3200" b="1" dirty="0"/>
              <a:t>hardware notifications.</a:t>
            </a:r>
          </a:p>
          <a:p>
            <a:pPr>
              <a:lnSpc>
                <a:spcPct val="200000"/>
              </a:lnSpc>
            </a:pPr>
            <a:r>
              <a:rPr lang="en-US" sz="3200" dirty="0"/>
              <a:t>The </a:t>
            </a:r>
            <a:r>
              <a:rPr lang="en-US" sz="3200" b="1" dirty="0"/>
              <a:t>software notifications </a:t>
            </a:r>
            <a:r>
              <a:rPr lang="en-US" sz="3200" dirty="0"/>
              <a:t>usually involve flashing message to a user in a nonintrusive manner</a:t>
            </a:r>
            <a:endParaRPr lang="en-IN" sz="3200" dirty="0"/>
          </a:p>
        </p:txBody>
      </p:sp>
    </p:spTree>
    <p:extLst>
      <p:ext uri="{BB962C8B-B14F-4D97-AF65-F5344CB8AC3E}">
        <p14:creationId xmlns:p14="http://schemas.microsoft.com/office/powerpoint/2010/main" val="701882429"/>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Views for notifications</a:t>
            </a:r>
          </a:p>
        </p:txBody>
      </p:sp>
      <p:sp>
        <p:nvSpPr>
          <p:cNvPr id="3" name="Content Placeholder 2"/>
          <p:cNvSpPr>
            <a:spLocks noGrp="1"/>
          </p:cNvSpPr>
          <p:nvPr>
            <p:ph idx="1"/>
          </p:nvPr>
        </p:nvSpPr>
        <p:spPr/>
        <p:txBody>
          <a:bodyPr/>
          <a:lstStyle/>
          <a:p>
            <a:r>
              <a:rPr lang="en-US" dirty="0"/>
              <a:t>Normal view - that are visible in the notification </a:t>
            </a:r>
            <a:r>
              <a:rPr lang="en-IN" dirty="0"/>
              <a:t>drawer</a:t>
            </a:r>
            <a:endParaRPr lang="en-US" dirty="0"/>
          </a:p>
          <a:p>
            <a:r>
              <a:rPr lang="en-US" dirty="0"/>
              <a:t>Big view - </a:t>
            </a:r>
            <a:r>
              <a:rPr lang="en-IN" dirty="0"/>
              <a:t>provides extra information in </a:t>
            </a:r>
            <a:r>
              <a:rPr lang="en-US" dirty="0"/>
              <a:t>comparison to the normal view</a:t>
            </a:r>
            <a:endParaRPr lang="en-IN" dirty="0"/>
          </a:p>
        </p:txBody>
      </p:sp>
    </p:spTree>
    <p:extLst>
      <p:ext uri="{BB962C8B-B14F-4D97-AF65-F5344CB8AC3E}">
        <p14:creationId xmlns:p14="http://schemas.microsoft.com/office/powerpoint/2010/main" val="1890834254"/>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Views for notifications</a:t>
            </a:r>
          </a:p>
        </p:txBody>
      </p:sp>
      <p:pic>
        <p:nvPicPr>
          <p:cNvPr id="6" name="Picture 5"/>
          <p:cNvPicPr>
            <a:picLocks noChangeAspect="1"/>
          </p:cNvPicPr>
          <p:nvPr/>
        </p:nvPicPr>
        <p:blipFill>
          <a:blip r:embed="rId2"/>
          <a:stretch>
            <a:fillRect/>
          </a:stretch>
        </p:blipFill>
        <p:spPr>
          <a:xfrm>
            <a:off x="3084512" y="1524000"/>
            <a:ext cx="6019800" cy="4838700"/>
          </a:xfrm>
          <a:prstGeom prst="rect">
            <a:avLst/>
          </a:prstGeom>
        </p:spPr>
      </p:pic>
    </p:spTree>
    <p:extLst>
      <p:ext uri="{BB962C8B-B14F-4D97-AF65-F5344CB8AC3E}">
        <p14:creationId xmlns:p14="http://schemas.microsoft.com/office/powerpoint/2010/main" val="2877898369"/>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notification</a:t>
            </a:r>
          </a:p>
        </p:txBody>
      </p:sp>
      <p:pic>
        <p:nvPicPr>
          <p:cNvPr id="4" name="Picture 3"/>
          <p:cNvPicPr>
            <a:picLocks noChangeAspect="1"/>
          </p:cNvPicPr>
          <p:nvPr/>
        </p:nvPicPr>
        <p:blipFill>
          <a:blip r:embed="rId2"/>
          <a:stretch>
            <a:fillRect/>
          </a:stretch>
        </p:blipFill>
        <p:spPr>
          <a:xfrm>
            <a:off x="303212" y="1828800"/>
            <a:ext cx="11750998" cy="4495800"/>
          </a:xfrm>
          <a:prstGeom prst="rect">
            <a:avLst/>
          </a:prstGeom>
        </p:spPr>
      </p:pic>
    </p:spTree>
    <p:extLst>
      <p:ext uri="{BB962C8B-B14F-4D97-AF65-F5344CB8AC3E}">
        <p14:creationId xmlns:p14="http://schemas.microsoft.com/office/powerpoint/2010/main" val="276091726"/>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notification</a:t>
            </a:r>
          </a:p>
        </p:txBody>
      </p:sp>
      <p:pic>
        <p:nvPicPr>
          <p:cNvPr id="3" name="Picture 2"/>
          <p:cNvPicPr>
            <a:picLocks noChangeAspect="1"/>
          </p:cNvPicPr>
          <p:nvPr/>
        </p:nvPicPr>
        <p:blipFill>
          <a:blip r:embed="rId2"/>
          <a:stretch>
            <a:fillRect/>
          </a:stretch>
        </p:blipFill>
        <p:spPr>
          <a:xfrm>
            <a:off x="379412" y="152400"/>
            <a:ext cx="10515600" cy="6690669"/>
          </a:xfrm>
          <a:prstGeom prst="rect">
            <a:avLst/>
          </a:prstGeom>
        </p:spPr>
      </p:pic>
    </p:spTree>
    <p:extLst>
      <p:ext uri="{BB962C8B-B14F-4D97-AF65-F5344CB8AC3E}">
        <p14:creationId xmlns:p14="http://schemas.microsoft.com/office/powerpoint/2010/main" val="384679923"/>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Creating a notification</a:t>
            </a:r>
          </a:p>
        </p:txBody>
      </p:sp>
      <p:sp>
        <p:nvSpPr>
          <p:cNvPr id="4" name="Rectangle 3"/>
          <p:cNvSpPr/>
          <p:nvPr/>
        </p:nvSpPr>
        <p:spPr>
          <a:xfrm>
            <a:off x="531812" y="1720840"/>
            <a:ext cx="10820400" cy="3679854"/>
          </a:xfrm>
          <a:prstGeom prst="rect">
            <a:avLst/>
          </a:prstGeom>
        </p:spPr>
        <p:txBody>
          <a:bodyPr wrap="square">
            <a:spAutoFit/>
          </a:bodyPr>
          <a:lstStyle/>
          <a:p>
            <a:pPr marL="342900" indent="-342900">
              <a:lnSpc>
                <a:spcPct val="200000"/>
              </a:lnSpc>
              <a:buFont typeface="Arial" panose="020B0604020202020204" pitchFamily="34" charset="0"/>
              <a:buChar char="•"/>
            </a:pPr>
            <a:r>
              <a:rPr lang="en-US" dirty="0">
                <a:latin typeface="CourierNewPSMT"/>
              </a:rPr>
              <a:t>FLAG_UPDATE_CURRENT </a:t>
            </a:r>
            <a:r>
              <a:rPr lang="en-US" dirty="0">
                <a:latin typeface="Calibri" panose="020F0502020204030204" pitchFamily="34" charset="0"/>
              </a:rPr>
              <a:t>ensures that if another </a:t>
            </a:r>
            <a:r>
              <a:rPr lang="en-US" dirty="0" err="1">
                <a:latin typeface="CourierNewPSMT"/>
              </a:rPr>
              <a:t>PendingIntent</a:t>
            </a:r>
            <a:r>
              <a:rPr lang="en-US" dirty="0">
                <a:latin typeface="CourierNewPSMT"/>
              </a:rPr>
              <a:t> </a:t>
            </a:r>
            <a:r>
              <a:rPr lang="en-US" dirty="0">
                <a:latin typeface="Calibri" panose="020F0502020204030204" pitchFamily="34" charset="0"/>
              </a:rPr>
              <a:t>is created for the same Intent, the current one is updated. </a:t>
            </a:r>
          </a:p>
          <a:p>
            <a:pPr marL="342900" indent="-342900">
              <a:lnSpc>
                <a:spcPct val="200000"/>
              </a:lnSpc>
              <a:buFont typeface="Arial" panose="020B0604020202020204" pitchFamily="34" charset="0"/>
              <a:buChar char="•"/>
            </a:pPr>
            <a:r>
              <a:rPr lang="en-US" dirty="0">
                <a:latin typeface="CourierNewPSMT"/>
              </a:rPr>
              <a:t>FLAG_ONE_SHOT </a:t>
            </a:r>
            <a:r>
              <a:rPr lang="en-US" dirty="0">
                <a:latin typeface="Calibri" panose="020F0502020204030204" pitchFamily="34" charset="0"/>
              </a:rPr>
              <a:t>ensures that this </a:t>
            </a:r>
            <a:r>
              <a:rPr lang="en-US" dirty="0" err="1">
                <a:latin typeface="CourierNewPSMT"/>
              </a:rPr>
              <a:t>PendingIntent</a:t>
            </a:r>
            <a:r>
              <a:rPr lang="en-US" dirty="0">
                <a:latin typeface="CourierNewPSMT"/>
              </a:rPr>
              <a:t> </a:t>
            </a:r>
            <a:r>
              <a:rPr lang="en-US" dirty="0">
                <a:latin typeface="Calibri" panose="020F0502020204030204" pitchFamily="34" charset="0"/>
              </a:rPr>
              <a:t>can be used to trigger the component only once. </a:t>
            </a:r>
          </a:p>
          <a:p>
            <a:pPr marL="342900" indent="-342900">
              <a:lnSpc>
                <a:spcPct val="200000"/>
              </a:lnSpc>
              <a:buFont typeface="Arial" panose="020B0604020202020204" pitchFamily="34" charset="0"/>
              <a:buChar char="•"/>
            </a:pPr>
            <a:r>
              <a:rPr lang="en-US" dirty="0">
                <a:latin typeface="CourierNewPSMT"/>
              </a:rPr>
              <a:t>FLAG_NO_CREATE </a:t>
            </a:r>
            <a:r>
              <a:rPr lang="en-US" dirty="0">
                <a:latin typeface="Calibri" panose="020F0502020204030204" pitchFamily="34" charset="0"/>
              </a:rPr>
              <a:t>does not create a </a:t>
            </a:r>
            <a:r>
              <a:rPr lang="en-US" dirty="0" err="1">
                <a:latin typeface="CourierNewPSMT"/>
              </a:rPr>
              <a:t>PendingIntent</a:t>
            </a:r>
            <a:r>
              <a:rPr lang="en-US" dirty="0">
                <a:latin typeface="Calibri" panose="020F0502020204030204" pitchFamily="34" charset="0"/>
              </a:rPr>
              <a:t>, if it already exists.</a:t>
            </a:r>
            <a:endParaRPr lang="en-IN" dirty="0"/>
          </a:p>
        </p:txBody>
      </p:sp>
    </p:spTree>
    <p:extLst>
      <p:ext uri="{BB962C8B-B14F-4D97-AF65-F5344CB8AC3E}">
        <p14:creationId xmlns:p14="http://schemas.microsoft.com/office/powerpoint/2010/main" val="2346018383"/>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dirty="0"/>
              <a:t> 	</a:t>
            </a:r>
            <a:r>
              <a:rPr lang="en-US" dirty="0"/>
              <a:t>Displaying value of count in </a:t>
            </a:r>
            <a:r>
              <a:rPr lang="en-US" dirty="0" err="1"/>
              <a:t>ResultActivity</a:t>
            </a:r>
            <a:endParaRPr lang="en-IN" dirty="0"/>
          </a:p>
        </p:txBody>
      </p:sp>
      <p:pic>
        <p:nvPicPr>
          <p:cNvPr id="4" name="Picture 3"/>
          <p:cNvPicPr>
            <a:picLocks noChangeAspect="1"/>
          </p:cNvPicPr>
          <p:nvPr/>
        </p:nvPicPr>
        <p:blipFill>
          <a:blip r:embed="rId2"/>
          <a:stretch>
            <a:fillRect/>
          </a:stretch>
        </p:blipFill>
        <p:spPr>
          <a:xfrm>
            <a:off x="640180" y="1828800"/>
            <a:ext cx="11509802" cy="3505200"/>
          </a:xfrm>
          <a:prstGeom prst="rect">
            <a:avLst/>
          </a:prstGeom>
        </p:spPr>
      </p:pic>
    </p:spTree>
    <p:extLst>
      <p:ext uri="{BB962C8B-B14F-4D97-AF65-F5344CB8AC3E}">
        <p14:creationId xmlns:p14="http://schemas.microsoft.com/office/powerpoint/2010/main" val="3840173618"/>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Changes to AndroidManifest.xml.</a:t>
            </a:r>
          </a:p>
        </p:txBody>
      </p:sp>
      <p:pic>
        <p:nvPicPr>
          <p:cNvPr id="4" name="Picture 3"/>
          <p:cNvPicPr>
            <a:picLocks noChangeAspect="1"/>
          </p:cNvPicPr>
          <p:nvPr/>
        </p:nvPicPr>
        <p:blipFill>
          <a:blip r:embed="rId2"/>
          <a:stretch>
            <a:fillRect/>
          </a:stretch>
        </p:blipFill>
        <p:spPr>
          <a:xfrm>
            <a:off x="1827212" y="2667000"/>
            <a:ext cx="8296275" cy="1543050"/>
          </a:xfrm>
          <a:prstGeom prst="rect">
            <a:avLst/>
          </a:prstGeom>
        </p:spPr>
      </p:pic>
    </p:spTree>
    <p:extLst>
      <p:ext uri="{BB962C8B-B14F-4D97-AF65-F5344CB8AC3E}">
        <p14:creationId xmlns:p14="http://schemas.microsoft.com/office/powerpoint/2010/main" val="22869962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6D10C0-CCEE-46BC-B085-180A8482C42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F6B4F3E-01C5-4DD2-B8B7-C53F4EF09CB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A395F4E-DDC4-438C-8360-E8BAE3132A19}"/>
              </a:ext>
            </a:extLst>
          </p:cNvPr>
          <p:cNvPicPr>
            <a:picLocks noChangeAspect="1"/>
          </p:cNvPicPr>
          <p:nvPr/>
        </p:nvPicPr>
        <p:blipFill>
          <a:blip r:embed="rId2"/>
          <a:stretch>
            <a:fillRect/>
          </a:stretch>
        </p:blipFill>
        <p:spPr>
          <a:xfrm>
            <a:off x="12284" y="0"/>
            <a:ext cx="12164255" cy="6858000"/>
          </a:xfrm>
          <a:prstGeom prst="rect">
            <a:avLst/>
          </a:prstGeom>
        </p:spPr>
      </p:pic>
    </p:spTree>
    <p:extLst>
      <p:ext uri="{BB962C8B-B14F-4D97-AF65-F5344CB8AC3E}">
        <p14:creationId xmlns:p14="http://schemas.microsoft.com/office/powerpoint/2010/main" val="2017432287"/>
      </p:ext>
    </p:extLst>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idx="1"/>
          </p:nvPr>
        </p:nvSpPr>
        <p:spPr>
          <a:xfrm>
            <a:off x="912812" y="2590800"/>
            <a:ext cx="10360501" cy="1500187"/>
          </a:xfrm>
        </p:spPr>
        <p:txBody>
          <a:bodyPr>
            <a:noAutofit/>
          </a:bodyPr>
          <a:lstStyle/>
          <a:p>
            <a:r>
              <a:rPr lang="en-IN" sz="4800" b="1" dirty="0">
                <a:solidFill>
                  <a:schemeClr val="tx1"/>
                </a:solidFill>
              </a:rPr>
              <a:t>App Data – </a:t>
            </a:r>
          </a:p>
          <a:p>
            <a:r>
              <a:rPr lang="en-IN" sz="4800" b="1" dirty="0">
                <a:solidFill>
                  <a:schemeClr val="tx1"/>
                </a:solidFill>
              </a:rPr>
              <a:t>Persistence and Access</a:t>
            </a:r>
            <a:endParaRPr lang="en-IN" sz="4800" dirty="0">
              <a:solidFill>
                <a:schemeClr val="tx1"/>
              </a:solidFill>
            </a:endParaRPr>
          </a:p>
        </p:txBody>
      </p:sp>
    </p:spTree>
    <p:extLst>
      <p:ext uri="{BB962C8B-B14F-4D97-AF65-F5344CB8AC3E}">
        <p14:creationId xmlns:p14="http://schemas.microsoft.com/office/powerpoint/2010/main" val="3145447864"/>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en-US" dirty="0"/>
              <a:t>So far, you have learnt two important aspects of mobile app development – </a:t>
            </a:r>
          </a:p>
          <a:p>
            <a:pPr lvl="1">
              <a:lnSpc>
                <a:spcPct val="200000"/>
              </a:lnSpc>
            </a:pPr>
            <a:r>
              <a:rPr lang="en-US" dirty="0"/>
              <a:t>the user interface</a:t>
            </a:r>
          </a:p>
          <a:p>
            <a:pPr lvl="1">
              <a:lnSpc>
                <a:spcPct val="200000"/>
              </a:lnSpc>
            </a:pPr>
            <a:r>
              <a:rPr lang="en-IN" dirty="0"/>
              <a:t>long-running tasks</a:t>
            </a:r>
          </a:p>
        </p:txBody>
      </p:sp>
    </p:spTree>
    <p:extLst>
      <p:ext uri="{BB962C8B-B14F-4D97-AF65-F5344CB8AC3E}">
        <p14:creationId xmlns:p14="http://schemas.microsoft.com/office/powerpoint/2010/main" val="952452471"/>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This chapter primarily focuses on data handling in Android apps.</a:t>
            </a:r>
            <a:endParaRPr lang="en-IN" dirty="0"/>
          </a:p>
        </p:txBody>
      </p:sp>
      <p:sp>
        <p:nvSpPr>
          <p:cNvPr id="3" name="Content Placeholder 2"/>
          <p:cNvSpPr>
            <a:spLocks noGrp="1"/>
          </p:cNvSpPr>
          <p:nvPr>
            <p:ph idx="1"/>
          </p:nvPr>
        </p:nvSpPr>
        <p:spPr>
          <a:xfrm>
            <a:off x="609441" y="1600202"/>
            <a:ext cx="11352371" cy="4525963"/>
          </a:xfrm>
        </p:spPr>
        <p:txBody>
          <a:bodyPr>
            <a:normAutofit fontScale="92500"/>
          </a:bodyPr>
          <a:lstStyle/>
          <a:p>
            <a:pPr>
              <a:lnSpc>
                <a:spcPct val="200000"/>
              </a:lnSpc>
            </a:pPr>
            <a:r>
              <a:rPr lang="en-US" sz="3200" dirty="0"/>
              <a:t>Storage mechanism for unstructured data using </a:t>
            </a:r>
            <a:r>
              <a:rPr lang="en-US" sz="3200" b="1" dirty="0">
                <a:solidFill>
                  <a:srgbClr val="FF0000"/>
                </a:solidFill>
              </a:rPr>
              <a:t>flat files</a:t>
            </a:r>
            <a:r>
              <a:rPr lang="en-US" sz="3200" dirty="0"/>
              <a:t>.</a:t>
            </a:r>
          </a:p>
          <a:p>
            <a:pPr>
              <a:lnSpc>
                <a:spcPct val="200000"/>
              </a:lnSpc>
            </a:pPr>
            <a:r>
              <a:rPr lang="en-US" sz="3200" b="1" dirty="0">
                <a:solidFill>
                  <a:srgbClr val="FF0000"/>
                </a:solidFill>
              </a:rPr>
              <a:t>Shared preference </a:t>
            </a:r>
            <a:r>
              <a:rPr lang="en-US" sz="3200" dirty="0"/>
              <a:t>to store primitive data such as user preferences.</a:t>
            </a:r>
          </a:p>
          <a:p>
            <a:pPr>
              <a:lnSpc>
                <a:spcPct val="200000"/>
              </a:lnSpc>
            </a:pPr>
            <a:r>
              <a:rPr lang="en-US" sz="3200" b="1" dirty="0">
                <a:solidFill>
                  <a:srgbClr val="FF0000"/>
                </a:solidFill>
              </a:rPr>
              <a:t>SQLite database </a:t>
            </a:r>
            <a:r>
              <a:rPr lang="en-US" sz="3200" dirty="0"/>
              <a:t>and API to manage </a:t>
            </a:r>
            <a:r>
              <a:rPr lang="en-IN" sz="3200" dirty="0"/>
              <a:t>relational data</a:t>
            </a:r>
          </a:p>
          <a:p>
            <a:pPr>
              <a:lnSpc>
                <a:spcPct val="200000"/>
              </a:lnSpc>
            </a:pPr>
            <a:r>
              <a:rPr lang="en-US" sz="3200" dirty="0"/>
              <a:t>Data sharing across apps using </a:t>
            </a:r>
            <a:r>
              <a:rPr lang="en-US" sz="3200" b="1" dirty="0">
                <a:solidFill>
                  <a:srgbClr val="FF0000"/>
                </a:solidFill>
              </a:rPr>
              <a:t>Content Provider</a:t>
            </a:r>
          </a:p>
        </p:txBody>
      </p:sp>
    </p:spTree>
    <p:extLst>
      <p:ext uri="{BB962C8B-B14F-4D97-AF65-F5344CB8AC3E}">
        <p14:creationId xmlns:p14="http://schemas.microsoft.com/office/powerpoint/2010/main" val="1684451909"/>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FLAT FILES</a:t>
            </a:r>
            <a:endParaRPr lang="en-IN" dirty="0"/>
          </a:p>
        </p:txBody>
      </p:sp>
      <p:sp>
        <p:nvSpPr>
          <p:cNvPr id="3" name="Content Placeholder 2"/>
          <p:cNvSpPr>
            <a:spLocks noGrp="1"/>
          </p:cNvSpPr>
          <p:nvPr>
            <p:ph idx="1"/>
          </p:nvPr>
        </p:nvSpPr>
        <p:spPr/>
        <p:txBody>
          <a:bodyPr>
            <a:normAutofit/>
          </a:bodyPr>
          <a:lstStyle/>
          <a:p>
            <a:pPr>
              <a:lnSpc>
                <a:spcPct val="150000"/>
              </a:lnSpc>
            </a:pPr>
            <a:r>
              <a:rPr lang="en-US" sz="3600" dirty="0"/>
              <a:t>Flat files are used to </a:t>
            </a:r>
            <a:r>
              <a:rPr lang="en-US" sz="3600" b="1" dirty="0">
                <a:solidFill>
                  <a:srgbClr val="FF0000"/>
                </a:solidFill>
              </a:rPr>
              <a:t>persist unstructured data</a:t>
            </a:r>
          </a:p>
          <a:p>
            <a:pPr>
              <a:lnSpc>
                <a:spcPct val="150000"/>
              </a:lnSpc>
            </a:pPr>
            <a:r>
              <a:rPr lang="en-US" sz="3600" dirty="0"/>
              <a:t>Act as an </a:t>
            </a:r>
            <a:r>
              <a:rPr lang="en-US" sz="3600" b="1" dirty="0">
                <a:solidFill>
                  <a:srgbClr val="FF0000"/>
                </a:solidFill>
              </a:rPr>
              <a:t>ad hoc scribble pad </a:t>
            </a:r>
            <a:r>
              <a:rPr lang="en-US" sz="3600" dirty="0"/>
              <a:t>for an app.</a:t>
            </a:r>
          </a:p>
          <a:p>
            <a:pPr>
              <a:lnSpc>
                <a:spcPct val="150000"/>
              </a:lnSpc>
            </a:pPr>
            <a:r>
              <a:rPr lang="en-US" sz="3600" dirty="0"/>
              <a:t>Android uses </a:t>
            </a:r>
            <a:r>
              <a:rPr lang="en-US" sz="3600" b="1" dirty="0">
                <a:solidFill>
                  <a:srgbClr val="FF0000"/>
                </a:solidFill>
              </a:rPr>
              <a:t>Java input–output (IO) API </a:t>
            </a:r>
            <a:r>
              <a:rPr lang="en-US" sz="3600" dirty="0"/>
              <a:t>to read and write flat files.</a:t>
            </a:r>
            <a:endParaRPr lang="en-IN" sz="3600" dirty="0"/>
          </a:p>
        </p:txBody>
      </p:sp>
    </p:spTree>
    <p:extLst>
      <p:ext uri="{BB962C8B-B14F-4D97-AF65-F5344CB8AC3E}">
        <p14:creationId xmlns:p14="http://schemas.microsoft.com/office/powerpoint/2010/main" val="2864282021"/>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FLAT FILES</a:t>
            </a:r>
            <a:endParaRPr lang="en-IN" dirty="0"/>
          </a:p>
        </p:txBody>
      </p:sp>
      <p:pic>
        <p:nvPicPr>
          <p:cNvPr id="5" name="Picture 4"/>
          <p:cNvPicPr>
            <a:picLocks noChangeAspect="1"/>
          </p:cNvPicPr>
          <p:nvPr/>
        </p:nvPicPr>
        <p:blipFill>
          <a:blip r:embed="rId2"/>
          <a:stretch>
            <a:fillRect/>
          </a:stretch>
        </p:blipFill>
        <p:spPr>
          <a:xfrm>
            <a:off x="4494212" y="990600"/>
            <a:ext cx="3429000" cy="5605207"/>
          </a:xfrm>
          <a:prstGeom prst="rect">
            <a:avLst/>
          </a:prstGeom>
        </p:spPr>
      </p:pic>
      <p:sp>
        <p:nvSpPr>
          <p:cNvPr id="6" name="Rectangle 5"/>
          <p:cNvSpPr/>
          <p:nvPr/>
        </p:nvSpPr>
        <p:spPr>
          <a:xfrm>
            <a:off x="684212" y="3581400"/>
            <a:ext cx="2970212" cy="1569660"/>
          </a:xfrm>
          <a:prstGeom prst="rect">
            <a:avLst/>
          </a:prstGeom>
        </p:spPr>
        <p:txBody>
          <a:bodyPr wrap="square">
            <a:spAutoFit/>
          </a:bodyPr>
          <a:lstStyle/>
          <a:p>
            <a:r>
              <a:rPr lang="en-US" b="1" dirty="0">
                <a:latin typeface="Calibri" panose="020F0502020204030204" pitchFamily="34" charset="0"/>
              </a:rPr>
              <a:t>a simple app where a user can read and write text in a flat file on the device</a:t>
            </a:r>
            <a:endParaRPr lang="en-IN" b="1" dirty="0"/>
          </a:p>
        </p:txBody>
      </p:sp>
    </p:spTree>
    <p:extLst>
      <p:ext uri="{BB962C8B-B14F-4D97-AF65-F5344CB8AC3E}">
        <p14:creationId xmlns:p14="http://schemas.microsoft.com/office/powerpoint/2010/main" val="54101352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FLAT FILES</a:t>
            </a:r>
            <a:endParaRPr lang="en-IN" dirty="0"/>
          </a:p>
        </p:txBody>
      </p:sp>
      <p:sp>
        <p:nvSpPr>
          <p:cNvPr id="3" name="Content Placeholder 2"/>
          <p:cNvSpPr>
            <a:spLocks noGrp="1"/>
          </p:cNvSpPr>
          <p:nvPr>
            <p:ph idx="1"/>
          </p:nvPr>
        </p:nvSpPr>
        <p:spPr/>
        <p:txBody>
          <a:bodyPr/>
          <a:lstStyle/>
          <a:p>
            <a:pPr>
              <a:lnSpc>
                <a:spcPct val="150000"/>
              </a:lnSpc>
            </a:pPr>
            <a:r>
              <a:rPr lang="en-US" dirty="0" err="1">
                <a:latin typeface="Candara Light" panose="020E0502030303020204" pitchFamily="34" charset="0"/>
              </a:rPr>
              <a:t>getFileContent</a:t>
            </a:r>
            <a:r>
              <a:rPr lang="en-US" dirty="0">
                <a:latin typeface="Candara Light" panose="020E0502030303020204" pitchFamily="34" charset="0"/>
              </a:rPr>
              <a:t>()</a:t>
            </a:r>
            <a:r>
              <a:rPr lang="en-US" dirty="0"/>
              <a:t> method is invoked to fetch the content of a </a:t>
            </a:r>
            <a:r>
              <a:rPr lang="en-IN" dirty="0"/>
              <a:t>flat file</a:t>
            </a:r>
          </a:p>
          <a:p>
            <a:pPr>
              <a:lnSpc>
                <a:spcPct val="150000"/>
              </a:lnSpc>
            </a:pPr>
            <a:r>
              <a:rPr lang="en-US" dirty="0" err="1">
                <a:latin typeface="Candara Light" panose="020E0502030303020204" pitchFamily="34" charset="0"/>
              </a:rPr>
              <a:t>writeToFile</a:t>
            </a:r>
            <a:r>
              <a:rPr lang="en-US" dirty="0">
                <a:latin typeface="Candara Light" panose="020E0502030303020204" pitchFamily="34" charset="0"/>
              </a:rPr>
              <a:t>(String text) </a:t>
            </a:r>
            <a:r>
              <a:rPr lang="en-US" dirty="0"/>
              <a:t>method is used to save the text</a:t>
            </a:r>
            <a:endParaRPr lang="en-IN" dirty="0"/>
          </a:p>
        </p:txBody>
      </p:sp>
    </p:spTree>
    <p:extLst>
      <p:ext uri="{BB962C8B-B14F-4D97-AF65-F5344CB8AC3E}">
        <p14:creationId xmlns:p14="http://schemas.microsoft.com/office/powerpoint/2010/main" val="2854158951"/>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FLAT FILES: </a:t>
            </a:r>
            <a:r>
              <a:rPr lang="en-US" dirty="0"/>
              <a:t>Writing to a flat file</a:t>
            </a:r>
            <a:endParaRPr lang="en-IN" dirty="0"/>
          </a:p>
        </p:txBody>
      </p:sp>
      <p:sp>
        <p:nvSpPr>
          <p:cNvPr id="4" name="Content Placeholder 3"/>
          <p:cNvSpPr>
            <a:spLocks noGrp="1"/>
          </p:cNvSpPr>
          <p:nvPr>
            <p:ph idx="1"/>
          </p:nvPr>
        </p:nvSpPr>
        <p:spPr/>
        <p:txBody>
          <a:bodyPr/>
          <a:lstStyle/>
          <a:p>
            <a:endParaRPr lang="en-IN"/>
          </a:p>
        </p:txBody>
      </p:sp>
      <p:pic>
        <p:nvPicPr>
          <p:cNvPr id="5" name="Picture 4"/>
          <p:cNvPicPr>
            <a:picLocks noChangeAspect="1"/>
          </p:cNvPicPr>
          <p:nvPr/>
        </p:nvPicPr>
        <p:blipFill>
          <a:blip r:embed="rId2"/>
          <a:stretch>
            <a:fillRect/>
          </a:stretch>
        </p:blipFill>
        <p:spPr>
          <a:xfrm>
            <a:off x="0" y="1625602"/>
            <a:ext cx="12188825" cy="4505325"/>
          </a:xfrm>
          <a:prstGeom prst="rect">
            <a:avLst/>
          </a:prstGeom>
        </p:spPr>
      </p:pic>
    </p:spTree>
    <p:extLst>
      <p:ext uri="{BB962C8B-B14F-4D97-AF65-F5344CB8AC3E}">
        <p14:creationId xmlns:p14="http://schemas.microsoft.com/office/powerpoint/2010/main" val="819394411"/>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FLAT FILES: </a:t>
            </a:r>
            <a:r>
              <a:rPr lang="en-US" dirty="0"/>
              <a:t>Writing to a flat file</a:t>
            </a:r>
            <a:endParaRPr lang="en-IN" dirty="0"/>
          </a:p>
        </p:txBody>
      </p:sp>
      <p:sp>
        <p:nvSpPr>
          <p:cNvPr id="3" name="Content Placeholder 2"/>
          <p:cNvSpPr>
            <a:spLocks noGrp="1"/>
          </p:cNvSpPr>
          <p:nvPr>
            <p:ph idx="1"/>
          </p:nvPr>
        </p:nvSpPr>
        <p:spPr/>
        <p:txBody>
          <a:bodyPr>
            <a:normAutofit/>
          </a:bodyPr>
          <a:lstStyle/>
          <a:p>
            <a:pPr>
              <a:lnSpc>
                <a:spcPct val="200000"/>
              </a:lnSpc>
            </a:pPr>
            <a:r>
              <a:rPr lang="en-US" sz="3200" dirty="0"/>
              <a:t>userinput.txt file gets created inside </a:t>
            </a:r>
            <a:r>
              <a:rPr lang="en-US" sz="3200" dirty="0">
                <a:solidFill>
                  <a:srgbClr val="FF0000"/>
                </a:solidFill>
              </a:rPr>
              <a:t>\data\data\</a:t>
            </a:r>
            <a:r>
              <a:rPr lang="en-US" sz="3200" dirty="0" err="1">
                <a:solidFill>
                  <a:srgbClr val="FF0000"/>
                </a:solidFill>
              </a:rPr>
              <a:t>com.mad.flatfile</a:t>
            </a:r>
            <a:r>
              <a:rPr lang="en-US" sz="3200" dirty="0">
                <a:solidFill>
                  <a:srgbClr val="FF0000"/>
                </a:solidFill>
              </a:rPr>
              <a:t>\files </a:t>
            </a:r>
            <a:r>
              <a:rPr lang="en-US" sz="3200" dirty="0"/>
              <a:t>folder of </a:t>
            </a:r>
            <a:r>
              <a:rPr lang="en-US" sz="3200" dirty="0">
                <a:solidFill>
                  <a:srgbClr val="FF0000"/>
                </a:solidFill>
              </a:rPr>
              <a:t>device/ </a:t>
            </a:r>
            <a:r>
              <a:rPr lang="en-IN" sz="3200" dirty="0">
                <a:solidFill>
                  <a:srgbClr val="FF0000"/>
                </a:solidFill>
              </a:rPr>
              <a:t>emulator</a:t>
            </a:r>
          </a:p>
          <a:p>
            <a:pPr>
              <a:lnSpc>
                <a:spcPct val="200000"/>
              </a:lnSpc>
            </a:pPr>
            <a:r>
              <a:rPr lang="en-US" sz="3200" dirty="0"/>
              <a:t>In Android, data pertaining to any app is maintained in </a:t>
            </a:r>
            <a:r>
              <a:rPr lang="en-US" sz="3200" dirty="0">
                <a:solidFill>
                  <a:srgbClr val="FF0000"/>
                </a:solidFill>
              </a:rPr>
              <a:t>\data\data\&lt;package-name&gt;</a:t>
            </a:r>
            <a:r>
              <a:rPr lang="en-US" sz="3200" dirty="0"/>
              <a:t> folder</a:t>
            </a:r>
            <a:endParaRPr lang="en-IN" sz="2400" dirty="0">
              <a:solidFill>
                <a:srgbClr val="FF0000"/>
              </a:solidFill>
            </a:endParaRPr>
          </a:p>
        </p:txBody>
      </p:sp>
    </p:spTree>
    <p:extLst>
      <p:ext uri="{BB962C8B-B14F-4D97-AF65-F5344CB8AC3E}">
        <p14:creationId xmlns:p14="http://schemas.microsoft.com/office/powerpoint/2010/main" val="762530474"/>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FLAT FILES: </a:t>
            </a:r>
            <a:r>
              <a:rPr lang="en-US" dirty="0"/>
              <a:t>Writing to a flat file</a:t>
            </a:r>
            <a:endParaRPr lang="en-IN" dirty="0"/>
          </a:p>
        </p:txBody>
      </p:sp>
      <p:sp>
        <p:nvSpPr>
          <p:cNvPr id="3" name="Content Placeholder 2"/>
          <p:cNvSpPr>
            <a:spLocks noGrp="1"/>
          </p:cNvSpPr>
          <p:nvPr>
            <p:ph idx="1"/>
          </p:nvPr>
        </p:nvSpPr>
        <p:spPr/>
        <p:txBody>
          <a:bodyPr>
            <a:normAutofit/>
          </a:bodyPr>
          <a:lstStyle/>
          <a:p>
            <a:pPr algn="just">
              <a:lnSpc>
                <a:spcPct val="200000"/>
              </a:lnSpc>
            </a:pPr>
            <a:r>
              <a:rPr lang="en-IN" sz="3200" dirty="0"/>
              <a:t>This folder in </a:t>
            </a:r>
            <a:r>
              <a:rPr lang="en-US" sz="3200" dirty="0"/>
              <a:t>turn has subfolders, such as </a:t>
            </a:r>
            <a:r>
              <a:rPr lang="en-US" sz="3200" dirty="0">
                <a:solidFill>
                  <a:srgbClr val="FF0000"/>
                </a:solidFill>
              </a:rPr>
              <a:t>files</a:t>
            </a:r>
            <a:r>
              <a:rPr lang="en-US" sz="3200" dirty="0"/>
              <a:t> subfolder to store </a:t>
            </a:r>
            <a:r>
              <a:rPr lang="en-US" sz="3200" dirty="0">
                <a:solidFill>
                  <a:srgbClr val="FF0000"/>
                </a:solidFill>
              </a:rPr>
              <a:t>flat files</a:t>
            </a:r>
            <a:r>
              <a:rPr lang="en-US" sz="3200" dirty="0"/>
              <a:t>, or </a:t>
            </a:r>
            <a:r>
              <a:rPr lang="en-US" sz="3200" dirty="0">
                <a:solidFill>
                  <a:srgbClr val="FF0000"/>
                </a:solidFill>
              </a:rPr>
              <a:t>databases</a:t>
            </a:r>
            <a:r>
              <a:rPr lang="en-US" sz="3200" dirty="0"/>
              <a:t> subfolder to store relational database files.</a:t>
            </a:r>
            <a:endParaRPr lang="en-IN" sz="1600" dirty="0">
              <a:solidFill>
                <a:srgbClr val="FF0000"/>
              </a:solidFill>
            </a:endParaRPr>
          </a:p>
        </p:txBody>
      </p:sp>
    </p:spTree>
    <p:extLst>
      <p:ext uri="{BB962C8B-B14F-4D97-AF65-F5344CB8AC3E}">
        <p14:creationId xmlns:p14="http://schemas.microsoft.com/office/powerpoint/2010/main" val="3843592503"/>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441" y="274639"/>
            <a:ext cx="4418171" cy="1143000"/>
          </a:xfrm>
        </p:spPr>
        <p:txBody>
          <a:bodyPr>
            <a:normAutofit fontScale="90000"/>
          </a:bodyPr>
          <a:lstStyle/>
          <a:p>
            <a:pPr algn="l"/>
            <a:r>
              <a:rPr lang="en-IN" dirty="0"/>
              <a:t>File Explorer view</a:t>
            </a:r>
          </a:p>
        </p:txBody>
      </p:sp>
      <p:pic>
        <p:nvPicPr>
          <p:cNvPr id="4" name="Picture 3"/>
          <p:cNvPicPr>
            <a:picLocks noChangeAspect="1"/>
          </p:cNvPicPr>
          <p:nvPr/>
        </p:nvPicPr>
        <p:blipFill>
          <a:blip r:embed="rId2">
            <a:lum contrast="20000"/>
          </a:blip>
          <a:stretch>
            <a:fillRect/>
          </a:stretch>
        </p:blipFill>
        <p:spPr>
          <a:xfrm>
            <a:off x="4494212" y="405605"/>
            <a:ext cx="5960324" cy="5918995"/>
          </a:xfrm>
          <a:prstGeom prst="rect">
            <a:avLst/>
          </a:prstGeom>
        </p:spPr>
      </p:pic>
    </p:spTree>
    <p:extLst>
      <p:ext uri="{BB962C8B-B14F-4D97-AF65-F5344CB8AC3E}">
        <p14:creationId xmlns:p14="http://schemas.microsoft.com/office/powerpoint/2010/main" val="11536163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C24FF-549D-4225-88B5-4F13FFCF9BF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CA98A97-C5C9-4216-B6C0-9F753394102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6FC1B48-328D-4252-B274-10A234778925}"/>
              </a:ext>
            </a:extLst>
          </p:cNvPr>
          <p:cNvPicPr>
            <a:picLocks noChangeAspect="1"/>
          </p:cNvPicPr>
          <p:nvPr/>
        </p:nvPicPr>
        <p:blipFill>
          <a:blip r:embed="rId2"/>
          <a:stretch>
            <a:fillRect/>
          </a:stretch>
        </p:blipFill>
        <p:spPr>
          <a:xfrm>
            <a:off x="16743" y="0"/>
            <a:ext cx="12155337" cy="6858000"/>
          </a:xfrm>
          <a:prstGeom prst="rect">
            <a:avLst/>
          </a:prstGeom>
        </p:spPr>
      </p:pic>
      <p:sp>
        <p:nvSpPr>
          <p:cNvPr id="5" name="Rectangle 4">
            <a:extLst>
              <a:ext uri="{FF2B5EF4-FFF2-40B4-BE49-F238E27FC236}">
                <a16:creationId xmlns:a16="http://schemas.microsoft.com/office/drawing/2014/main" id="{CB5423B4-5EC2-4137-872D-756B77DA3FA3}"/>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4632639"/>
      </p:ext>
    </p:extLst>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667000"/>
            <a:ext cx="3161145" cy="1143000"/>
          </a:xfrm>
        </p:spPr>
        <p:txBody>
          <a:bodyPr>
            <a:normAutofit fontScale="90000"/>
          </a:bodyPr>
          <a:lstStyle/>
          <a:p>
            <a:r>
              <a:rPr lang="en-IN" sz="4400" b="1" dirty="0"/>
              <a:t>FLAT FILES:</a:t>
            </a:r>
            <a:br>
              <a:rPr lang="en-IN" sz="4400" b="1" dirty="0"/>
            </a:br>
            <a:r>
              <a:rPr lang="en-US" sz="4400" dirty="0"/>
              <a:t>Reading from a flat file</a:t>
            </a:r>
            <a:endParaRPr lang="en-IN" sz="4400" dirty="0"/>
          </a:p>
        </p:txBody>
      </p:sp>
      <p:pic>
        <p:nvPicPr>
          <p:cNvPr id="4" name="Picture 3"/>
          <p:cNvPicPr>
            <a:picLocks noChangeAspect="1"/>
          </p:cNvPicPr>
          <p:nvPr/>
        </p:nvPicPr>
        <p:blipFill>
          <a:blip r:embed="rId2"/>
          <a:stretch>
            <a:fillRect/>
          </a:stretch>
        </p:blipFill>
        <p:spPr>
          <a:xfrm>
            <a:off x="2970212" y="0"/>
            <a:ext cx="9218613" cy="6858000"/>
          </a:xfrm>
          <a:prstGeom prst="rect">
            <a:avLst/>
          </a:prstGeom>
        </p:spPr>
      </p:pic>
    </p:spTree>
    <p:extLst>
      <p:ext uri="{BB962C8B-B14F-4D97-AF65-F5344CB8AC3E}">
        <p14:creationId xmlns:p14="http://schemas.microsoft.com/office/powerpoint/2010/main" val="254575807"/>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812" y="1821780"/>
            <a:ext cx="2209800" cy="3276600"/>
          </a:xfrm>
        </p:spPr>
        <p:txBody>
          <a:bodyPr>
            <a:noAutofit/>
          </a:bodyPr>
          <a:lstStyle/>
          <a:p>
            <a:pPr algn="l"/>
            <a:r>
              <a:rPr lang="en-US" sz="2800" b="1" dirty="0"/>
              <a:t>Reading and </a:t>
            </a:r>
            <a:br>
              <a:rPr lang="en-US" sz="2800" b="1" dirty="0"/>
            </a:br>
            <a:r>
              <a:rPr lang="en-US" sz="2800" b="1" dirty="0"/>
              <a:t>writing flat </a:t>
            </a:r>
            <a:br>
              <a:rPr lang="en-US" sz="2800" b="1" dirty="0"/>
            </a:br>
            <a:r>
              <a:rPr lang="en-US" sz="2800" b="1" dirty="0"/>
              <a:t>files in </a:t>
            </a:r>
            <a:br>
              <a:rPr lang="en-US" sz="2800" b="1" dirty="0"/>
            </a:br>
            <a:r>
              <a:rPr lang="en-US" sz="2800" b="1" dirty="0"/>
              <a:t>an SD card</a:t>
            </a:r>
            <a:endParaRPr lang="en-IN" sz="2800" b="1" dirty="0"/>
          </a:p>
        </p:txBody>
      </p:sp>
      <p:pic>
        <p:nvPicPr>
          <p:cNvPr id="4" name="Picture 3"/>
          <p:cNvPicPr>
            <a:picLocks noChangeAspect="1"/>
          </p:cNvPicPr>
          <p:nvPr/>
        </p:nvPicPr>
        <p:blipFill>
          <a:blip r:embed="rId2"/>
          <a:stretch>
            <a:fillRect/>
          </a:stretch>
        </p:blipFill>
        <p:spPr>
          <a:xfrm>
            <a:off x="2571951" y="0"/>
            <a:ext cx="9619904" cy="3311050"/>
          </a:xfrm>
          <a:prstGeom prst="rect">
            <a:avLst/>
          </a:prstGeom>
        </p:spPr>
      </p:pic>
      <p:pic>
        <p:nvPicPr>
          <p:cNvPr id="5" name="Picture 4"/>
          <p:cNvPicPr>
            <a:picLocks noChangeAspect="1"/>
          </p:cNvPicPr>
          <p:nvPr/>
        </p:nvPicPr>
        <p:blipFill>
          <a:blip r:embed="rId3"/>
          <a:stretch>
            <a:fillRect/>
          </a:stretch>
        </p:blipFill>
        <p:spPr>
          <a:xfrm>
            <a:off x="2574635" y="3311050"/>
            <a:ext cx="9617220" cy="3546950"/>
          </a:xfrm>
          <a:prstGeom prst="rect">
            <a:avLst/>
          </a:prstGeom>
        </p:spPr>
      </p:pic>
    </p:spTree>
    <p:extLst>
      <p:ext uri="{BB962C8B-B14F-4D97-AF65-F5344CB8AC3E}">
        <p14:creationId xmlns:p14="http://schemas.microsoft.com/office/powerpoint/2010/main" val="630757300"/>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012" y="2438400"/>
            <a:ext cx="10969943" cy="1143000"/>
          </a:xfrm>
        </p:spPr>
        <p:txBody>
          <a:bodyPr>
            <a:normAutofit fontScale="90000"/>
          </a:bodyPr>
          <a:lstStyle/>
          <a:p>
            <a:pPr algn="l"/>
            <a:r>
              <a:rPr lang="en-US" sz="4000" dirty="0"/>
              <a:t>Reading </a:t>
            </a:r>
            <a:br>
              <a:rPr lang="en-US" sz="4000" dirty="0"/>
            </a:br>
            <a:r>
              <a:rPr lang="en-US" sz="4000" dirty="0"/>
              <a:t>and writing </a:t>
            </a:r>
            <a:br>
              <a:rPr lang="en-US" sz="4000" dirty="0"/>
            </a:br>
            <a:r>
              <a:rPr lang="en-US" sz="4000" dirty="0"/>
              <a:t>flat files in an </a:t>
            </a:r>
            <a:br>
              <a:rPr lang="en-US" sz="4000" dirty="0"/>
            </a:br>
            <a:r>
              <a:rPr lang="en-US" sz="4000" dirty="0"/>
              <a:t>SD card</a:t>
            </a:r>
            <a:endParaRPr lang="en-IN" sz="4000" dirty="0"/>
          </a:p>
        </p:txBody>
      </p:sp>
      <p:pic>
        <p:nvPicPr>
          <p:cNvPr id="3" name="Picture 2"/>
          <p:cNvPicPr>
            <a:picLocks noChangeAspect="1"/>
          </p:cNvPicPr>
          <p:nvPr/>
        </p:nvPicPr>
        <p:blipFill>
          <a:blip r:embed="rId2"/>
          <a:stretch>
            <a:fillRect/>
          </a:stretch>
        </p:blipFill>
        <p:spPr>
          <a:xfrm>
            <a:off x="2817812" y="27709"/>
            <a:ext cx="9371013" cy="6830291"/>
          </a:xfrm>
          <a:prstGeom prst="rect">
            <a:avLst/>
          </a:prstGeom>
        </p:spPr>
      </p:pic>
    </p:spTree>
    <p:extLst>
      <p:ext uri="{BB962C8B-B14F-4D97-AF65-F5344CB8AC3E}">
        <p14:creationId xmlns:p14="http://schemas.microsoft.com/office/powerpoint/2010/main" val="3827816838"/>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userinput.txt created in an SD card.</a:t>
            </a:r>
            <a:endParaRPr lang="en-IN" dirty="0"/>
          </a:p>
        </p:txBody>
      </p:sp>
      <p:pic>
        <p:nvPicPr>
          <p:cNvPr id="4" name="Picture 3"/>
          <p:cNvPicPr>
            <a:picLocks noChangeAspect="1"/>
          </p:cNvPicPr>
          <p:nvPr/>
        </p:nvPicPr>
        <p:blipFill>
          <a:blip r:embed="rId2"/>
          <a:stretch>
            <a:fillRect/>
          </a:stretch>
        </p:blipFill>
        <p:spPr>
          <a:xfrm>
            <a:off x="3275012" y="1752600"/>
            <a:ext cx="6088340" cy="4114800"/>
          </a:xfrm>
          <a:prstGeom prst="rect">
            <a:avLst/>
          </a:prstGeom>
        </p:spPr>
      </p:pic>
    </p:spTree>
    <p:extLst>
      <p:ext uri="{BB962C8B-B14F-4D97-AF65-F5344CB8AC3E}">
        <p14:creationId xmlns:p14="http://schemas.microsoft.com/office/powerpoint/2010/main" val="227747937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Emulating an SD card.</a:t>
            </a:r>
          </a:p>
        </p:txBody>
      </p:sp>
      <p:pic>
        <p:nvPicPr>
          <p:cNvPr id="4" name="Picture 3"/>
          <p:cNvPicPr>
            <a:picLocks noChangeAspect="1"/>
          </p:cNvPicPr>
          <p:nvPr/>
        </p:nvPicPr>
        <p:blipFill>
          <a:blip r:embed="rId2"/>
          <a:stretch>
            <a:fillRect/>
          </a:stretch>
        </p:blipFill>
        <p:spPr>
          <a:xfrm>
            <a:off x="4037012" y="1417639"/>
            <a:ext cx="3048000" cy="5168026"/>
          </a:xfrm>
          <a:prstGeom prst="rect">
            <a:avLst/>
          </a:prstGeom>
        </p:spPr>
      </p:pic>
    </p:spTree>
    <p:extLst>
      <p:ext uri="{BB962C8B-B14F-4D97-AF65-F5344CB8AC3E}">
        <p14:creationId xmlns:p14="http://schemas.microsoft.com/office/powerpoint/2010/main" val="1110807361"/>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SHARED PREFERENCES</a:t>
            </a:r>
            <a:endParaRPr lang="en-IN" dirty="0"/>
          </a:p>
        </p:txBody>
      </p:sp>
      <p:sp>
        <p:nvSpPr>
          <p:cNvPr id="3" name="Content Placeholder 2"/>
          <p:cNvSpPr>
            <a:spLocks noGrp="1"/>
          </p:cNvSpPr>
          <p:nvPr>
            <p:ph idx="1"/>
          </p:nvPr>
        </p:nvSpPr>
        <p:spPr/>
        <p:txBody>
          <a:bodyPr>
            <a:normAutofit/>
          </a:bodyPr>
          <a:lstStyle/>
          <a:p>
            <a:pPr>
              <a:lnSpc>
                <a:spcPct val="150000"/>
              </a:lnSpc>
            </a:pPr>
            <a:r>
              <a:rPr lang="en-US" sz="3200" dirty="0"/>
              <a:t>store primitive data </a:t>
            </a:r>
            <a:r>
              <a:rPr lang="en-US" sz="3200" b="1" dirty="0">
                <a:solidFill>
                  <a:srgbClr val="FF0000"/>
                </a:solidFill>
              </a:rPr>
              <a:t>in key–value </a:t>
            </a:r>
            <a:r>
              <a:rPr lang="en-IN" sz="3200" b="1" dirty="0">
                <a:solidFill>
                  <a:srgbClr val="FF0000"/>
                </a:solidFill>
              </a:rPr>
              <a:t>pairs</a:t>
            </a:r>
            <a:r>
              <a:rPr lang="en-IN" sz="3200" dirty="0"/>
              <a:t>.</a:t>
            </a:r>
          </a:p>
          <a:p>
            <a:pPr>
              <a:lnSpc>
                <a:spcPct val="150000"/>
              </a:lnSpc>
            </a:pPr>
            <a:r>
              <a:rPr lang="en-US" sz="3200" dirty="0"/>
              <a:t>user preferences such as </a:t>
            </a:r>
            <a:r>
              <a:rPr lang="en-US" sz="3200" b="1" dirty="0">
                <a:solidFill>
                  <a:srgbClr val="FF0000"/>
                </a:solidFill>
              </a:rPr>
              <a:t>ringtone, user-preferred </a:t>
            </a:r>
            <a:r>
              <a:rPr lang="en-IN" sz="3200" b="1" dirty="0">
                <a:solidFill>
                  <a:srgbClr val="FF0000"/>
                </a:solidFill>
              </a:rPr>
              <a:t>app settings</a:t>
            </a:r>
            <a:r>
              <a:rPr lang="en-IN" sz="3200" dirty="0"/>
              <a:t>, etc.</a:t>
            </a:r>
          </a:p>
          <a:p>
            <a:pPr>
              <a:lnSpc>
                <a:spcPct val="150000"/>
              </a:lnSpc>
            </a:pPr>
            <a:r>
              <a:rPr lang="en-US" sz="3200" dirty="0"/>
              <a:t>Shared preferences provides support for </a:t>
            </a:r>
            <a:r>
              <a:rPr lang="en-US" sz="3200" b="1" dirty="0">
                <a:solidFill>
                  <a:srgbClr val="FF0000"/>
                </a:solidFill>
              </a:rPr>
              <a:t>persisting </a:t>
            </a:r>
            <a:r>
              <a:rPr lang="en-US" sz="3200" b="1" dirty="0" err="1">
                <a:solidFill>
                  <a:srgbClr val="FF0000"/>
                </a:solidFill>
              </a:rPr>
              <a:t>boolean</a:t>
            </a:r>
            <a:r>
              <a:rPr lang="en-US" sz="3200" b="1" dirty="0">
                <a:solidFill>
                  <a:srgbClr val="FF0000"/>
                </a:solidFill>
              </a:rPr>
              <a:t>, float, </a:t>
            </a:r>
            <a:r>
              <a:rPr lang="en-US" sz="3200" b="1" dirty="0" err="1">
                <a:solidFill>
                  <a:srgbClr val="FF0000"/>
                </a:solidFill>
              </a:rPr>
              <a:t>int</a:t>
            </a:r>
            <a:r>
              <a:rPr lang="en-US" sz="3200" b="1" dirty="0">
                <a:solidFill>
                  <a:srgbClr val="FF0000"/>
                </a:solidFill>
              </a:rPr>
              <a:t>, long, and String</a:t>
            </a:r>
            <a:r>
              <a:rPr lang="en-US" sz="3200" dirty="0"/>
              <a:t> </a:t>
            </a:r>
            <a:r>
              <a:rPr lang="en-IN" sz="3200" dirty="0"/>
              <a:t>data types.</a:t>
            </a:r>
          </a:p>
        </p:txBody>
      </p:sp>
    </p:spTree>
    <p:extLst>
      <p:ext uri="{BB962C8B-B14F-4D97-AF65-F5344CB8AC3E}">
        <p14:creationId xmlns:p14="http://schemas.microsoft.com/office/powerpoint/2010/main" val="153973880"/>
      </p:ext>
    </p:extLst>
  </p:cSld>
  <p:clrMapOvr>
    <a:masterClrMapping/>
  </p:clrMapOvr>
</p:sld>
</file>

<file path=ppt/slides/slide4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SHARED PREFERENCES</a:t>
            </a:r>
            <a:endParaRPr lang="en-IN" dirty="0"/>
          </a:p>
        </p:txBody>
      </p:sp>
      <p:sp>
        <p:nvSpPr>
          <p:cNvPr id="3" name="Content Placeholder 2"/>
          <p:cNvSpPr>
            <a:spLocks noGrp="1"/>
          </p:cNvSpPr>
          <p:nvPr>
            <p:ph idx="1"/>
          </p:nvPr>
        </p:nvSpPr>
        <p:spPr/>
        <p:txBody>
          <a:bodyPr>
            <a:normAutofit/>
          </a:bodyPr>
          <a:lstStyle/>
          <a:p>
            <a:pPr>
              <a:lnSpc>
                <a:spcPct val="150000"/>
              </a:lnSpc>
            </a:pPr>
            <a:r>
              <a:rPr lang="en-US" sz="3200" dirty="0"/>
              <a:t>Shared preferences stores data in an </a:t>
            </a:r>
            <a:r>
              <a:rPr lang="en-US" sz="3200" b="1" dirty="0">
                <a:solidFill>
                  <a:srgbClr val="FF0000"/>
                </a:solidFill>
              </a:rPr>
              <a:t>XML file </a:t>
            </a:r>
            <a:r>
              <a:rPr lang="en-US" sz="3200" dirty="0"/>
              <a:t>in the internal memory of the device.</a:t>
            </a:r>
          </a:p>
          <a:p>
            <a:pPr>
              <a:lnSpc>
                <a:spcPct val="150000"/>
              </a:lnSpc>
            </a:pPr>
            <a:r>
              <a:rPr lang="en-IN" sz="3600" dirty="0" err="1"/>
              <a:t>SharedPreferences</a:t>
            </a:r>
            <a:r>
              <a:rPr lang="en-IN" sz="3600" dirty="0"/>
              <a:t> API.</a:t>
            </a:r>
            <a:endParaRPr lang="en-IN" sz="1600" dirty="0"/>
          </a:p>
        </p:txBody>
      </p:sp>
    </p:spTree>
    <p:extLst>
      <p:ext uri="{BB962C8B-B14F-4D97-AF65-F5344CB8AC3E}">
        <p14:creationId xmlns:p14="http://schemas.microsoft.com/office/powerpoint/2010/main" val="2992654004"/>
      </p:ext>
    </p:extLst>
  </p:cSld>
  <p:clrMapOvr>
    <a:masterClrMapping/>
  </p:clrMapOvr>
</p:sld>
</file>

<file path=ppt/slides/slide4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b="1" dirty="0"/>
              <a:t>SHARED PREFERENCES</a:t>
            </a:r>
            <a:endParaRPr lang="en-IN" dirty="0"/>
          </a:p>
        </p:txBody>
      </p:sp>
      <p:pic>
        <p:nvPicPr>
          <p:cNvPr id="5" name="Picture 4"/>
          <p:cNvPicPr>
            <a:picLocks noChangeAspect="1"/>
          </p:cNvPicPr>
          <p:nvPr/>
        </p:nvPicPr>
        <p:blipFill>
          <a:blip r:embed="rId2"/>
          <a:stretch>
            <a:fillRect/>
          </a:stretch>
        </p:blipFill>
        <p:spPr>
          <a:xfrm>
            <a:off x="2665412" y="1752600"/>
            <a:ext cx="2971800" cy="4436114"/>
          </a:xfrm>
          <a:prstGeom prst="rect">
            <a:avLst/>
          </a:prstGeom>
        </p:spPr>
      </p:pic>
      <p:sp>
        <p:nvSpPr>
          <p:cNvPr id="6" name="Rectangle 5"/>
          <p:cNvSpPr/>
          <p:nvPr/>
        </p:nvSpPr>
        <p:spPr>
          <a:xfrm>
            <a:off x="5865812" y="2895600"/>
            <a:ext cx="6092825" cy="1569660"/>
          </a:xfrm>
          <a:prstGeom prst="rect">
            <a:avLst/>
          </a:prstGeom>
        </p:spPr>
        <p:txBody>
          <a:bodyPr>
            <a:spAutoFit/>
          </a:bodyPr>
          <a:lstStyle/>
          <a:p>
            <a:pPr algn="ctr"/>
            <a:r>
              <a:rPr lang="en-IN" dirty="0">
                <a:latin typeface="Calibri" panose="020F0502020204030204" pitchFamily="34" charset="0"/>
              </a:rPr>
              <a:t>sends an </a:t>
            </a:r>
            <a:r>
              <a:rPr lang="en-US" dirty="0">
                <a:latin typeface="Calibri" panose="020F0502020204030204" pitchFamily="34" charset="0"/>
              </a:rPr>
              <a:t>SMS to the caller when the call is unattended (rejected or missed). In this app, the user can set the message to be sent to a caller with a custom signature.</a:t>
            </a:r>
            <a:endParaRPr lang="en-IN" dirty="0"/>
          </a:p>
        </p:txBody>
      </p:sp>
    </p:spTree>
    <p:extLst>
      <p:ext uri="{BB962C8B-B14F-4D97-AF65-F5344CB8AC3E}">
        <p14:creationId xmlns:p14="http://schemas.microsoft.com/office/powerpoint/2010/main" val="2563379332"/>
      </p:ext>
    </p:extLst>
  </p:cSld>
  <p:clrMapOvr>
    <a:masterClrMapping/>
  </p:clrMapOvr>
</p:sld>
</file>

<file path=ppt/slides/slide4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The </a:t>
            </a:r>
            <a:r>
              <a:rPr lang="en-US" dirty="0" err="1"/>
              <a:t>SharedPreference</a:t>
            </a:r>
            <a:r>
              <a:rPr lang="en-US" dirty="0"/>
              <a:t> app will contain two components:</a:t>
            </a:r>
            <a:endParaRPr lang="en-IN" dirty="0"/>
          </a:p>
        </p:txBody>
      </p:sp>
      <p:sp>
        <p:nvSpPr>
          <p:cNvPr id="3" name="Content Placeholder 2"/>
          <p:cNvSpPr>
            <a:spLocks noGrp="1"/>
          </p:cNvSpPr>
          <p:nvPr>
            <p:ph idx="1"/>
          </p:nvPr>
        </p:nvSpPr>
        <p:spPr/>
        <p:txBody>
          <a:bodyPr>
            <a:normAutofit/>
          </a:bodyPr>
          <a:lstStyle/>
          <a:p>
            <a:pPr>
              <a:lnSpc>
                <a:spcPct val="150000"/>
              </a:lnSpc>
            </a:pPr>
            <a:r>
              <a:rPr lang="en-US" sz="3200" dirty="0"/>
              <a:t>The </a:t>
            </a:r>
            <a:r>
              <a:rPr lang="en-US" sz="3200" dirty="0" err="1">
                <a:solidFill>
                  <a:srgbClr val="FF0000"/>
                </a:solidFill>
              </a:rPr>
              <a:t>SMSSender</a:t>
            </a:r>
            <a:r>
              <a:rPr lang="en-US" sz="3200" dirty="0"/>
              <a:t> class is a Broadcast Receiver that listens to changes in phone states, determines if the call was unattended, and sends the SMS.</a:t>
            </a:r>
          </a:p>
          <a:p>
            <a:pPr>
              <a:lnSpc>
                <a:spcPct val="150000"/>
              </a:lnSpc>
            </a:pPr>
            <a:r>
              <a:rPr lang="en-IN" sz="3200" dirty="0"/>
              <a:t>The </a:t>
            </a:r>
            <a:r>
              <a:rPr lang="en-IN" sz="3200" dirty="0" err="1">
                <a:solidFill>
                  <a:srgbClr val="FF0000"/>
                </a:solidFill>
              </a:rPr>
              <a:t>PreferenceSettingsActivity</a:t>
            </a:r>
            <a:r>
              <a:rPr lang="en-IN" sz="3200" dirty="0"/>
              <a:t> </a:t>
            </a:r>
            <a:r>
              <a:rPr lang="en-US" sz="3200" dirty="0"/>
              <a:t>enables the user to customize required settings when the </a:t>
            </a:r>
            <a:r>
              <a:rPr lang="en-US" sz="3200" i="1" dirty="0"/>
              <a:t>Save settings </a:t>
            </a:r>
            <a:r>
              <a:rPr lang="en-US" sz="3200" dirty="0"/>
              <a:t>button is clicked</a:t>
            </a:r>
          </a:p>
        </p:txBody>
      </p:sp>
    </p:spTree>
    <p:extLst>
      <p:ext uri="{BB962C8B-B14F-4D97-AF65-F5344CB8AC3E}">
        <p14:creationId xmlns:p14="http://schemas.microsoft.com/office/powerpoint/2010/main" val="3140729405"/>
      </p:ext>
    </p:extLst>
  </p:cSld>
  <p:clrMapOvr>
    <a:masterClrMapping/>
  </p:clrMapOvr>
</p:sld>
</file>

<file path=ppt/slides/slide4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a:t>Saving user settings using </a:t>
            </a:r>
            <a:r>
              <a:rPr lang="en-US" sz="4000" dirty="0" err="1"/>
              <a:t>SharedPreferences</a:t>
            </a:r>
            <a:r>
              <a:rPr lang="en-US" sz="4000" dirty="0"/>
              <a:t> API.</a:t>
            </a:r>
            <a:endParaRPr lang="en-IN" sz="4000" dirty="0"/>
          </a:p>
        </p:txBody>
      </p:sp>
      <p:pic>
        <p:nvPicPr>
          <p:cNvPr id="4" name="Picture 3"/>
          <p:cNvPicPr>
            <a:picLocks noChangeAspect="1"/>
          </p:cNvPicPr>
          <p:nvPr/>
        </p:nvPicPr>
        <p:blipFill>
          <a:blip r:embed="rId2"/>
          <a:stretch>
            <a:fillRect/>
          </a:stretch>
        </p:blipFill>
        <p:spPr>
          <a:xfrm>
            <a:off x="1217611" y="2014698"/>
            <a:ext cx="9716347" cy="2895600"/>
          </a:xfrm>
          <a:prstGeom prst="rect">
            <a:avLst/>
          </a:prstGeom>
        </p:spPr>
      </p:pic>
      <p:pic>
        <p:nvPicPr>
          <p:cNvPr id="5" name="Picture 4"/>
          <p:cNvPicPr>
            <a:picLocks noChangeAspect="1"/>
          </p:cNvPicPr>
          <p:nvPr/>
        </p:nvPicPr>
        <p:blipFill>
          <a:blip r:embed="rId3"/>
          <a:stretch>
            <a:fillRect/>
          </a:stretch>
        </p:blipFill>
        <p:spPr>
          <a:xfrm>
            <a:off x="1217611" y="4910298"/>
            <a:ext cx="9716347" cy="880902"/>
          </a:xfrm>
          <a:prstGeom prst="rect">
            <a:avLst/>
          </a:prstGeom>
        </p:spPr>
      </p:pic>
    </p:spTree>
    <p:extLst>
      <p:ext uri="{BB962C8B-B14F-4D97-AF65-F5344CB8AC3E}">
        <p14:creationId xmlns:p14="http://schemas.microsoft.com/office/powerpoint/2010/main" val="20165239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E870E-0F13-4EC4-8D78-DE38F1BACFA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8DA5048-6862-4A61-A951-B5E01580D5C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59AE42A-3A0D-4070-AF66-390CA58F9906}"/>
              </a:ext>
            </a:extLst>
          </p:cNvPr>
          <p:cNvPicPr>
            <a:picLocks noChangeAspect="1"/>
          </p:cNvPicPr>
          <p:nvPr/>
        </p:nvPicPr>
        <p:blipFill>
          <a:blip r:embed="rId2"/>
          <a:stretch>
            <a:fillRect/>
          </a:stretch>
        </p:blipFill>
        <p:spPr>
          <a:xfrm>
            <a:off x="-1" y="56"/>
            <a:ext cx="12188825" cy="6857888"/>
          </a:xfrm>
          <a:prstGeom prst="rect">
            <a:avLst/>
          </a:prstGeom>
        </p:spPr>
      </p:pic>
      <p:sp>
        <p:nvSpPr>
          <p:cNvPr id="5" name="Rectangle 4">
            <a:extLst>
              <a:ext uri="{FF2B5EF4-FFF2-40B4-BE49-F238E27FC236}">
                <a16:creationId xmlns:a16="http://schemas.microsoft.com/office/drawing/2014/main" id="{50C36661-EF8F-4BC5-8F8D-566AF86F016A}"/>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38996584"/>
      </p:ext>
    </p:extLst>
  </p:cSld>
  <p:clrMapOvr>
    <a:masterClrMapping/>
  </p:clrMapOvr>
</p:sld>
</file>

<file path=ppt/slides/slide4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Methods offered by Editor to save data in shared preferences</a:t>
            </a:r>
            <a:endParaRPr lang="en-IN" dirty="0"/>
          </a:p>
        </p:txBody>
      </p:sp>
      <p:pic>
        <p:nvPicPr>
          <p:cNvPr id="4" name="Picture 3"/>
          <p:cNvPicPr>
            <a:picLocks noChangeAspect="1"/>
          </p:cNvPicPr>
          <p:nvPr/>
        </p:nvPicPr>
        <p:blipFill>
          <a:blip r:embed="rId2"/>
          <a:stretch>
            <a:fillRect/>
          </a:stretch>
        </p:blipFill>
        <p:spPr>
          <a:xfrm>
            <a:off x="169862" y="2209800"/>
            <a:ext cx="11849100" cy="3124200"/>
          </a:xfrm>
          <a:prstGeom prst="rect">
            <a:avLst/>
          </a:prstGeom>
        </p:spPr>
      </p:pic>
      <p:sp>
        <p:nvSpPr>
          <p:cNvPr id="5" name="Rectangle 4"/>
          <p:cNvSpPr/>
          <p:nvPr/>
        </p:nvSpPr>
        <p:spPr>
          <a:xfrm>
            <a:off x="141286" y="5710662"/>
            <a:ext cx="11878397" cy="830997"/>
          </a:xfrm>
          <a:prstGeom prst="rect">
            <a:avLst/>
          </a:prstGeom>
        </p:spPr>
        <p:txBody>
          <a:bodyPr wrap="square">
            <a:spAutoFit/>
          </a:bodyPr>
          <a:lstStyle/>
          <a:p>
            <a:r>
              <a:rPr lang="en-US" dirty="0">
                <a:latin typeface="Calibri" panose="020F0502020204030204" pitchFamily="34" charset="0"/>
              </a:rPr>
              <a:t>Data saved using the </a:t>
            </a:r>
            <a:r>
              <a:rPr lang="en-US" dirty="0" err="1">
                <a:latin typeface="CourierNewPSMT"/>
              </a:rPr>
              <a:t>SharedPreferences</a:t>
            </a:r>
            <a:r>
              <a:rPr lang="en-US" dirty="0">
                <a:latin typeface="CourierNewPSMT"/>
              </a:rPr>
              <a:t> </a:t>
            </a:r>
            <a:r>
              <a:rPr lang="en-US" dirty="0">
                <a:latin typeface="Calibri" panose="020F0502020204030204" pitchFamily="34" charset="0"/>
              </a:rPr>
              <a:t>API gets saved in </a:t>
            </a:r>
          </a:p>
          <a:p>
            <a:r>
              <a:rPr lang="en-US" b="1" dirty="0">
                <a:latin typeface="Calibri" panose="020F0502020204030204" pitchFamily="34" charset="0"/>
              </a:rPr>
              <a:t>data\data\&lt;package-name&gt;\</a:t>
            </a:r>
            <a:r>
              <a:rPr lang="en-US" b="1" dirty="0" err="1">
                <a:latin typeface="Calibri" panose="020F0502020204030204" pitchFamily="34" charset="0"/>
              </a:rPr>
              <a:t>shared_prefs</a:t>
            </a:r>
            <a:r>
              <a:rPr lang="en-US" dirty="0">
                <a:latin typeface="Calibri" panose="020F0502020204030204" pitchFamily="34" charset="0"/>
              </a:rPr>
              <a:t> </a:t>
            </a:r>
            <a:r>
              <a:rPr lang="en-IN" dirty="0">
                <a:latin typeface="Calibri" panose="020F0502020204030204" pitchFamily="34" charset="0"/>
              </a:rPr>
              <a:t>folder.</a:t>
            </a:r>
            <a:endParaRPr lang="en-IN" dirty="0"/>
          </a:p>
        </p:txBody>
      </p:sp>
    </p:spTree>
    <p:extLst>
      <p:ext uri="{BB962C8B-B14F-4D97-AF65-F5344CB8AC3E}">
        <p14:creationId xmlns:p14="http://schemas.microsoft.com/office/powerpoint/2010/main" val="2963125824"/>
      </p:ext>
    </p:extLst>
  </p:cSld>
  <p:clrMapOvr>
    <a:masterClrMapping/>
  </p:clrMapOvr>
</p:sld>
</file>

<file path=ppt/slides/slide4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Contents of SMSPreferences.xml</a:t>
            </a:r>
          </a:p>
        </p:txBody>
      </p:sp>
      <p:pic>
        <p:nvPicPr>
          <p:cNvPr id="4" name="Picture 3"/>
          <p:cNvPicPr>
            <a:picLocks noChangeAspect="1"/>
          </p:cNvPicPr>
          <p:nvPr/>
        </p:nvPicPr>
        <p:blipFill>
          <a:blip r:embed="rId2"/>
          <a:stretch>
            <a:fillRect/>
          </a:stretch>
        </p:blipFill>
        <p:spPr>
          <a:xfrm>
            <a:off x="1938566" y="2286000"/>
            <a:ext cx="8311691" cy="2438400"/>
          </a:xfrm>
          <a:prstGeom prst="rect">
            <a:avLst/>
          </a:prstGeom>
        </p:spPr>
      </p:pic>
    </p:spTree>
    <p:extLst>
      <p:ext uri="{BB962C8B-B14F-4D97-AF65-F5344CB8AC3E}">
        <p14:creationId xmlns:p14="http://schemas.microsoft.com/office/powerpoint/2010/main" val="2439070007"/>
      </p:ext>
    </p:extLst>
  </p:cSld>
  <p:clrMapOvr>
    <a:masterClrMapping/>
  </p:clrMapOvr>
</p:sld>
</file>

<file path=ppt/slides/slide4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1812" y="228600"/>
            <a:ext cx="10969943" cy="1143000"/>
          </a:xfrm>
        </p:spPr>
        <p:txBody>
          <a:bodyPr/>
          <a:lstStyle/>
          <a:p>
            <a:pPr algn="l"/>
            <a:r>
              <a:rPr lang="en-IN" dirty="0" err="1"/>
              <a:t>sendSMS</a:t>
            </a:r>
            <a:r>
              <a:rPr lang="en-IN" dirty="0"/>
              <a:t>() method of </a:t>
            </a:r>
            <a:r>
              <a:rPr lang="en-IN" dirty="0" err="1"/>
              <a:t>SMSSender</a:t>
            </a:r>
            <a:r>
              <a:rPr lang="en-IN" dirty="0"/>
              <a:t>.</a:t>
            </a:r>
          </a:p>
        </p:txBody>
      </p:sp>
      <p:pic>
        <p:nvPicPr>
          <p:cNvPr id="5" name="Picture 4"/>
          <p:cNvPicPr>
            <a:picLocks noChangeAspect="1"/>
          </p:cNvPicPr>
          <p:nvPr/>
        </p:nvPicPr>
        <p:blipFill>
          <a:blip r:embed="rId2"/>
          <a:stretch>
            <a:fillRect/>
          </a:stretch>
        </p:blipFill>
        <p:spPr>
          <a:xfrm>
            <a:off x="532533" y="5302439"/>
            <a:ext cx="10895879" cy="1098361"/>
          </a:xfrm>
          <a:prstGeom prst="rect">
            <a:avLst/>
          </a:prstGeom>
        </p:spPr>
      </p:pic>
      <p:pic>
        <p:nvPicPr>
          <p:cNvPr id="6" name="Picture 5"/>
          <p:cNvPicPr>
            <a:picLocks noChangeAspect="1"/>
          </p:cNvPicPr>
          <p:nvPr/>
        </p:nvPicPr>
        <p:blipFill>
          <a:blip r:embed="rId3"/>
          <a:stretch>
            <a:fillRect/>
          </a:stretch>
        </p:blipFill>
        <p:spPr>
          <a:xfrm>
            <a:off x="531813" y="1530539"/>
            <a:ext cx="10896600" cy="3771900"/>
          </a:xfrm>
          <a:prstGeom prst="rect">
            <a:avLst/>
          </a:prstGeom>
        </p:spPr>
      </p:pic>
    </p:spTree>
    <p:extLst>
      <p:ext uri="{BB962C8B-B14F-4D97-AF65-F5344CB8AC3E}">
        <p14:creationId xmlns:p14="http://schemas.microsoft.com/office/powerpoint/2010/main" val="869425790"/>
      </p:ext>
    </p:extLst>
  </p:cSld>
  <p:clrMapOvr>
    <a:masterClrMapping/>
  </p:clrMapOvr>
</p:sld>
</file>

<file path=ppt/slides/slide4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b="1" dirty="0"/>
              <a:t>RELATIONAL DATA</a:t>
            </a:r>
            <a:endParaRPr lang="en-IN" dirty="0"/>
          </a:p>
        </p:txBody>
      </p:sp>
      <p:sp>
        <p:nvSpPr>
          <p:cNvPr id="3" name="Content Placeholder 2"/>
          <p:cNvSpPr>
            <a:spLocks noGrp="1"/>
          </p:cNvSpPr>
          <p:nvPr>
            <p:ph idx="1"/>
          </p:nvPr>
        </p:nvSpPr>
        <p:spPr>
          <a:xfrm>
            <a:off x="684212" y="1443039"/>
            <a:ext cx="10969943" cy="4953000"/>
          </a:xfrm>
        </p:spPr>
        <p:txBody>
          <a:bodyPr>
            <a:normAutofit fontScale="85000" lnSpcReduction="10000"/>
          </a:bodyPr>
          <a:lstStyle/>
          <a:p>
            <a:pPr>
              <a:lnSpc>
                <a:spcPct val="150000"/>
              </a:lnSpc>
            </a:pPr>
            <a:r>
              <a:rPr lang="en-US" sz="3600" dirty="0"/>
              <a:t>Reduced data redundancy, atomicity, consistency, isolation, durability, and querying capability</a:t>
            </a:r>
            <a:r>
              <a:rPr lang="en-IN" sz="3600" dirty="0"/>
              <a:t>.</a:t>
            </a:r>
          </a:p>
          <a:p>
            <a:pPr>
              <a:lnSpc>
                <a:spcPct val="150000"/>
              </a:lnSpc>
            </a:pPr>
            <a:r>
              <a:rPr lang="en-US" sz="3600" dirty="0"/>
              <a:t>Mobile databases have to</a:t>
            </a:r>
          </a:p>
          <a:p>
            <a:pPr lvl="1">
              <a:lnSpc>
                <a:spcPct val="150000"/>
              </a:lnSpc>
            </a:pPr>
            <a:r>
              <a:rPr lang="en-US" sz="3200" dirty="0"/>
              <a:t>be light weight as devices have low disk space,</a:t>
            </a:r>
          </a:p>
          <a:p>
            <a:pPr lvl="1">
              <a:lnSpc>
                <a:spcPct val="150000"/>
              </a:lnSpc>
            </a:pPr>
            <a:r>
              <a:rPr lang="en-US" sz="3200" dirty="0"/>
              <a:t>utilize limited processing power to save system resources</a:t>
            </a:r>
          </a:p>
          <a:p>
            <a:pPr lvl="1">
              <a:lnSpc>
                <a:spcPct val="150000"/>
              </a:lnSpc>
            </a:pPr>
            <a:r>
              <a:rPr lang="en-US" sz="3200" dirty="0"/>
              <a:t>should be resilient</a:t>
            </a:r>
          </a:p>
          <a:p>
            <a:pPr>
              <a:lnSpc>
                <a:spcPct val="150000"/>
              </a:lnSpc>
            </a:pPr>
            <a:r>
              <a:rPr lang="en-IN" sz="3600" dirty="0"/>
              <a:t>Android provides </a:t>
            </a:r>
            <a:r>
              <a:rPr lang="en-IN" sz="3600" b="1" dirty="0">
                <a:solidFill>
                  <a:srgbClr val="FF0000"/>
                </a:solidFill>
              </a:rPr>
              <a:t>SQLite</a:t>
            </a:r>
            <a:r>
              <a:rPr lang="en-IN" sz="3600" dirty="0"/>
              <a:t> database and related APIs.</a:t>
            </a:r>
          </a:p>
          <a:p>
            <a:endParaRPr lang="en-US" dirty="0"/>
          </a:p>
        </p:txBody>
      </p:sp>
    </p:spTree>
    <p:extLst>
      <p:ext uri="{BB962C8B-B14F-4D97-AF65-F5344CB8AC3E}">
        <p14:creationId xmlns:p14="http://schemas.microsoft.com/office/powerpoint/2010/main" val="1130952404"/>
      </p:ext>
    </p:extLst>
  </p:cSld>
  <p:clrMapOvr>
    <a:masterClrMapping/>
  </p:clrMapOvr>
</p:sld>
</file>

<file path=ppt/slides/slide4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6000" b="1" dirty="0"/>
              <a:t>SQLite</a:t>
            </a:r>
            <a:endParaRPr lang="en-IN" dirty="0"/>
          </a:p>
        </p:txBody>
      </p:sp>
      <p:sp>
        <p:nvSpPr>
          <p:cNvPr id="3" name="Content Placeholder 2"/>
          <p:cNvSpPr>
            <a:spLocks noGrp="1"/>
          </p:cNvSpPr>
          <p:nvPr>
            <p:ph idx="1"/>
          </p:nvPr>
        </p:nvSpPr>
        <p:spPr>
          <a:xfrm>
            <a:off x="609441" y="1600202"/>
            <a:ext cx="10969943" cy="5029198"/>
          </a:xfrm>
        </p:spPr>
        <p:txBody>
          <a:bodyPr>
            <a:normAutofit lnSpcReduction="10000"/>
          </a:bodyPr>
          <a:lstStyle/>
          <a:p>
            <a:pPr>
              <a:lnSpc>
                <a:spcPct val="150000"/>
              </a:lnSpc>
            </a:pPr>
            <a:r>
              <a:rPr lang="en-US" sz="3200" dirty="0"/>
              <a:t>SQLite is a popular, open source, relational database management system (RDBMS) that is widely used in mobile platforms such as </a:t>
            </a:r>
          </a:p>
          <a:p>
            <a:pPr lvl="1">
              <a:lnSpc>
                <a:spcPct val="150000"/>
              </a:lnSpc>
            </a:pPr>
            <a:r>
              <a:rPr lang="en-US" sz="2800" dirty="0"/>
              <a:t>Android</a:t>
            </a:r>
          </a:p>
          <a:p>
            <a:pPr lvl="1">
              <a:lnSpc>
                <a:spcPct val="150000"/>
              </a:lnSpc>
            </a:pPr>
            <a:r>
              <a:rPr lang="en-US" sz="2800" dirty="0"/>
              <a:t>Apple iOS</a:t>
            </a:r>
          </a:p>
          <a:p>
            <a:pPr lvl="1">
              <a:lnSpc>
                <a:spcPct val="150000"/>
              </a:lnSpc>
            </a:pPr>
            <a:r>
              <a:rPr lang="en-US" sz="2800" dirty="0"/>
              <a:t>BlackBerry</a:t>
            </a:r>
          </a:p>
          <a:p>
            <a:pPr lvl="1">
              <a:lnSpc>
                <a:spcPct val="150000"/>
              </a:lnSpc>
            </a:pPr>
            <a:r>
              <a:rPr lang="en-US" sz="2800" dirty="0"/>
              <a:t>Symbian.</a:t>
            </a:r>
            <a:endParaRPr lang="en-IN" sz="2800" dirty="0"/>
          </a:p>
        </p:txBody>
      </p:sp>
    </p:spTree>
    <p:extLst>
      <p:ext uri="{BB962C8B-B14F-4D97-AF65-F5344CB8AC3E}">
        <p14:creationId xmlns:p14="http://schemas.microsoft.com/office/powerpoint/2010/main" val="2336372415"/>
      </p:ext>
    </p:extLst>
  </p:cSld>
  <p:clrMapOvr>
    <a:masterClrMapping/>
  </p:clrMapOvr>
</p:sld>
</file>

<file path=ppt/slides/slide4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6000" b="1" dirty="0"/>
              <a:t>SQLite</a:t>
            </a:r>
            <a:endParaRPr lang="en-IN" dirty="0"/>
          </a:p>
        </p:txBody>
      </p:sp>
      <p:sp>
        <p:nvSpPr>
          <p:cNvPr id="3" name="Content Placeholder 2"/>
          <p:cNvSpPr>
            <a:spLocks noGrp="1"/>
          </p:cNvSpPr>
          <p:nvPr>
            <p:ph idx="1"/>
          </p:nvPr>
        </p:nvSpPr>
        <p:spPr>
          <a:xfrm>
            <a:off x="609441" y="1600202"/>
            <a:ext cx="10969943" cy="5029198"/>
          </a:xfrm>
        </p:spPr>
        <p:txBody>
          <a:bodyPr>
            <a:normAutofit/>
          </a:bodyPr>
          <a:lstStyle/>
          <a:p>
            <a:pPr>
              <a:lnSpc>
                <a:spcPct val="150000"/>
              </a:lnSpc>
            </a:pPr>
            <a:r>
              <a:rPr lang="en-IN" sz="3600" dirty="0"/>
              <a:t>The database is implemented </a:t>
            </a:r>
            <a:r>
              <a:rPr lang="en-US" sz="3600" dirty="0"/>
              <a:t>in C and is very light, around 500 KB. </a:t>
            </a:r>
          </a:p>
          <a:p>
            <a:pPr>
              <a:lnSpc>
                <a:spcPct val="150000"/>
              </a:lnSpc>
            </a:pPr>
            <a:r>
              <a:rPr lang="en-US" sz="3600" dirty="0"/>
              <a:t>The SQLite database instance runs as part of the app with which it is associated</a:t>
            </a:r>
            <a:r>
              <a:rPr lang="en-US" sz="3600" b="1" dirty="0"/>
              <a:t>, rather than in a separate process</a:t>
            </a:r>
            <a:r>
              <a:rPr lang="en-US" sz="3600" dirty="0"/>
              <a:t> as is a typical case with enterprise databases</a:t>
            </a:r>
            <a:endParaRPr lang="en-IN" sz="2000" dirty="0"/>
          </a:p>
        </p:txBody>
      </p:sp>
    </p:spTree>
    <p:extLst>
      <p:ext uri="{BB962C8B-B14F-4D97-AF65-F5344CB8AC3E}">
        <p14:creationId xmlns:p14="http://schemas.microsoft.com/office/powerpoint/2010/main" val="924865622"/>
      </p:ext>
    </p:extLst>
  </p:cSld>
  <p:clrMapOvr>
    <a:masterClrMapping/>
  </p:clrMapOvr>
</p:sld>
</file>

<file path=ppt/slides/slide4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Save data using SQLite</a:t>
            </a:r>
          </a:p>
        </p:txBody>
      </p:sp>
      <p:sp>
        <p:nvSpPr>
          <p:cNvPr id="3" name="Content Placeholder 2"/>
          <p:cNvSpPr>
            <a:spLocks noGrp="1"/>
          </p:cNvSpPr>
          <p:nvPr>
            <p:ph idx="1"/>
          </p:nvPr>
        </p:nvSpPr>
        <p:spPr/>
        <p:txBody>
          <a:bodyPr>
            <a:normAutofit/>
          </a:bodyPr>
          <a:lstStyle/>
          <a:p>
            <a:pPr>
              <a:lnSpc>
                <a:spcPct val="200000"/>
              </a:lnSpc>
            </a:pPr>
            <a:r>
              <a:rPr lang="en-US" sz="2800" dirty="0"/>
              <a:t>The database created by an Android app will reside in data\data\&lt;</a:t>
            </a:r>
            <a:r>
              <a:rPr lang="en-US" sz="2800" dirty="0" err="1"/>
              <a:t>package_name</a:t>
            </a:r>
            <a:r>
              <a:rPr lang="en-US" sz="2800" dirty="0"/>
              <a:t>&gt;\databases folder.</a:t>
            </a:r>
          </a:p>
          <a:p>
            <a:pPr>
              <a:lnSpc>
                <a:spcPct val="200000"/>
              </a:lnSpc>
            </a:pPr>
            <a:r>
              <a:rPr lang="en-US" sz="2800" dirty="0"/>
              <a:t>database on Android are available in the </a:t>
            </a:r>
            <a:r>
              <a:rPr lang="en-US" sz="2800" dirty="0" err="1"/>
              <a:t>android.database.sqlite</a:t>
            </a:r>
            <a:r>
              <a:rPr lang="en-US" sz="2800" dirty="0"/>
              <a:t> package.</a:t>
            </a:r>
          </a:p>
        </p:txBody>
      </p:sp>
    </p:spTree>
    <p:extLst>
      <p:ext uri="{BB962C8B-B14F-4D97-AF65-F5344CB8AC3E}">
        <p14:creationId xmlns:p14="http://schemas.microsoft.com/office/powerpoint/2010/main" val="317324730"/>
      </p:ext>
    </p:extLst>
  </p:cSld>
  <p:clrMapOvr>
    <a:masterClrMapping/>
  </p:clrMapOvr>
</p:sld>
</file>

<file path=ppt/slides/slide4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441" y="1371600"/>
            <a:ext cx="10969943" cy="4525963"/>
          </a:xfrm>
        </p:spPr>
        <p:txBody>
          <a:bodyPr>
            <a:noAutofit/>
          </a:bodyPr>
          <a:lstStyle/>
          <a:p>
            <a:pPr>
              <a:lnSpc>
                <a:spcPct val="150000"/>
              </a:lnSpc>
            </a:pPr>
            <a:r>
              <a:rPr lang="en-US" sz="2800" dirty="0"/>
              <a:t>contract class, which explicitly specifies the layout of your schema in a systematic and self-documenting way.</a:t>
            </a:r>
          </a:p>
          <a:p>
            <a:pPr>
              <a:lnSpc>
                <a:spcPct val="150000"/>
              </a:lnSpc>
            </a:pPr>
            <a:r>
              <a:rPr lang="en-US" sz="2800" dirty="0"/>
              <a:t>A contract class is a container for constants that define names for URIs, tables, and columns. </a:t>
            </a:r>
          </a:p>
          <a:p>
            <a:pPr>
              <a:lnSpc>
                <a:spcPct val="150000"/>
              </a:lnSpc>
            </a:pPr>
            <a:r>
              <a:rPr lang="en-US" sz="2800" dirty="0"/>
              <a:t> The contract class allows you to use the same constants across all the other classes in the same package.</a:t>
            </a:r>
          </a:p>
          <a:p>
            <a:pPr>
              <a:lnSpc>
                <a:spcPct val="150000"/>
              </a:lnSpc>
            </a:pPr>
            <a:r>
              <a:rPr lang="en-US" sz="2800" dirty="0"/>
              <a:t>This lets you change a column name in one place and have it propagate throughout your code.</a:t>
            </a:r>
            <a:endParaRPr lang="en-IN" sz="2800" dirty="0"/>
          </a:p>
        </p:txBody>
      </p:sp>
      <p:sp>
        <p:nvSpPr>
          <p:cNvPr id="5" name="Rectangle 2"/>
          <p:cNvSpPr>
            <a:spLocks noGrp="1" noChangeArrowheads="1"/>
          </p:cNvSpPr>
          <p:nvPr>
            <p:ph type="title"/>
          </p:nvPr>
        </p:nvSpPr>
        <p:spPr bwMode="auto">
          <a:xfrm>
            <a:off x="609441" y="376841"/>
            <a:ext cx="6129883" cy="93859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253920" rIns="0" bIns="12696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a:ln>
                  <a:noFill/>
                </a:ln>
                <a:solidFill>
                  <a:srgbClr val="202124"/>
                </a:solidFill>
                <a:effectLst/>
                <a:latin typeface="Roboto"/>
              </a:rPr>
              <a:t>Define a schema and contract</a:t>
            </a:r>
          </a:p>
        </p:txBody>
      </p:sp>
    </p:spTree>
    <p:extLst>
      <p:ext uri="{BB962C8B-B14F-4D97-AF65-F5344CB8AC3E}">
        <p14:creationId xmlns:p14="http://schemas.microsoft.com/office/powerpoint/2010/main" val="863494484"/>
      </p:ext>
    </p:extLst>
  </p:cSld>
  <p:clrMapOvr>
    <a:masterClrMapping/>
  </p:clrMapOvr>
</p:sld>
</file>

<file path=ppt/slides/slide4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FeedReaderContract</a:t>
            </a:r>
            <a:r>
              <a:rPr lang="en-IN" dirty="0"/>
              <a:t> </a:t>
            </a:r>
          </a:p>
        </p:txBody>
      </p:sp>
      <p:sp>
        <p:nvSpPr>
          <p:cNvPr id="3" name="Content Placeholder 2"/>
          <p:cNvSpPr>
            <a:spLocks noGrp="1"/>
          </p:cNvSpPr>
          <p:nvPr>
            <p:ph idx="1"/>
          </p:nvPr>
        </p:nvSpPr>
        <p:spPr/>
        <p:txBody>
          <a:bodyPr/>
          <a:lstStyle/>
          <a:p>
            <a:r>
              <a:rPr lang="en-US" dirty="0"/>
              <a:t>For example, the following contract defines the table name and column names for a single table representing an RSS feed</a:t>
            </a:r>
            <a:endParaRPr lang="en-IN" dirty="0"/>
          </a:p>
        </p:txBody>
      </p:sp>
    </p:spTree>
    <p:extLst>
      <p:ext uri="{BB962C8B-B14F-4D97-AF65-F5344CB8AC3E}">
        <p14:creationId xmlns:p14="http://schemas.microsoft.com/office/powerpoint/2010/main" val="3956787959"/>
      </p:ext>
    </p:extLst>
  </p:cSld>
  <p:clrMapOvr>
    <a:masterClrMapping/>
  </p:clrMapOvr>
</p:sld>
</file>

<file path=ppt/slides/slide4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err="1"/>
              <a:t>FeedReaderContract</a:t>
            </a:r>
            <a:r>
              <a:rPr lang="en-IN" dirty="0"/>
              <a:t> </a:t>
            </a:r>
          </a:p>
        </p:txBody>
      </p:sp>
      <p:pic>
        <p:nvPicPr>
          <p:cNvPr id="4" name="Picture 3"/>
          <p:cNvPicPr>
            <a:picLocks noChangeAspect="1"/>
          </p:cNvPicPr>
          <p:nvPr/>
        </p:nvPicPr>
        <p:blipFill>
          <a:blip r:embed="rId2"/>
          <a:stretch>
            <a:fillRect/>
          </a:stretch>
        </p:blipFill>
        <p:spPr>
          <a:xfrm>
            <a:off x="404772" y="1981200"/>
            <a:ext cx="11379280" cy="4191000"/>
          </a:xfrm>
          <a:prstGeom prst="rect">
            <a:avLst/>
          </a:prstGeom>
        </p:spPr>
      </p:pic>
    </p:spTree>
    <p:extLst>
      <p:ext uri="{BB962C8B-B14F-4D97-AF65-F5344CB8AC3E}">
        <p14:creationId xmlns:p14="http://schemas.microsoft.com/office/powerpoint/2010/main" val="4242123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BD527-A808-49A9-A112-3D2ACCF73CB2}"/>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C39BFEE-79FC-4A2A-8623-E37246D7E8D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79B4803-A37B-4080-AD81-FF810278A4D3}"/>
              </a:ext>
            </a:extLst>
          </p:cNvPr>
          <p:cNvPicPr>
            <a:picLocks noChangeAspect="1"/>
          </p:cNvPicPr>
          <p:nvPr/>
        </p:nvPicPr>
        <p:blipFill>
          <a:blip r:embed="rId2"/>
          <a:stretch>
            <a:fillRect/>
          </a:stretch>
        </p:blipFill>
        <p:spPr>
          <a:xfrm>
            <a:off x="-1" y="12367"/>
            <a:ext cx="12188825" cy="6833265"/>
          </a:xfrm>
          <a:prstGeom prst="rect">
            <a:avLst/>
          </a:prstGeom>
        </p:spPr>
      </p:pic>
    </p:spTree>
    <p:extLst>
      <p:ext uri="{BB962C8B-B14F-4D97-AF65-F5344CB8AC3E}">
        <p14:creationId xmlns:p14="http://schemas.microsoft.com/office/powerpoint/2010/main" val="3973745956"/>
      </p:ext>
    </p:extLst>
  </p:cSld>
  <p:clrMapOvr>
    <a:masterClrMapping/>
  </p:clrMapOvr>
</p:sld>
</file>

<file path=ppt/slides/slide4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Create a database using an SQL helper</a:t>
            </a:r>
            <a:endParaRPr lang="en-IN" dirty="0"/>
          </a:p>
        </p:txBody>
      </p:sp>
      <p:pic>
        <p:nvPicPr>
          <p:cNvPr id="4" name="Picture 3"/>
          <p:cNvPicPr>
            <a:picLocks noChangeAspect="1"/>
          </p:cNvPicPr>
          <p:nvPr/>
        </p:nvPicPr>
        <p:blipFill>
          <a:blip r:embed="rId2"/>
          <a:stretch>
            <a:fillRect/>
          </a:stretch>
        </p:blipFill>
        <p:spPr>
          <a:xfrm>
            <a:off x="811847" y="1828800"/>
            <a:ext cx="10565130" cy="3581400"/>
          </a:xfrm>
          <a:prstGeom prst="rect">
            <a:avLst/>
          </a:prstGeom>
        </p:spPr>
      </p:pic>
    </p:spTree>
    <p:extLst>
      <p:ext uri="{BB962C8B-B14F-4D97-AF65-F5344CB8AC3E}">
        <p14:creationId xmlns:p14="http://schemas.microsoft.com/office/powerpoint/2010/main" val="3068774242"/>
      </p:ext>
    </p:extLst>
  </p:cSld>
  <p:clrMapOvr>
    <a:masterClrMapping/>
  </p:clrMapOvr>
</p:sld>
</file>

<file path=ppt/slides/slide4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Create a database using an SQL helper</a:t>
            </a:r>
            <a:endParaRPr lang="en-IN" dirty="0"/>
          </a:p>
        </p:txBody>
      </p:sp>
      <p:sp>
        <p:nvSpPr>
          <p:cNvPr id="5" name="Content Placeholder 4"/>
          <p:cNvSpPr>
            <a:spLocks noGrp="1"/>
          </p:cNvSpPr>
          <p:nvPr>
            <p:ph idx="1"/>
          </p:nvPr>
        </p:nvSpPr>
        <p:spPr/>
        <p:txBody>
          <a:bodyPr>
            <a:noAutofit/>
          </a:bodyPr>
          <a:lstStyle/>
          <a:p>
            <a:pPr>
              <a:lnSpc>
                <a:spcPct val="150000"/>
              </a:lnSpc>
            </a:pPr>
            <a:r>
              <a:rPr lang="en-US" sz="3200" dirty="0"/>
              <a:t>The </a:t>
            </a:r>
            <a:r>
              <a:rPr lang="en-US" sz="3200" dirty="0" err="1"/>
              <a:t>SQLiteOpenHelper</a:t>
            </a:r>
            <a:r>
              <a:rPr lang="en-US" sz="3200" dirty="0"/>
              <a:t> class contains a useful set of APIs for managing your database. </a:t>
            </a:r>
          </a:p>
          <a:p>
            <a:pPr>
              <a:lnSpc>
                <a:spcPct val="150000"/>
              </a:lnSpc>
            </a:pPr>
            <a:r>
              <a:rPr lang="en-US" sz="3200" dirty="0"/>
              <a:t>All you need to do is call </a:t>
            </a:r>
            <a:r>
              <a:rPr lang="en-US" sz="3200" dirty="0" err="1"/>
              <a:t>getWritableDatabase</a:t>
            </a:r>
            <a:r>
              <a:rPr lang="en-US" sz="3200" dirty="0"/>
              <a:t>() or </a:t>
            </a:r>
            <a:r>
              <a:rPr lang="en-US" sz="3200" dirty="0" err="1"/>
              <a:t>getReadableDatabase</a:t>
            </a:r>
            <a:r>
              <a:rPr lang="en-US" sz="3200" dirty="0"/>
              <a:t>().</a:t>
            </a:r>
          </a:p>
          <a:p>
            <a:pPr>
              <a:lnSpc>
                <a:spcPct val="150000"/>
              </a:lnSpc>
            </a:pPr>
            <a:r>
              <a:rPr lang="en-US" sz="3200" dirty="0"/>
              <a:t>To use </a:t>
            </a:r>
            <a:r>
              <a:rPr lang="en-US" sz="3200" dirty="0" err="1"/>
              <a:t>SQLiteOpenHelper</a:t>
            </a:r>
            <a:r>
              <a:rPr lang="en-US" sz="3200" dirty="0"/>
              <a:t>, create a subclass that overrides the </a:t>
            </a:r>
            <a:r>
              <a:rPr lang="en-US" sz="3200" dirty="0" err="1"/>
              <a:t>onCreate</a:t>
            </a:r>
            <a:r>
              <a:rPr lang="en-US" sz="3200" dirty="0"/>
              <a:t>() and </a:t>
            </a:r>
            <a:r>
              <a:rPr lang="en-US" sz="3200" dirty="0" err="1"/>
              <a:t>onUpgrade</a:t>
            </a:r>
            <a:r>
              <a:rPr lang="en-US" sz="3200" dirty="0"/>
              <a:t>() callback methods.</a:t>
            </a:r>
            <a:endParaRPr lang="en-IN" sz="3200" dirty="0"/>
          </a:p>
        </p:txBody>
      </p:sp>
    </p:spTree>
    <p:extLst>
      <p:ext uri="{BB962C8B-B14F-4D97-AF65-F5344CB8AC3E}">
        <p14:creationId xmlns:p14="http://schemas.microsoft.com/office/powerpoint/2010/main" val="2680653719"/>
      </p:ext>
    </p:extLst>
  </p:cSld>
  <p:clrMapOvr>
    <a:masterClrMapping/>
  </p:clrMapOvr>
</p:sld>
</file>

<file path=ppt/slides/slide4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Create a database using an SQL helper</a:t>
            </a:r>
            <a:endParaRPr lang="en-IN" dirty="0"/>
          </a:p>
        </p:txBody>
      </p:sp>
      <p:pic>
        <p:nvPicPr>
          <p:cNvPr id="3" name="Picture 2"/>
          <p:cNvPicPr>
            <a:picLocks noChangeAspect="1"/>
          </p:cNvPicPr>
          <p:nvPr/>
        </p:nvPicPr>
        <p:blipFill>
          <a:blip r:embed="rId2"/>
          <a:stretch>
            <a:fillRect/>
          </a:stretch>
        </p:blipFill>
        <p:spPr>
          <a:xfrm>
            <a:off x="1446212" y="1217030"/>
            <a:ext cx="9296400" cy="5640970"/>
          </a:xfrm>
          <a:prstGeom prst="rect">
            <a:avLst/>
          </a:prstGeom>
        </p:spPr>
      </p:pic>
    </p:spTree>
    <p:extLst>
      <p:ext uri="{BB962C8B-B14F-4D97-AF65-F5344CB8AC3E}">
        <p14:creationId xmlns:p14="http://schemas.microsoft.com/office/powerpoint/2010/main" val="2842741170"/>
      </p:ext>
    </p:extLst>
  </p:cSld>
  <p:clrMapOvr>
    <a:masterClrMapping/>
  </p:clrMapOvr>
</p:sld>
</file>

<file path=ppt/slides/slide4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a:t>To access your database, instantiate your subclass of </a:t>
            </a:r>
            <a:r>
              <a:rPr lang="en-US" sz="3600" dirty="0" err="1"/>
              <a:t>SQLiteOpenHelper</a:t>
            </a:r>
            <a:endParaRPr lang="en-IN" sz="3600" dirty="0"/>
          </a:p>
        </p:txBody>
      </p:sp>
      <p:sp>
        <p:nvSpPr>
          <p:cNvPr id="3" name="Content Placeholder 2"/>
          <p:cNvSpPr>
            <a:spLocks noGrp="1"/>
          </p:cNvSpPr>
          <p:nvPr>
            <p:ph idx="1"/>
          </p:nvPr>
        </p:nvSpPr>
        <p:spPr/>
        <p:txBody>
          <a:bodyPr>
            <a:normAutofit/>
          </a:bodyPr>
          <a:lstStyle/>
          <a:p>
            <a:r>
              <a:rPr lang="en-US" sz="3600" dirty="0"/>
              <a:t>To access your database, instantiate your subclass of </a:t>
            </a:r>
            <a:r>
              <a:rPr lang="en-US" sz="3600" dirty="0" err="1"/>
              <a:t>SQLiteOpenHelper</a:t>
            </a:r>
            <a:endParaRPr lang="en-US" sz="3600" dirty="0"/>
          </a:p>
          <a:p>
            <a:endParaRPr lang="en-IN" sz="3600" dirty="0"/>
          </a:p>
        </p:txBody>
      </p:sp>
      <p:pic>
        <p:nvPicPr>
          <p:cNvPr id="6" name="Picture 5"/>
          <p:cNvPicPr>
            <a:picLocks noChangeAspect="1"/>
          </p:cNvPicPr>
          <p:nvPr/>
        </p:nvPicPr>
        <p:blipFill>
          <a:blip r:embed="rId2"/>
          <a:stretch>
            <a:fillRect/>
          </a:stretch>
        </p:blipFill>
        <p:spPr>
          <a:xfrm>
            <a:off x="1141412" y="2971800"/>
            <a:ext cx="8670636" cy="762000"/>
          </a:xfrm>
          <a:prstGeom prst="rect">
            <a:avLst/>
          </a:prstGeom>
        </p:spPr>
      </p:pic>
    </p:spTree>
    <p:extLst>
      <p:ext uri="{BB962C8B-B14F-4D97-AF65-F5344CB8AC3E}">
        <p14:creationId xmlns:p14="http://schemas.microsoft.com/office/powerpoint/2010/main" val="3620835513"/>
      </p:ext>
    </p:extLst>
  </p:cSld>
  <p:clrMapOvr>
    <a:masterClrMapping/>
  </p:clrMapOvr>
</p:sld>
</file>

<file path=ppt/slides/slide4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Put information into a database</a:t>
            </a:r>
            <a:endParaRPr lang="en-IN" dirty="0"/>
          </a:p>
        </p:txBody>
      </p:sp>
      <p:pic>
        <p:nvPicPr>
          <p:cNvPr id="5" name="Picture 4"/>
          <p:cNvPicPr>
            <a:picLocks noChangeAspect="1"/>
          </p:cNvPicPr>
          <p:nvPr/>
        </p:nvPicPr>
        <p:blipFill>
          <a:blip r:embed="rId2"/>
          <a:stretch>
            <a:fillRect/>
          </a:stretch>
        </p:blipFill>
        <p:spPr>
          <a:xfrm>
            <a:off x="1058957" y="1752600"/>
            <a:ext cx="10070910" cy="3505200"/>
          </a:xfrm>
          <a:prstGeom prst="rect">
            <a:avLst/>
          </a:prstGeom>
        </p:spPr>
      </p:pic>
    </p:spTree>
    <p:extLst>
      <p:ext uri="{BB962C8B-B14F-4D97-AF65-F5344CB8AC3E}">
        <p14:creationId xmlns:p14="http://schemas.microsoft.com/office/powerpoint/2010/main" val="2634439885"/>
      </p:ext>
    </p:extLst>
  </p:cSld>
  <p:clrMapOvr>
    <a:masterClrMapping/>
  </p:clrMapOvr>
</p:sld>
</file>

<file path=ppt/slides/slide4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Read information from a database</a:t>
            </a:r>
            <a:endParaRPr lang="en-IN" dirty="0"/>
          </a:p>
        </p:txBody>
      </p:sp>
      <p:sp>
        <p:nvSpPr>
          <p:cNvPr id="3" name="Content Placeholder 2"/>
          <p:cNvSpPr>
            <a:spLocks noGrp="1"/>
          </p:cNvSpPr>
          <p:nvPr>
            <p:ph idx="1"/>
          </p:nvPr>
        </p:nvSpPr>
        <p:spPr/>
        <p:txBody>
          <a:bodyPr/>
          <a:lstStyle/>
          <a:p>
            <a:endParaRPr lang="en-IN"/>
          </a:p>
        </p:txBody>
      </p:sp>
    </p:spTree>
    <p:extLst>
      <p:ext uri="{BB962C8B-B14F-4D97-AF65-F5344CB8AC3E}">
        <p14:creationId xmlns:p14="http://schemas.microsoft.com/office/powerpoint/2010/main" val="135163887"/>
      </p:ext>
    </p:extLst>
  </p:cSld>
  <p:clrMapOvr>
    <a:masterClrMapping/>
  </p:clrMapOvr>
</p:sld>
</file>

<file path=ppt/slides/slide4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sp>
        <p:nvSpPr>
          <p:cNvPr id="3" name="Content Placeholder 2"/>
          <p:cNvSpPr>
            <a:spLocks noGrp="1"/>
          </p:cNvSpPr>
          <p:nvPr>
            <p:ph idx="1"/>
          </p:nvPr>
        </p:nvSpPr>
        <p:spPr/>
        <p:txBody>
          <a:bodyPr/>
          <a:lstStyle/>
          <a:p>
            <a:endParaRPr lang="en-IN"/>
          </a:p>
        </p:txBody>
      </p:sp>
      <p:pic>
        <p:nvPicPr>
          <p:cNvPr id="4" name="Picture 3"/>
          <p:cNvPicPr>
            <a:picLocks noChangeAspect="1"/>
          </p:cNvPicPr>
          <p:nvPr/>
        </p:nvPicPr>
        <p:blipFill>
          <a:blip r:embed="rId2"/>
          <a:stretch>
            <a:fillRect/>
          </a:stretch>
        </p:blipFill>
        <p:spPr>
          <a:xfrm>
            <a:off x="1755774" y="119062"/>
            <a:ext cx="8677275" cy="6619875"/>
          </a:xfrm>
          <a:prstGeom prst="rect">
            <a:avLst/>
          </a:prstGeom>
        </p:spPr>
      </p:pic>
    </p:spTree>
    <p:extLst>
      <p:ext uri="{BB962C8B-B14F-4D97-AF65-F5344CB8AC3E}">
        <p14:creationId xmlns:p14="http://schemas.microsoft.com/office/powerpoint/2010/main" val="37703139"/>
      </p:ext>
    </p:extLst>
  </p:cSld>
  <p:clrMapOvr>
    <a:masterClrMapping/>
  </p:clrMapOvr>
</p:sld>
</file>

<file path=ppt/slides/slide4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a:p>
        </p:txBody>
      </p:sp>
      <p:pic>
        <p:nvPicPr>
          <p:cNvPr id="4" name="Picture 3"/>
          <p:cNvPicPr>
            <a:picLocks noChangeAspect="1"/>
          </p:cNvPicPr>
          <p:nvPr/>
        </p:nvPicPr>
        <p:blipFill>
          <a:blip r:embed="rId2"/>
          <a:stretch>
            <a:fillRect/>
          </a:stretch>
        </p:blipFill>
        <p:spPr>
          <a:xfrm>
            <a:off x="1651847" y="2133600"/>
            <a:ext cx="8885129" cy="3200400"/>
          </a:xfrm>
          <a:prstGeom prst="rect">
            <a:avLst/>
          </a:prstGeom>
        </p:spPr>
      </p:pic>
    </p:spTree>
    <p:extLst>
      <p:ext uri="{BB962C8B-B14F-4D97-AF65-F5344CB8AC3E}">
        <p14:creationId xmlns:p14="http://schemas.microsoft.com/office/powerpoint/2010/main" val="2416438312"/>
      </p:ext>
    </p:extLst>
  </p:cSld>
  <p:clrMapOvr>
    <a:masterClrMapping/>
  </p:clrMapOvr>
</p:sld>
</file>

<file path=ppt/slides/slide4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Delete information from a database</a:t>
            </a:r>
          </a:p>
        </p:txBody>
      </p:sp>
      <p:pic>
        <p:nvPicPr>
          <p:cNvPr id="4" name="Picture 3"/>
          <p:cNvPicPr>
            <a:picLocks noChangeAspect="1"/>
          </p:cNvPicPr>
          <p:nvPr/>
        </p:nvPicPr>
        <p:blipFill>
          <a:blip r:embed="rId2"/>
          <a:stretch>
            <a:fillRect/>
          </a:stretch>
        </p:blipFill>
        <p:spPr>
          <a:xfrm>
            <a:off x="530859" y="2286000"/>
            <a:ext cx="11127105" cy="2514600"/>
          </a:xfrm>
          <a:prstGeom prst="rect">
            <a:avLst/>
          </a:prstGeom>
        </p:spPr>
      </p:pic>
    </p:spTree>
    <p:extLst>
      <p:ext uri="{BB962C8B-B14F-4D97-AF65-F5344CB8AC3E}">
        <p14:creationId xmlns:p14="http://schemas.microsoft.com/office/powerpoint/2010/main" val="3284348598"/>
      </p:ext>
    </p:extLst>
  </p:cSld>
  <p:clrMapOvr>
    <a:masterClrMapping/>
  </p:clrMapOvr>
</p:sld>
</file>

<file path=ppt/slides/slide4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Update a database</a:t>
            </a:r>
          </a:p>
        </p:txBody>
      </p:sp>
      <p:pic>
        <p:nvPicPr>
          <p:cNvPr id="4" name="Picture 3"/>
          <p:cNvPicPr>
            <a:picLocks noChangeAspect="1"/>
          </p:cNvPicPr>
          <p:nvPr/>
        </p:nvPicPr>
        <p:blipFill>
          <a:blip r:embed="rId2"/>
          <a:stretch>
            <a:fillRect/>
          </a:stretch>
        </p:blipFill>
        <p:spPr>
          <a:xfrm>
            <a:off x="1712912" y="1440830"/>
            <a:ext cx="8763000" cy="5282660"/>
          </a:xfrm>
          <a:prstGeom prst="rect">
            <a:avLst/>
          </a:prstGeom>
        </p:spPr>
      </p:pic>
    </p:spTree>
    <p:extLst>
      <p:ext uri="{BB962C8B-B14F-4D97-AF65-F5344CB8AC3E}">
        <p14:creationId xmlns:p14="http://schemas.microsoft.com/office/powerpoint/2010/main" val="16557981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17FE0-18C2-4773-BC0A-7CC7A8AC304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211F6AF-030E-455A-BF48-631B54B7B86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C37BC18-FD21-41B3-80A1-3B4DDF7595CB}"/>
              </a:ext>
            </a:extLst>
          </p:cNvPr>
          <p:cNvPicPr>
            <a:picLocks noChangeAspect="1"/>
          </p:cNvPicPr>
          <p:nvPr/>
        </p:nvPicPr>
        <p:blipFill>
          <a:blip r:embed="rId2"/>
          <a:stretch>
            <a:fillRect/>
          </a:stretch>
        </p:blipFill>
        <p:spPr>
          <a:xfrm>
            <a:off x="895" y="0"/>
            <a:ext cx="12187033" cy="6858000"/>
          </a:xfrm>
          <a:prstGeom prst="rect">
            <a:avLst/>
          </a:prstGeom>
        </p:spPr>
      </p:pic>
      <p:sp>
        <p:nvSpPr>
          <p:cNvPr id="5" name="Rectangle 4">
            <a:extLst>
              <a:ext uri="{FF2B5EF4-FFF2-40B4-BE49-F238E27FC236}">
                <a16:creationId xmlns:a16="http://schemas.microsoft.com/office/drawing/2014/main" id="{EFA8FA8F-6536-4E72-9B02-592B93093FDB}"/>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42405309"/>
      </p:ext>
    </p:extLst>
  </p:cSld>
  <p:clrMapOvr>
    <a:masterClrMapping/>
  </p:clrMapOvr>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a:t>Persisting database connection</a:t>
            </a:r>
          </a:p>
        </p:txBody>
      </p:sp>
      <p:pic>
        <p:nvPicPr>
          <p:cNvPr id="4" name="Picture 3"/>
          <p:cNvPicPr>
            <a:picLocks noChangeAspect="1"/>
          </p:cNvPicPr>
          <p:nvPr/>
        </p:nvPicPr>
        <p:blipFill>
          <a:blip r:embed="rId2"/>
          <a:stretch>
            <a:fillRect/>
          </a:stretch>
        </p:blipFill>
        <p:spPr>
          <a:xfrm>
            <a:off x="2513012" y="1905000"/>
            <a:ext cx="7569200" cy="2895600"/>
          </a:xfrm>
          <a:prstGeom prst="rect">
            <a:avLst/>
          </a:prstGeom>
        </p:spPr>
      </p:pic>
    </p:spTree>
    <p:extLst>
      <p:ext uri="{BB962C8B-B14F-4D97-AF65-F5344CB8AC3E}">
        <p14:creationId xmlns:p14="http://schemas.microsoft.com/office/powerpoint/2010/main" val="3581428893"/>
      </p:ext>
    </p:extLst>
  </p:cSld>
  <p:clrMapOvr>
    <a:masterClrMapping/>
  </p:clrMapOvr>
</p:sld>
</file>

<file path=ppt/slides/slide4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924E-11DD-4BE7-AF34-139C4D3E5EDD}"/>
              </a:ext>
            </a:extLst>
          </p:cNvPr>
          <p:cNvSpPr>
            <a:spLocks noGrp="1"/>
          </p:cNvSpPr>
          <p:nvPr>
            <p:ph type="title"/>
          </p:nvPr>
        </p:nvSpPr>
        <p:spPr/>
        <p:txBody>
          <a:bodyPr/>
          <a:lstStyle/>
          <a:p>
            <a:r>
              <a:rPr lang="en-IN" b="1" dirty="0"/>
              <a:t>DATA SHARING ACROSS APPS</a:t>
            </a:r>
            <a:endParaRPr lang="en-IN" dirty="0"/>
          </a:p>
        </p:txBody>
      </p:sp>
      <p:sp>
        <p:nvSpPr>
          <p:cNvPr id="3" name="Content Placeholder 2">
            <a:extLst>
              <a:ext uri="{FF2B5EF4-FFF2-40B4-BE49-F238E27FC236}">
                <a16:creationId xmlns:a16="http://schemas.microsoft.com/office/drawing/2014/main" id="{B73A03BF-B066-40E0-86F1-FD2B8AC93C2C}"/>
              </a:ext>
            </a:extLst>
          </p:cNvPr>
          <p:cNvSpPr>
            <a:spLocks noGrp="1"/>
          </p:cNvSpPr>
          <p:nvPr>
            <p:ph idx="1"/>
          </p:nvPr>
        </p:nvSpPr>
        <p:spPr>
          <a:xfrm>
            <a:off x="609441" y="1600202"/>
            <a:ext cx="10969943" cy="4983159"/>
          </a:xfrm>
        </p:spPr>
        <p:txBody>
          <a:bodyPr>
            <a:normAutofit fontScale="85000" lnSpcReduction="10000"/>
          </a:bodyPr>
          <a:lstStyle/>
          <a:p>
            <a:pPr>
              <a:lnSpc>
                <a:spcPct val="200000"/>
              </a:lnSpc>
            </a:pPr>
            <a:r>
              <a:rPr lang="en-US" sz="3200" dirty="0"/>
              <a:t>Android apps do not share their data with each other as a security measure</a:t>
            </a:r>
          </a:p>
          <a:p>
            <a:pPr>
              <a:lnSpc>
                <a:spcPct val="200000"/>
              </a:lnSpc>
            </a:pPr>
            <a:r>
              <a:rPr lang="en-IN" sz="3200" dirty="0"/>
              <a:t>There may be legitimate </a:t>
            </a:r>
            <a:r>
              <a:rPr lang="en-US" sz="3200" dirty="0"/>
              <a:t>scenarios where an app has to share its data with other apps</a:t>
            </a:r>
          </a:p>
          <a:p>
            <a:pPr>
              <a:lnSpc>
                <a:spcPct val="200000"/>
              </a:lnSpc>
            </a:pPr>
            <a:r>
              <a:rPr lang="en-US" sz="3200" dirty="0"/>
              <a:t>For example, if an app needs to send an autogenerated SMS to the select few contacts</a:t>
            </a:r>
            <a:endParaRPr lang="en-IN" sz="3200" dirty="0"/>
          </a:p>
        </p:txBody>
      </p:sp>
    </p:spTree>
    <p:extLst>
      <p:ext uri="{BB962C8B-B14F-4D97-AF65-F5344CB8AC3E}">
        <p14:creationId xmlns:p14="http://schemas.microsoft.com/office/powerpoint/2010/main" val="1058272399"/>
      </p:ext>
    </p:extLst>
  </p:cSld>
  <p:clrMapOvr>
    <a:masterClrMapping/>
  </p:clrMapOvr>
</p:sld>
</file>

<file path=ppt/slides/slide4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F7924E-11DD-4BE7-AF34-139C4D3E5EDD}"/>
              </a:ext>
            </a:extLst>
          </p:cNvPr>
          <p:cNvSpPr>
            <a:spLocks noGrp="1"/>
          </p:cNvSpPr>
          <p:nvPr>
            <p:ph type="title"/>
          </p:nvPr>
        </p:nvSpPr>
        <p:spPr/>
        <p:txBody>
          <a:bodyPr/>
          <a:lstStyle/>
          <a:p>
            <a:r>
              <a:rPr lang="en-IN" b="1" dirty="0"/>
              <a:t>DATA SHARING ACROSS APPS</a:t>
            </a:r>
            <a:endParaRPr lang="en-IN" dirty="0"/>
          </a:p>
        </p:txBody>
      </p:sp>
      <p:sp>
        <p:nvSpPr>
          <p:cNvPr id="3" name="Content Placeholder 2">
            <a:extLst>
              <a:ext uri="{FF2B5EF4-FFF2-40B4-BE49-F238E27FC236}">
                <a16:creationId xmlns:a16="http://schemas.microsoft.com/office/drawing/2014/main" id="{B73A03BF-B066-40E0-86F1-FD2B8AC93C2C}"/>
              </a:ext>
            </a:extLst>
          </p:cNvPr>
          <p:cNvSpPr>
            <a:spLocks noGrp="1"/>
          </p:cNvSpPr>
          <p:nvPr>
            <p:ph idx="1"/>
          </p:nvPr>
        </p:nvSpPr>
        <p:spPr>
          <a:xfrm>
            <a:off x="609441" y="1600202"/>
            <a:ext cx="10969943" cy="4983159"/>
          </a:xfrm>
        </p:spPr>
        <p:txBody>
          <a:bodyPr>
            <a:normAutofit fontScale="92500" lnSpcReduction="10000"/>
          </a:bodyPr>
          <a:lstStyle/>
          <a:p>
            <a:pPr algn="just">
              <a:lnSpc>
                <a:spcPct val="200000"/>
              </a:lnSpc>
            </a:pPr>
            <a:r>
              <a:rPr lang="en-US" dirty="0"/>
              <a:t>To achieve this, Android provides the Content Provider</a:t>
            </a:r>
          </a:p>
          <a:p>
            <a:pPr algn="just">
              <a:lnSpc>
                <a:spcPct val="200000"/>
              </a:lnSpc>
            </a:pPr>
            <a:r>
              <a:rPr lang="en-IN" dirty="0"/>
              <a:t>Using the Content </a:t>
            </a:r>
            <a:r>
              <a:rPr lang="en-US" dirty="0"/>
              <a:t>Provider, we can carry out CRUD operations on data of other apps as a black box</a:t>
            </a:r>
          </a:p>
          <a:p>
            <a:pPr marL="0" indent="0">
              <a:lnSpc>
                <a:spcPct val="200000"/>
              </a:lnSpc>
              <a:buNone/>
            </a:pPr>
            <a:endParaRPr lang="en-IN" sz="3200" dirty="0"/>
          </a:p>
        </p:txBody>
      </p:sp>
    </p:spTree>
    <p:extLst>
      <p:ext uri="{BB962C8B-B14F-4D97-AF65-F5344CB8AC3E}">
        <p14:creationId xmlns:p14="http://schemas.microsoft.com/office/powerpoint/2010/main" val="166767646"/>
      </p:ext>
    </p:extLst>
  </p:cSld>
  <p:clrMapOvr>
    <a:masterClrMapping/>
  </p:clrMapOvr>
</p:sld>
</file>

<file path=ppt/slides/slide4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61C50-0C6B-44DE-BDCC-B73329263860}"/>
              </a:ext>
            </a:extLst>
          </p:cNvPr>
          <p:cNvSpPr>
            <a:spLocks noGrp="1"/>
          </p:cNvSpPr>
          <p:nvPr>
            <p:ph type="title"/>
          </p:nvPr>
        </p:nvSpPr>
        <p:spPr/>
        <p:txBody>
          <a:bodyPr>
            <a:normAutofit fontScale="90000"/>
          </a:bodyPr>
          <a:lstStyle/>
          <a:p>
            <a:r>
              <a:rPr lang="en-US" dirty="0"/>
              <a:t>(a) Contacts app. (b) Contacts in our app.</a:t>
            </a:r>
            <a:endParaRPr lang="en-IN" dirty="0"/>
          </a:p>
        </p:txBody>
      </p:sp>
      <p:pic>
        <p:nvPicPr>
          <p:cNvPr id="4" name="Picture 3">
            <a:extLst>
              <a:ext uri="{FF2B5EF4-FFF2-40B4-BE49-F238E27FC236}">
                <a16:creationId xmlns:a16="http://schemas.microsoft.com/office/drawing/2014/main" id="{C71773AF-31F1-48CE-8AA8-9F8DFC5A14C1}"/>
              </a:ext>
            </a:extLst>
          </p:cNvPr>
          <p:cNvPicPr>
            <a:picLocks noChangeAspect="1"/>
          </p:cNvPicPr>
          <p:nvPr/>
        </p:nvPicPr>
        <p:blipFill>
          <a:blip r:embed="rId2"/>
          <a:stretch>
            <a:fillRect/>
          </a:stretch>
        </p:blipFill>
        <p:spPr>
          <a:xfrm>
            <a:off x="2894012" y="1752600"/>
            <a:ext cx="5943600" cy="3775369"/>
          </a:xfrm>
          <a:prstGeom prst="rect">
            <a:avLst/>
          </a:prstGeom>
        </p:spPr>
      </p:pic>
      <p:sp>
        <p:nvSpPr>
          <p:cNvPr id="5" name="Rectangle 4">
            <a:extLst>
              <a:ext uri="{FF2B5EF4-FFF2-40B4-BE49-F238E27FC236}">
                <a16:creationId xmlns:a16="http://schemas.microsoft.com/office/drawing/2014/main" id="{0B144745-0AA6-459E-BD5C-34CB3264426D}"/>
              </a:ext>
            </a:extLst>
          </p:cNvPr>
          <p:cNvSpPr/>
          <p:nvPr/>
        </p:nvSpPr>
        <p:spPr>
          <a:xfrm>
            <a:off x="684212" y="5657671"/>
            <a:ext cx="10668000" cy="1200329"/>
          </a:xfrm>
          <a:prstGeom prst="rect">
            <a:avLst/>
          </a:prstGeom>
        </p:spPr>
        <p:txBody>
          <a:bodyPr wrap="square">
            <a:spAutoFit/>
          </a:bodyPr>
          <a:lstStyle/>
          <a:p>
            <a:pPr algn="ctr"/>
            <a:r>
              <a:rPr lang="en-US" dirty="0">
                <a:latin typeface="Calibri" panose="020F0502020204030204" pitchFamily="34" charset="0"/>
              </a:rPr>
              <a:t>To accomplish this, we shall use the</a:t>
            </a:r>
          </a:p>
          <a:p>
            <a:pPr algn="ctr"/>
            <a:r>
              <a:rPr lang="en-US" dirty="0" err="1">
                <a:latin typeface="CourierNewPSMT"/>
              </a:rPr>
              <a:t>ContactsContract.CommonDataKinds.Phone</a:t>
            </a:r>
            <a:r>
              <a:rPr lang="en-US" dirty="0">
                <a:latin typeface="CourierNewPSMT"/>
              </a:rPr>
              <a:t> </a:t>
            </a:r>
          </a:p>
          <a:p>
            <a:pPr algn="ctr"/>
            <a:r>
              <a:rPr lang="en-US" dirty="0">
                <a:latin typeface="Calibri" panose="020F0502020204030204" pitchFamily="34" charset="0"/>
              </a:rPr>
              <a:t>in-built Content Provider</a:t>
            </a:r>
            <a:endParaRPr lang="en-IN" dirty="0"/>
          </a:p>
        </p:txBody>
      </p:sp>
    </p:spTree>
    <p:extLst>
      <p:ext uri="{BB962C8B-B14F-4D97-AF65-F5344CB8AC3E}">
        <p14:creationId xmlns:p14="http://schemas.microsoft.com/office/powerpoint/2010/main" val="3599604562"/>
      </p:ext>
    </p:extLst>
  </p:cSld>
  <p:clrMapOvr>
    <a:masterClrMapping/>
  </p:clrMapOvr>
</p:sld>
</file>

<file path=ppt/slides/slide4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D912C-590A-423F-8CE1-9BEE9E896D11}"/>
              </a:ext>
            </a:extLst>
          </p:cNvPr>
          <p:cNvSpPr>
            <a:spLocks noGrp="1"/>
          </p:cNvSpPr>
          <p:nvPr>
            <p:ph type="title"/>
          </p:nvPr>
        </p:nvSpPr>
        <p:spPr/>
        <p:txBody>
          <a:bodyPr/>
          <a:lstStyle/>
          <a:p>
            <a:r>
              <a:rPr lang="en-IN" b="1" dirty="0"/>
              <a:t>In-Built Content Provider</a:t>
            </a:r>
            <a:endParaRPr lang="en-IN" dirty="0"/>
          </a:p>
        </p:txBody>
      </p:sp>
      <p:sp>
        <p:nvSpPr>
          <p:cNvPr id="3" name="Content Placeholder 2">
            <a:extLst>
              <a:ext uri="{FF2B5EF4-FFF2-40B4-BE49-F238E27FC236}">
                <a16:creationId xmlns:a16="http://schemas.microsoft.com/office/drawing/2014/main" id="{8E717940-AAA4-4BD0-896D-430BBB3951FC}"/>
              </a:ext>
            </a:extLst>
          </p:cNvPr>
          <p:cNvSpPr>
            <a:spLocks noGrp="1"/>
          </p:cNvSpPr>
          <p:nvPr>
            <p:ph idx="1"/>
          </p:nvPr>
        </p:nvSpPr>
        <p:spPr/>
        <p:txBody>
          <a:bodyPr>
            <a:normAutofit fontScale="92500"/>
          </a:bodyPr>
          <a:lstStyle/>
          <a:p>
            <a:pPr>
              <a:lnSpc>
                <a:spcPct val="150000"/>
              </a:lnSpc>
            </a:pPr>
            <a:r>
              <a:rPr lang="en-US" sz="4000" b="1" dirty="0" err="1"/>
              <a:t>CalendarContract.CalendarColumns</a:t>
            </a:r>
            <a:r>
              <a:rPr lang="en-US" sz="4000" b="1" dirty="0"/>
              <a:t> </a:t>
            </a:r>
            <a:r>
              <a:rPr lang="en-US" sz="4000" dirty="0"/>
              <a:t>is one such in-built Content Providers for accessing calendar-related data</a:t>
            </a:r>
          </a:p>
          <a:p>
            <a:pPr>
              <a:lnSpc>
                <a:spcPct val="150000"/>
              </a:lnSpc>
            </a:pPr>
            <a:r>
              <a:rPr lang="en-US" sz="4000" b="1" dirty="0" err="1"/>
              <a:t>MediaStore.Audio.AlbumColumns</a:t>
            </a:r>
            <a:r>
              <a:rPr lang="en-US" sz="4000" dirty="0"/>
              <a:t> is another one and is used for accessing album data of an audio file</a:t>
            </a:r>
            <a:endParaRPr lang="en-IN" sz="4000" dirty="0"/>
          </a:p>
        </p:txBody>
      </p:sp>
    </p:spTree>
    <p:extLst>
      <p:ext uri="{BB962C8B-B14F-4D97-AF65-F5344CB8AC3E}">
        <p14:creationId xmlns:p14="http://schemas.microsoft.com/office/powerpoint/2010/main" val="1139372685"/>
      </p:ext>
    </p:extLst>
  </p:cSld>
  <p:clrMapOvr>
    <a:masterClrMapping/>
  </p:clrMapOvr>
</p:sld>
</file>

<file path=ppt/slides/slide4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069C-0CF5-4C1B-992F-9A21A6AA8938}"/>
              </a:ext>
            </a:extLst>
          </p:cNvPr>
          <p:cNvSpPr>
            <a:spLocks noGrp="1"/>
          </p:cNvSpPr>
          <p:nvPr>
            <p:ph type="title"/>
          </p:nvPr>
        </p:nvSpPr>
        <p:spPr/>
        <p:txBody>
          <a:bodyPr/>
          <a:lstStyle/>
          <a:p>
            <a:r>
              <a:rPr lang="en-IN" b="1" dirty="0"/>
              <a:t>In-Built Content Provider</a:t>
            </a:r>
            <a:endParaRPr lang="en-IN" dirty="0"/>
          </a:p>
        </p:txBody>
      </p:sp>
      <p:sp>
        <p:nvSpPr>
          <p:cNvPr id="3" name="Content Placeholder 2">
            <a:extLst>
              <a:ext uri="{FF2B5EF4-FFF2-40B4-BE49-F238E27FC236}">
                <a16:creationId xmlns:a16="http://schemas.microsoft.com/office/drawing/2014/main" id="{96B37F8D-CE17-4B70-AD1D-27DC69D8D79D}"/>
              </a:ext>
            </a:extLst>
          </p:cNvPr>
          <p:cNvSpPr>
            <a:spLocks noGrp="1"/>
          </p:cNvSpPr>
          <p:nvPr>
            <p:ph idx="1"/>
          </p:nvPr>
        </p:nvSpPr>
        <p:spPr/>
        <p:txBody>
          <a:bodyPr>
            <a:normAutofit/>
          </a:bodyPr>
          <a:lstStyle/>
          <a:p>
            <a:pPr>
              <a:lnSpc>
                <a:spcPct val="150000"/>
              </a:lnSpc>
            </a:pPr>
            <a:r>
              <a:rPr lang="en-US" sz="3200" dirty="0"/>
              <a:t>All Content Providers expose their data sets to other apps using CONTENT_URIs</a:t>
            </a:r>
          </a:p>
          <a:p>
            <a:pPr>
              <a:lnSpc>
                <a:spcPct val="150000"/>
              </a:lnSpc>
            </a:pPr>
            <a:r>
              <a:rPr lang="en-IN" sz="3200" dirty="0"/>
              <a:t>The apps accessing </a:t>
            </a:r>
            <a:r>
              <a:rPr lang="en-US" sz="3200" dirty="0"/>
              <a:t>this data set use the </a:t>
            </a:r>
            <a:r>
              <a:rPr lang="en-US" sz="3200" dirty="0" err="1"/>
              <a:t>ContentResolver</a:t>
            </a:r>
            <a:endParaRPr lang="en-US" sz="3200" dirty="0"/>
          </a:p>
          <a:p>
            <a:pPr>
              <a:lnSpc>
                <a:spcPct val="150000"/>
              </a:lnSpc>
            </a:pPr>
            <a:r>
              <a:rPr lang="en-US" sz="3200" dirty="0" err="1"/>
              <a:t>ContentResolver</a:t>
            </a:r>
            <a:r>
              <a:rPr lang="en-US" sz="3200" dirty="0"/>
              <a:t> API provides a mechanism to carry out CRUD operations in an abstract manner on the Content Provider</a:t>
            </a:r>
            <a:endParaRPr lang="en-IN" sz="3200" dirty="0"/>
          </a:p>
        </p:txBody>
      </p:sp>
    </p:spTree>
    <p:extLst>
      <p:ext uri="{BB962C8B-B14F-4D97-AF65-F5344CB8AC3E}">
        <p14:creationId xmlns:p14="http://schemas.microsoft.com/office/powerpoint/2010/main" val="3024148924"/>
      </p:ext>
    </p:extLst>
  </p:cSld>
  <p:clrMapOvr>
    <a:masterClrMapping/>
  </p:clrMapOvr>
</p:sld>
</file>

<file path=ppt/slides/slide4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F421140-17B6-4ACA-A1D0-6F33F0986813}"/>
              </a:ext>
            </a:extLst>
          </p:cNvPr>
          <p:cNvPicPr>
            <a:picLocks noChangeAspect="1"/>
          </p:cNvPicPr>
          <p:nvPr/>
        </p:nvPicPr>
        <p:blipFill>
          <a:blip r:embed="rId2"/>
          <a:stretch>
            <a:fillRect/>
          </a:stretch>
        </p:blipFill>
        <p:spPr>
          <a:xfrm>
            <a:off x="1093620" y="457200"/>
            <a:ext cx="10001583" cy="5562600"/>
          </a:xfrm>
          <a:prstGeom prst="rect">
            <a:avLst/>
          </a:prstGeom>
        </p:spPr>
      </p:pic>
    </p:spTree>
    <p:extLst>
      <p:ext uri="{BB962C8B-B14F-4D97-AF65-F5344CB8AC3E}">
        <p14:creationId xmlns:p14="http://schemas.microsoft.com/office/powerpoint/2010/main" val="708208430"/>
      </p:ext>
    </p:extLst>
  </p:cSld>
  <p:clrMapOvr>
    <a:masterClrMapping/>
  </p:clrMapOvr>
</p:sld>
</file>

<file path=ppt/slides/slide4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AAE6F0-739B-4769-9862-0B0672BE8E1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B716F0D-9C46-489D-B979-0E53849940A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C23039D-0816-43BA-9945-76255D513B86}"/>
              </a:ext>
            </a:extLst>
          </p:cNvPr>
          <p:cNvPicPr>
            <a:picLocks noChangeAspect="1"/>
          </p:cNvPicPr>
          <p:nvPr/>
        </p:nvPicPr>
        <p:blipFill>
          <a:blip r:embed="rId2"/>
          <a:stretch>
            <a:fillRect/>
          </a:stretch>
        </p:blipFill>
        <p:spPr>
          <a:xfrm>
            <a:off x="986387" y="609600"/>
            <a:ext cx="10216050" cy="4114798"/>
          </a:xfrm>
          <a:prstGeom prst="rect">
            <a:avLst/>
          </a:prstGeom>
        </p:spPr>
      </p:pic>
      <p:pic>
        <p:nvPicPr>
          <p:cNvPr id="5" name="Picture 4">
            <a:extLst>
              <a:ext uri="{FF2B5EF4-FFF2-40B4-BE49-F238E27FC236}">
                <a16:creationId xmlns:a16="http://schemas.microsoft.com/office/drawing/2014/main" id="{82698E32-E1BB-4B19-9AE3-3504C63976B7}"/>
              </a:ext>
            </a:extLst>
          </p:cNvPr>
          <p:cNvPicPr>
            <a:picLocks noChangeAspect="1"/>
          </p:cNvPicPr>
          <p:nvPr/>
        </p:nvPicPr>
        <p:blipFill>
          <a:blip r:embed="rId3"/>
          <a:stretch>
            <a:fillRect/>
          </a:stretch>
        </p:blipFill>
        <p:spPr>
          <a:xfrm>
            <a:off x="984798" y="4714350"/>
            <a:ext cx="10216049" cy="1248309"/>
          </a:xfrm>
          <a:prstGeom prst="rect">
            <a:avLst/>
          </a:prstGeom>
        </p:spPr>
      </p:pic>
    </p:spTree>
    <p:extLst>
      <p:ext uri="{BB962C8B-B14F-4D97-AF65-F5344CB8AC3E}">
        <p14:creationId xmlns:p14="http://schemas.microsoft.com/office/powerpoint/2010/main" val="1901486945"/>
      </p:ext>
    </p:extLst>
  </p:cSld>
  <p:clrMapOvr>
    <a:masterClrMapping/>
  </p:clrMapOvr>
</p:sld>
</file>

<file path=ppt/slides/slide4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0069C-0CF5-4C1B-992F-9A21A6AA8938}"/>
              </a:ext>
            </a:extLst>
          </p:cNvPr>
          <p:cNvSpPr>
            <a:spLocks noGrp="1"/>
          </p:cNvSpPr>
          <p:nvPr>
            <p:ph type="title"/>
          </p:nvPr>
        </p:nvSpPr>
        <p:spPr/>
        <p:txBody>
          <a:bodyPr/>
          <a:lstStyle/>
          <a:p>
            <a:r>
              <a:rPr lang="en-IN" b="1" dirty="0"/>
              <a:t>In-Built Content Provider</a:t>
            </a:r>
            <a:endParaRPr lang="en-IN" dirty="0"/>
          </a:p>
        </p:txBody>
      </p:sp>
      <p:sp>
        <p:nvSpPr>
          <p:cNvPr id="3" name="Content Placeholder 2">
            <a:extLst>
              <a:ext uri="{FF2B5EF4-FFF2-40B4-BE49-F238E27FC236}">
                <a16:creationId xmlns:a16="http://schemas.microsoft.com/office/drawing/2014/main" id="{96B37F8D-CE17-4B70-AD1D-27DC69D8D79D}"/>
              </a:ext>
            </a:extLst>
          </p:cNvPr>
          <p:cNvSpPr>
            <a:spLocks noGrp="1"/>
          </p:cNvSpPr>
          <p:nvPr>
            <p:ph idx="1"/>
          </p:nvPr>
        </p:nvSpPr>
        <p:spPr/>
        <p:txBody>
          <a:bodyPr>
            <a:normAutofit fontScale="77500" lnSpcReduction="20000"/>
          </a:bodyPr>
          <a:lstStyle/>
          <a:p>
            <a:pPr marL="0" indent="0">
              <a:lnSpc>
                <a:spcPct val="150000"/>
              </a:lnSpc>
              <a:buNone/>
            </a:pPr>
            <a:r>
              <a:rPr lang="en-US" dirty="0" err="1"/>
              <a:t>initLoader</a:t>
            </a:r>
            <a:r>
              <a:rPr lang="en-US" dirty="0"/>
              <a:t>() method accepts three arguments:</a:t>
            </a:r>
          </a:p>
          <a:p>
            <a:pPr>
              <a:lnSpc>
                <a:spcPct val="150000"/>
              </a:lnSpc>
            </a:pPr>
            <a:r>
              <a:rPr lang="en-US" dirty="0"/>
              <a:t>an integer representing a unique identifier for each instance of Loader</a:t>
            </a:r>
          </a:p>
          <a:p>
            <a:pPr>
              <a:lnSpc>
                <a:spcPct val="150000"/>
              </a:lnSpc>
            </a:pPr>
            <a:r>
              <a:rPr lang="en-US" dirty="0"/>
              <a:t>Bundle object to pass data</a:t>
            </a:r>
          </a:p>
          <a:p>
            <a:pPr>
              <a:lnSpc>
                <a:spcPct val="150000"/>
              </a:lnSpc>
            </a:pPr>
            <a:r>
              <a:rPr lang="en-US" dirty="0"/>
              <a:t>class implementing </a:t>
            </a:r>
            <a:r>
              <a:rPr lang="en-US" dirty="0" err="1"/>
              <a:t>LoaderCallbacks</a:t>
            </a:r>
            <a:r>
              <a:rPr lang="en-US" dirty="0"/>
              <a:t> using which the data set from the Content Provider is retrieved</a:t>
            </a:r>
            <a:endParaRPr lang="en-IN" sz="3200" dirty="0"/>
          </a:p>
        </p:txBody>
      </p:sp>
    </p:spTree>
    <p:extLst>
      <p:ext uri="{BB962C8B-B14F-4D97-AF65-F5344CB8AC3E}">
        <p14:creationId xmlns:p14="http://schemas.microsoft.com/office/powerpoint/2010/main" val="1777320273"/>
      </p:ext>
    </p:extLst>
  </p:cSld>
  <p:clrMapOvr>
    <a:masterClrMapping/>
  </p:clrMapOvr>
</p:sld>
</file>

<file path=ppt/slides/slide4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DDC0-94C3-45BD-A1BC-A172AB83A159}"/>
              </a:ext>
            </a:extLst>
          </p:cNvPr>
          <p:cNvSpPr>
            <a:spLocks noGrp="1"/>
          </p:cNvSpPr>
          <p:nvPr>
            <p:ph type="title"/>
          </p:nvPr>
        </p:nvSpPr>
        <p:spPr>
          <a:xfrm>
            <a:off x="609440" y="2743200"/>
            <a:ext cx="10969943" cy="1143000"/>
          </a:xfrm>
        </p:spPr>
        <p:txBody>
          <a:bodyPr/>
          <a:lstStyle/>
          <a:p>
            <a:r>
              <a:rPr lang="en-IN" b="1" dirty="0"/>
              <a:t>ENTERPRISE DATA</a:t>
            </a:r>
            <a:endParaRPr lang="en-IN" dirty="0"/>
          </a:p>
        </p:txBody>
      </p:sp>
    </p:spTree>
    <p:extLst>
      <p:ext uri="{BB962C8B-B14F-4D97-AF65-F5344CB8AC3E}">
        <p14:creationId xmlns:p14="http://schemas.microsoft.com/office/powerpoint/2010/main" val="11762466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Image result for market"/>
          <p:cNvPicPr>
            <a:picLocks noChangeAspect="1" noChangeArrowheads="1"/>
          </p:cNvPicPr>
          <p:nvPr/>
        </p:nvPicPr>
        <p:blipFill>
          <a:blip r:embed="rId2">
            <a:lum bright="70000" contrast="-70000"/>
            <a:extLst>
              <a:ext uri="{28A0092B-C50C-407E-A947-70E740481C1C}">
                <a14:useLocalDpi xmlns:a14="http://schemas.microsoft.com/office/drawing/2010/main" val="0"/>
              </a:ext>
            </a:extLst>
          </a:blip>
          <a:srcRect/>
          <a:stretch>
            <a:fillRect/>
          </a:stretch>
        </p:blipFill>
        <p:spPr bwMode="auto">
          <a:xfrm>
            <a:off x="0" y="-10492"/>
            <a:ext cx="12188825" cy="6868493"/>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677175" y="403281"/>
            <a:ext cx="8909366" cy="1280891"/>
          </a:xfrm>
        </p:spPr>
        <p:txBody>
          <a:bodyPr/>
          <a:lstStyle/>
          <a:p>
            <a:pPr algn="l"/>
            <a:r>
              <a:rPr lang="en-US" dirty="0"/>
              <a:t>Guess it !</a:t>
            </a:r>
          </a:p>
        </p:txBody>
      </p:sp>
      <p:sp>
        <p:nvSpPr>
          <p:cNvPr id="3" name="Content Placeholder 2"/>
          <p:cNvSpPr>
            <a:spLocks noGrp="1"/>
          </p:cNvSpPr>
          <p:nvPr>
            <p:ph idx="1"/>
          </p:nvPr>
        </p:nvSpPr>
        <p:spPr>
          <a:xfrm>
            <a:off x="2053583" y="1701801"/>
            <a:ext cx="8913077" cy="854090"/>
          </a:xfrm>
        </p:spPr>
        <p:txBody>
          <a:bodyPr>
            <a:noAutofit/>
          </a:bodyPr>
          <a:lstStyle/>
          <a:p>
            <a:pPr marL="0" indent="0">
              <a:buNone/>
            </a:pPr>
            <a:r>
              <a:rPr lang="en-US" sz="2700" b="1" dirty="0">
                <a:solidFill>
                  <a:srgbClr val="FF0000"/>
                </a:solidFill>
              </a:rPr>
              <a:t>Q2: How many applications are available in Google Play for download?</a:t>
            </a:r>
            <a:endParaRPr lang="en-US" sz="4800" b="1" dirty="0">
              <a:solidFill>
                <a:srgbClr val="FF0000"/>
              </a:solidFill>
            </a:endParaRPr>
          </a:p>
          <a:p>
            <a:endParaRPr lang="en-US" sz="4800" b="1" dirty="0"/>
          </a:p>
        </p:txBody>
      </p:sp>
      <p:sp>
        <p:nvSpPr>
          <p:cNvPr id="8" name="Rectangle 7"/>
          <p:cNvSpPr/>
          <p:nvPr/>
        </p:nvSpPr>
        <p:spPr>
          <a:xfrm>
            <a:off x="2129764" y="5151878"/>
            <a:ext cx="8760717" cy="1200306"/>
          </a:xfrm>
          <a:prstGeom prst="rect">
            <a:avLst/>
          </a:prstGeom>
        </p:spPr>
        <p:txBody>
          <a:bodyPr wrap="square" lIns="91419" tIns="45709" rIns="91419" bIns="45709">
            <a:spAutoFit/>
          </a:bodyPr>
          <a:lstStyle/>
          <a:p>
            <a:r>
              <a:rPr lang="en-US" dirty="0"/>
              <a:t>Correct answer is 3.5 million</a:t>
            </a:r>
          </a:p>
          <a:p>
            <a:r>
              <a:rPr lang="en-US" dirty="0"/>
              <a:t>Ref: https://en.wikipedia.org/wiki/Google_Play</a:t>
            </a:r>
          </a:p>
          <a:p>
            <a:endParaRPr lang="en-US" dirty="0"/>
          </a:p>
        </p:txBody>
      </p:sp>
      <p:sp>
        <p:nvSpPr>
          <p:cNvPr id="13" name="TextBox 12"/>
          <p:cNvSpPr txBox="1"/>
          <p:nvPr/>
        </p:nvSpPr>
        <p:spPr>
          <a:xfrm>
            <a:off x="2271882" y="2858250"/>
            <a:ext cx="2785506" cy="384698"/>
          </a:xfrm>
          <a:prstGeom prst="rect">
            <a:avLst/>
          </a:prstGeom>
          <a:noFill/>
        </p:spPr>
        <p:txBody>
          <a:bodyPr wrap="square" lIns="91419" tIns="45709" rIns="91419" bIns="45709" rtlCol="0">
            <a:spAutoFit/>
          </a:bodyPr>
          <a:lstStyle/>
          <a:p>
            <a:pPr marL="914188" lvl="1" indent="-457094">
              <a:buFont typeface="+mj-lt"/>
              <a:buAutoNum type="alphaUcPeriod"/>
            </a:pPr>
            <a:r>
              <a:rPr lang="en-US" sz="1900" dirty="0"/>
              <a:t>2.7 million </a:t>
            </a:r>
          </a:p>
        </p:txBody>
      </p:sp>
      <p:sp>
        <p:nvSpPr>
          <p:cNvPr id="14" name="TextBox 13"/>
          <p:cNvSpPr txBox="1"/>
          <p:nvPr/>
        </p:nvSpPr>
        <p:spPr>
          <a:xfrm>
            <a:off x="2271882" y="3366082"/>
            <a:ext cx="2785506" cy="384698"/>
          </a:xfrm>
          <a:prstGeom prst="rect">
            <a:avLst/>
          </a:prstGeom>
          <a:noFill/>
        </p:spPr>
        <p:txBody>
          <a:bodyPr wrap="square" lIns="91419" tIns="45709" rIns="91419" bIns="45709" rtlCol="0">
            <a:spAutoFit/>
          </a:bodyPr>
          <a:lstStyle/>
          <a:p>
            <a:pPr marL="914188" lvl="1" indent="-457094">
              <a:buFont typeface="+mj-lt"/>
              <a:buAutoNum type="alphaUcPeriod" startAt="2"/>
            </a:pPr>
            <a:r>
              <a:rPr lang="en-US" sz="1900" dirty="0"/>
              <a:t>1.3 million</a:t>
            </a:r>
          </a:p>
        </p:txBody>
      </p:sp>
      <p:sp>
        <p:nvSpPr>
          <p:cNvPr id="15" name="TextBox 14"/>
          <p:cNvSpPr txBox="1"/>
          <p:nvPr/>
        </p:nvSpPr>
        <p:spPr>
          <a:xfrm>
            <a:off x="2271882" y="3873912"/>
            <a:ext cx="2785506" cy="384698"/>
          </a:xfrm>
          <a:prstGeom prst="rect">
            <a:avLst/>
          </a:prstGeom>
          <a:noFill/>
        </p:spPr>
        <p:txBody>
          <a:bodyPr wrap="square" lIns="91419" tIns="45709" rIns="91419" bIns="45709" rtlCol="0">
            <a:spAutoFit/>
          </a:bodyPr>
          <a:lstStyle/>
          <a:p>
            <a:pPr marL="914188" lvl="1" indent="-457094">
              <a:buFont typeface="+mj-lt"/>
              <a:buAutoNum type="alphaUcPeriod" startAt="3"/>
            </a:pPr>
            <a:r>
              <a:rPr lang="en-US" sz="1900" dirty="0"/>
              <a:t>2.0 million</a:t>
            </a:r>
          </a:p>
        </p:txBody>
      </p:sp>
      <p:sp>
        <p:nvSpPr>
          <p:cNvPr id="16" name="TextBox 15"/>
          <p:cNvSpPr txBox="1"/>
          <p:nvPr/>
        </p:nvSpPr>
        <p:spPr>
          <a:xfrm>
            <a:off x="2271882" y="4308977"/>
            <a:ext cx="2785506" cy="384698"/>
          </a:xfrm>
          <a:prstGeom prst="rect">
            <a:avLst/>
          </a:prstGeom>
          <a:noFill/>
        </p:spPr>
        <p:txBody>
          <a:bodyPr wrap="square" lIns="91419" tIns="45709" rIns="91419" bIns="45709" rtlCol="0">
            <a:spAutoFit/>
          </a:bodyPr>
          <a:lstStyle/>
          <a:p>
            <a:pPr marL="914188" lvl="1" indent="-457094">
              <a:buFont typeface="+mj-lt"/>
              <a:buAutoNum type="alphaUcPeriod" startAt="4"/>
            </a:pPr>
            <a:r>
              <a:rPr lang="en-US" sz="1900" dirty="0"/>
              <a:t>2.5 million </a:t>
            </a:r>
          </a:p>
        </p:txBody>
      </p:sp>
    </p:spTree>
    <p:extLst>
      <p:ext uri="{BB962C8B-B14F-4D97-AF65-F5344CB8AC3E}">
        <p14:creationId xmlns:p14="http://schemas.microsoft.com/office/powerpoint/2010/main" val="57258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50511-DE80-4507-A384-5375A592B55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B59F8AE-2A3B-4CF6-821F-83E19996119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4AC5ABF-064A-49D2-A6AB-4A196C01E427}"/>
              </a:ext>
            </a:extLst>
          </p:cNvPr>
          <p:cNvPicPr>
            <a:picLocks noChangeAspect="1"/>
          </p:cNvPicPr>
          <p:nvPr/>
        </p:nvPicPr>
        <p:blipFill>
          <a:blip r:embed="rId2"/>
          <a:stretch>
            <a:fillRect/>
          </a:stretch>
        </p:blipFill>
        <p:spPr>
          <a:xfrm>
            <a:off x="-1" y="3412"/>
            <a:ext cx="12188825" cy="6851176"/>
          </a:xfrm>
          <a:prstGeom prst="rect">
            <a:avLst/>
          </a:prstGeom>
        </p:spPr>
      </p:pic>
      <p:sp>
        <p:nvSpPr>
          <p:cNvPr id="5" name="Rectangle 4">
            <a:extLst>
              <a:ext uri="{FF2B5EF4-FFF2-40B4-BE49-F238E27FC236}">
                <a16:creationId xmlns:a16="http://schemas.microsoft.com/office/drawing/2014/main" id="{927DE9EE-C2E1-4928-9B38-60691F894834}"/>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000248196"/>
      </p:ext>
    </p:extLst>
  </p:cSld>
  <p:clrMapOvr>
    <a:masterClrMapping/>
  </p:clrMapOvr>
</p:sld>
</file>

<file path=ppt/slides/slide5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B4A0BD-78B1-4C8B-99BF-8190EC71C7B4}"/>
              </a:ext>
            </a:extLst>
          </p:cNvPr>
          <p:cNvSpPr>
            <a:spLocks noGrp="1"/>
          </p:cNvSpPr>
          <p:nvPr>
            <p:ph type="title"/>
          </p:nvPr>
        </p:nvSpPr>
        <p:spPr>
          <a:xfrm>
            <a:off x="609441" y="274639"/>
            <a:ext cx="10969943" cy="1143000"/>
          </a:xfrm>
        </p:spPr>
        <p:txBody>
          <a:bodyPr/>
          <a:lstStyle/>
          <a:p>
            <a:r>
              <a:rPr lang="en-IN"/>
              <a:t>Determining network connectivity</a:t>
            </a:r>
            <a:endParaRPr lang="en-IN" dirty="0"/>
          </a:p>
        </p:txBody>
      </p:sp>
      <p:pic>
        <p:nvPicPr>
          <p:cNvPr id="4" name="Picture 3">
            <a:extLst>
              <a:ext uri="{FF2B5EF4-FFF2-40B4-BE49-F238E27FC236}">
                <a16:creationId xmlns:a16="http://schemas.microsoft.com/office/drawing/2014/main" id="{10A635C2-543D-487F-AE84-C9B50109B89B}"/>
              </a:ext>
            </a:extLst>
          </p:cNvPr>
          <p:cNvPicPr>
            <a:picLocks noChangeAspect="1"/>
          </p:cNvPicPr>
          <p:nvPr/>
        </p:nvPicPr>
        <p:blipFill>
          <a:blip r:embed="rId2"/>
          <a:stretch>
            <a:fillRect/>
          </a:stretch>
        </p:blipFill>
        <p:spPr>
          <a:xfrm>
            <a:off x="820242" y="1676400"/>
            <a:ext cx="10548340" cy="3733800"/>
          </a:xfrm>
          <a:prstGeom prst="rect">
            <a:avLst/>
          </a:prstGeom>
        </p:spPr>
      </p:pic>
    </p:spTree>
    <p:extLst>
      <p:ext uri="{BB962C8B-B14F-4D97-AF65-F5344CB8AC3E}">
        <p14:creationId xmlns:p14="http://schemas.microsoft.com/office/powerpoint/2010/main" val="1050299787"/>
      </p:ext>
    </p:extLst>
  </p:cSld>
  <p:clrMapOvr>
    <a:masterClrMapping/>
  </p:clrMapOvr>
</p:sld>
</file>

<file path=ppt/slides/slide5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7172F-8780-420D-B224-DB04FC4F230F}"/>
              </a:ext>
            </a:extLst>
          </p:cNvPr>
          <p:cNvSpPr>
            <a:spLocks noGrp="1"/>
          </p:cNvSpPr>
          <p:nvPr>
            <p:ph type="title"/>
          </p:nvPr>
        </p:nvSpPr>
        <p:spPr>
          <a:xfrm>
            <a:off x="609441" y="274639"/>
            <a:ext cx="10969943" cy="1143000"/>
          </a:xfrm>
        </p:spPr>
        <p:txBody>
          <a:bodyPr/>
          <a:lstStyle/>
          <a:p>
            <a:r>
              <a:rPr lang="en-IN"/>
              <a:t>The Web service response</a:t>
            </a:r>
            <a:endParaRPr lang="en-IN" dirty="0"/>
          </a:p>
        </p:txBody>
      </p:sp>
      <p:pic>
        <p:nvPicPr>
          <p:cNvPr id="4" name="Picture 3">
            <a:extLst>
              <a:ext uri="{FF2B5EF4-FFF2-40B4-BE49-F238E27FC236}">
                <a16:creationId xmlns:a16="http://schemas.microsoft.com/office/drawing/2014/main" id="{7100A942-CD96-4AA5-BAC3-0727A611D43B}"/>
              </a:ext>
            </a:extLst>
          </p:cNvPr>
          <p:cNvPicPr>
            <a:picLocks noChangeAspect="1"/>
          </p:cNvPicPr>
          <p:nvPr/>
        </p:nvPicPr>
        <p:blipFill>
          <a:blip r:embed="rId2"/>
          <a:stretch>
            <a:fillRect/>
          </a:stretch>
        </p:blipFill>
        <p:spPr>
          <a:xfrm>
            <a:off x="1262043" y="1981200"/>
            <a:ext cx="9664737" cy="3962400"/>
          </a:xfrm>
          <a:prstGeom prst="rect">
            <a:avLst/>
          </a:prstGeom>
        </p:spPr>
      </p:pic>
    </p:spTree>
    <p:extLst>
      <p:ext uri="{BB962C8B-B14F-4D97-AF65-F5344CB8AC3E}">
        <p14:creationId xmlns:p14="http://schemas.microsoft.com/office/powerpoint/2010/main" val="2854560619"/>
      </p:ext>
    </p:extLst>
  </p:cSld>
  <p:clrMapOvr>
    <a:masterClrMapping/>
  </p:clrMapOvr>
</p:sld>
</file>

<file path=ppt/slides/slide5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032" cy="6858000"/>
          </a:xfrm>
          <a:prstGeom prst="rect">
            <a:avLst/>
          </a:prstGeom>
          <a:solidFill>
            <a:srgbClr val="5F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A101A-5617-46C8-8448-1D595771AB01}"/>
              </a:ext>
            </a:extLst>
          </p:cNvPr>
          <p:cNvSpPr>
            <a:spLocks noGrp="1"/>
          </p:cNvSpPr>
          <p:nvPr>
            <p:ph type="title"/>
          </p:nvPr>
        </p:nvSpPr>
        <p:spPr>
          <a:xfrm>
            <a:off x="74613" y="2074363"/>
            <a:ext cx="2667000" cy="249763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defTabSz="914400">
              <a:lnSpc>
                <a:spcPct val="90000"/>
              </a:lnSpc>
            </a:pPr>
            <a:r>
              <a:rPr lang="en-US" sz="2600" kern="1200">
                <a:solidFill>
                  <a:srgbClr val="FFFFFF"/>
                </a:solidFill>
                <a:latin typeface="+mj-lt"/>
                <a:ea typeface="+mj-ea"/>
                <a:cs typeface="+mj-cs"/>
              </a:rPr>
              <a:t>Fetching expense data using HTTP GET</a:t>
            </a:r>
          </a:p>
        </p:txBody>
      </p:sp>
      <p:pic>
        <p:nvPicPr>
          <p:cNvPr id="4" name="Content Placeholder 3">
            <a:extLst>
              <a:ext uri="{FF2B5EF4-FFF2-40B4-BE49-F238E27FC236}">
                <a16:creationId xmlns:a16="http://schemas.microsoft.com/office/drawing/2014/main" id="{3CCE79E2-3400-4A46-BF35-3CD61861772F}"/>
              </a:ext>
            </a:extLst>
          </p:cNvPr>
          <p:cNvPicPr>
            <a:picLocks noGrp="1" noChangeAspect="1"/>
          </p:cNvPicPr>
          <p:nvPr>
            <p:ph idx="1"/>
          </p:nvPr>
        </p:nvPicPr>
        <p:blipFill>
          <a:blip r:embed="rId2"/>
          <a:stretch>
            <a:fillRect/>
          </a:stretch>
        </p:blipFill>
        <p:spPr>
          <a:xfrm>
            <a:off x="2903925" y="381000"/>
            <a:ext cx="9268429" cy="6096000"/>
          </a:xfrm>
          <a:prstGeom prst="rect">
            <a:avLst/>
          </a:prstGeom>
        </p:spPr>
      </p:pic>
    </p:spTree>
    <p:extLst>
      <p:ext uri="{BB962C8B-B14F-4D97-AF65-F5344CB8AC3E}">
        <p14:creationId xmlns:p14="http://schemas.microsoft.com/office/powerpoint/2010/main" val="2295342721"/>
      </p:ext>
    </p:extLst>
  </p:cSld>
  <p:clrMapOvr>
    <a:masterClrMapping/>
  </p:clrMapOvr>
</p:sld>
</file>

<file path=ppt/slides/slide5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5"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032" cy="6858000"/>
          </a:xfrm>
          <a:prstGeom prst="rect">
            <a:avLst/>
          </a:prstGeom>
          <a:solidFill>
            <a:srgbClr val="5F45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6FA101A-5617-46C8-8448-1D595771AB01}"/>
              </a:ext>
            </a:extLst>
          </p:cNvPr>
          <p:cNvSpPr>
            <a:spLocks noGrp="1"/>
          </p:cNvSpPr>
          <p:nvPr>
            <p:ph type="title"/>
          </p:nvPr>
        </p:nvSpPr>
        <p:spPr>
          <a:xfrm>
            <a:off x="74613" y="2074363"/>
            <a:ext cx="2667000" cy="2497637"/>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defTabSz="914400">
              <a:lnSpc>
                <a:spcPct val="90000"/>
              </a:lnSpc>
            </a:pPr>
            <a:r>
              <a:rPr lang="en-US" sz="2600" kern="1200">
                <a:solidFill>
                  <a:srgbClr val="FFFFFF"/>
                </a:solidFill>
                <a:latin typeface="+mj-lt"/>
                <a:ea typeface="+mj-ea"/>
                <a:cs typeface="+mj-cs"/>
              </a:rPr>
              <a:t>Fetching expense data using HTTP GET</a:t>
            </a:r>
          </a:p>
        </p:txBody>
      </p:sp>
      <p:pic>
        <p:nvPicPr>
          <p:cNvPr id="6" name="Picture 5">
            <a:extLst>
              <a:ext uri="{FF2B5EF4-FFF2-40B4-BE49-F238E27FC236}">
                <a16:creationId xmlns:a16="http://schemas.microsoft.com/office/drawing/2014/main" id="{585EA35F-A991-4666-9BE8-586D71A1739F}"/>
              </a:ext>
            </a:extLst>
          </p:cNvPr>
          <p:cNvPicPr>
            <a:picLocks noChangeAspect="1"/>
          </p:cNvPicPr>
          <p:nvPr/>
        </p:nvPicPr>
        <p:blipFill>
          <a:blip r:embed="rId2"/>
          <a:stretch>
            <a:fillRect/>
          </a:stretch>
        </p:blipFill>
        <p:spPr>
          <a:xfrm>
            <a:off x="3198812" y="3001712"/>
            <a:ext cx="8497605" cy="854575"/>
          </a:xfrm>
          <a:prstGeom prst="rect">
            <a:avLst/>
          </a:prstGeom>
        </p:spPr>
      </p:pic>
    </p:spTree>
    <p:extLst>
      <p:ext uri="{BB962C8B-B14F-4D97-AF65-F5344CB8AC3E}">
        <p14:creationId xmlns:p14="http://schemas.microsoft.com/office/powerpoint/2010/main" val="3144683208"/>
      </p:ext>
    </p:extLst>
  </p:cSld>
  <p:clrMapOvr>
    <a:masterClrMapping/>
  </p:clrMapOvr>
</p:sld>
</file>

<file path=ppt/slides/slide5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0544C-A577-4858-9C42-CF5284324357}"/>
              </a:ext>
            </a:extLst>
          </p:cNvPr>
          <p:cNvSpPr>
            <a:spLocks noGrp="1"/>
          </p:cNvSpPr>
          <p:nvPr>
            <p:ph type="title"/>
          </p:nvPr>
        </p:nvSpPr>
        <p:spPr/>
        <p:txBody>
          <a:bodyPr>
            <a:normAutofit fontScale="90000"/>
          </a:bodyPr>
          <a:lstStyle/>
          <a:p>
            <a:r>
              <a:rPr lang="en-US" dirty="0"/>
              <a:t>Parsing result in </a:t>
            </a:r>
            <a:r>
              <a:rPr lang="en-US" dirty="0" err="1"/>
              <a:t>onPostExecute</a:t>
            </a:r>
            <a:r>
              <a:rPr lang="en-US" dirty="0"/>
              <a:t>() method.</a:t>
            </a:r>
            <a:endParaRPr lang="en-IN" dirty="0"/>
          </a:p>
        </p:txBody>
      </p:sp>
      <p:pic>
        <p:nvPicPr>
          <p:cNvPr id="4" name="Picture 3">
            <a:extLst>
              <a:ext uri="{FF2B5EF4-FFF2-40B4-BE49-F238E27FC236}">
                <a16:creationId xmlns:a16="http://schemas.microsoft.com/office/drawing/2014/main" id="{C9C30228-F960-4DBC-ADE8-5FC3B71C2134}"/>
              </a:ext>
            </a:extLst>
          </p:cNvPr>
          <p:cNvPicPr>
            <a:picLocks noChangeAspect="1"/>
          </p:cNvPicPr>
          <p:nvPr/>
        </p:nvPicPr>
        <p:blipFill>
          <a:blip r:embed="rId2"/>
          <a:stretch>
            <a:fillRect/>
          </a:stretch>
        </p:blipFill>
        <p:spPr>
          <a:xfrm>
            <a:off x="997791" y="2362200"/>
            <a:ext cx="10193242" cy="3124200"/>
          </a:xfrm>
          <a:prstGeom prst="rect">
            <a:avLst/>
          </a:prstGeom>
        </p:spPr>
      </p:pic>
    </p:spTree>
    <p:extLst>
      <p:ext uri="{BB962C8B-B14F-4D97-AF65-F5344CB8AC3E}">
        <p14:creationId xmlns:p14="http://schemas.microsoft.com/office/powerpoint/2010/main" val="3830798042"/>
      </p:ext>
    </p:extLst>
  </p:cSld>
  <p:clrMapOvr>
    <a:masterClrMapping/>
  </p:clrMapOvr>
</p:sld>
</file>

<file path=ppt/slides/slide5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A4E7C-2C49-4DF6-A007-50C3E31123A5}"/>
              </a:ext>
            </a:extLst>
          </p:cNvPr>
          <p:cNvSpPr>
            <a:spLocks noGrp="1"/>
          </p:cNvSpPr>
          <p:nvPr>
            <p:ph type="title"/>
          </p:nvPr>
        </p:nvSpPr>
        <p:spPr>
          <a:xfrm>
            <a:off x="609440" y="103499"/>
            <a:ext cx="10969943" cy="1143000"/>
          </a:xfrm>
        </p:spPr>
        <p:txBody>
          <a:bodyPr/>
          <a:lstStyle/>
          <a:p>
            <a:r>
              <a:rPr lang="en-IN" dirty="0" err="1"/>
              <a:t>readJsonStream</a:t>
            </a:r>
            <a:r>
              <a:rPr lang="en-IN" dirty="0"/>
              <a:t>() method.</a:t>
            </a:r>
          </a:p>
        </p:txBody>
      </p:sp>
      <p:pic>
        <p:nvPicPr>
          <p:cNvPr id="4" name="Picture 3">
            <a:extLst>
              <a:ext uri="{FF2B5EF4-FFF2-40B4-BE49-F238E27FC236}">
                <a16:creationId xmlns:a16="http://schemas.microsoft.com/office/drawing/2014/main" id="{14A600F6-3ACD-4FEB-9250-BB50AB890467}"/>
              </a:ext>
            </a:extLst>
          </p:cNvPr>
          <p:cNvPicPr>
            <a:picLocks noChangeAspect="1"/>
          </p:cNvPicPr>
          <p:nvPr/>
        </p:nvPicPr>
        <p:blipFill>
          <a:blip r:embed="rId2"/>
          <a:stretch>
            <a:fillRect/>
          </a:stretch>
        </p:blipFill>
        <p:spPr>
          <a:xfrm>
            <a:off x="1827212" y="1246499"/>
            <a:ext cx="8686800" cy="5611501"/>
          </a:xfrm>
          <a:prstGeom prst="rect">
            <a:avLst/>
          </a:prstGeom>
        </p:spPr>
      </p:pic>
    </p:spTree>
    <p:extLst>
      <p:ext uri="{BB962C8B-B14F-4D97-AF65-F5344CB8AC3E}">
        <p14:creationId xmlns:p14="http://schemas.microsoft.com/office/powerpoint/2010/main" val="1409047891"/>
      </p:ext>
    </p:extLst>
  </p:cSld>
  <p:clrMapOvr>
    <a:masterClrMapping/>
  </p:clrMapOvr>
</p:sld>
</file>

<file path=ppt/slides/slide5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D07BC90E-4999-47C4-A2B2-6CB6E255C8D3}"/>
              </a:ext>
            </a:extLst>
          </p:cNvPr>
          <p:cNvSpPr>
            <a:spLocks noGrp="1"/>
          </p:cNvSpPr>
          <p:nvPr>
            <p:ph type="body" idx="1"/>
          </p:nvPr>
        </p:nvSpPr>
        <p:spPr>
          <a:xfrm>
            <a:off x="914161" y="2939257"/>
            <a:ext cx="10360501" cy="979486"/>
          </a:xfrm>
        </p:spPr>
        <p:txBody>
          <a:bodyPr>
            <a:normAutofit/>
          </a:bodyPr>
          <a:lstStyle/>
          <a:p>
            <a:pPr algn="ctr"/>
            <a:r>
              <a:rPr lang="en-IN" sz="4800" b="1" dirty="0">
                <a:solidFill>
                  <a:schemeClr val="tx1"/>
                </a:solidFill>
              </a:rPr>
              <a:t>Location Services and Maps</a:t>
            </a:r>
            <a:endParaRPr lang="en-IN" sz="4800" dirty="0">
              <a:solidFill>
                <a:schemeClr val="tx1"/>
              </a:solidFill>
            </a:endParaRPr>
          </a:p>
        </p:txBody>
      </p:sp>
    </p:spTree>
    <p:extLst>
      <p:ext uri="{BB962C8B-B14F-4D97-AF65-F5344CB8AC3E}">
        <p14:creationId xmlns:p14="http://schemas.microsoft.com/office/powerpoint/2010/main" val="649519380"/>
      </p:ext>
    </p:extLst>
  </p:cSld>
  <p:clrMapOvr>
    <a:masterClrMapping/>
  </p:clrMapOvr>
</p:sld>
</file>

<file path=ppt/slides/slide5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01D1D3E-D1B9-47D6-B8FA-589744533AE4}"/>
              </a:ext>
            </a:extLst>
          </p:cNvPr>
          <p:cNvSpPr>
            <a:spLocks noGrp="1"/>
          </p:cNvSpPr>
          <p:nvPr>
            <p:ph type="title"/>
          </p:nvPr>
        </p:nvSpPr>
        <p:spPr/>
        <p:txBody>
          <a:bodyPr>
            <a:normAutofit/>
          </a:bodyPr>
          <a:lstStyle/>
          <a:p>
            <a:r>
              <a:rPr lang="en-IN" b="1" dirty="0"/>
              <a:t>Location Services and Maps</a:t>
            </a:r>
            <a:endParaRPr lang="en-IN" dirty="0"/>
          </a:p>
        </p:txBody>
      </p:sp>
      <p:sp>
        <p:nvSpPr>
          <p:cNvPr id="5" name="Content Placeholder 4">
            <a:extLst>
              <a:ext uri="{FF2B5EF4-FFF2-40B4-BE49-F238E27FC236}">
                <a16:creationId xmlns:a16="http://schemas.microsoft.com/office/drawing/2014/main" id="{55F01717-5E75-4450-AB1F-56BC86ED0553}"/>
              </a:ext>
            </a:extLst>
          </p:cNvPr>
          <p:cNvSpPr>
            <a:spLocks noGrp="1"/>
          </p:cNvSpPr>
          <p:nvPr>
            <p:ph idx="1"/>
          </p:nvPr>
        </p:nvSpPr>
        <p:spPr>
          <a:xfrm>
            <a:off x="609441" y="1798637"/>
            <a:ext cx="10969943" cy="4525963"/>
          </a:xfrm>
        </p:spPr>
        <p:txBody>
          <a:bodyPr>
            <a:normAutofit/>
          </a:bodyPr>
          <a:lstStyle/>
          <a:p>
            <a:pPr>
              <a:lnSpc>
                <a:spcPct val="150000"/>
              </a:lnSpc>
            </a:pPr>
            <a:r>
              <a:rPr lang="en-US" sz="2800" dirty="0"/>
              <a:t>An app on your smart device </a:t>
            </a:r>
          </a:p>
          <a:p>
            <a:pPr lvl="1">
              <a:lnSpc>
                <a:spcPct val="200000"/>
              </a:lnSpc>
            </a:pPr>
            <a:r>
              <a:rPr lang="en-US" sz="2300" dirty="0"/>
              <a:t>Automatically silencing the ringer as you walk into your office.</a:t>
            </a:r>
          </a:p>
          <a:p>
            <a:pPr lvl="1">
              <a:lnSpc>
                <a:spcPct val="200000"/>
              </a:lnSpc>
            </a:pPr>
            <a:r>
              <a:rPr lang="en-US" sz="2300" dirty="0"/>
              <a:t>Warning you when you are driving too fast.</a:t>
            </a:r>
          </a:p>
          <a:p>
            <a:pPr lvl="1">
              <a:lnSpc>
                <a:spcPct val="200000"/>
              </a:lnSpc>
            </a:pPr>
            <a:r>
              <a:rPr lang="en-US" sz="2300" dirty="0"/>
              <a:t>Providing turn-by-turn driving directions.</a:t>
            </a:r>
          </a:p>
          <a:p>
            <a:pPr lvl="1">
              <a:lnSpc>
                <a:spcPct val="200000"/>
              </a:lnSpc>
            </a:pPr>
            <a:r>
              <a:rPr lang="en-US" sz="2300" dirty="0"/>
              <a:t>Helping you find nearby stores and restaurants.</a:t>
            </a:r>
            <a:endParaRPr lang="en-IN" sz="2300" dirty="0"/>
          </a:p>
        </p:txBody>
      </p:sp>
    </p:spTree>
    <p:extLst>
      <p:ext uri="{BB962C8B-B14F-4D97-AF65-F5344CB8AC3E}">
        <p14:creationId xmlns:p14="http://schemas.microsoft.com/office/powerpoint/2010/main" val="3513551248"/>
      </p:ext>
    </p:extLst>
  </p:cSld>
  <p:clrMapOvr>
    <a:masterClrMapping/>
  </p:clrMapOvr>
</p:sld>
</file>

<file path=ppt/slides/slide5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22AE-BCCF-45B1-897C-F63541EB5E1C}"/>
              </a:ext>
            </a:extLst>
          </p:cNvPr>
          <p:cNvSpPr>
            <a:spLocks noGrp="1"/>
          </p:cNvSpPr>
          <p:nvPr>
            <p:ph type="title"/>
          </p:nvPr>
        </p:nvSpPr>
        <p:spPr/>
        <p:txBody>
          <a:bodyPr/>
          <a:lstStyle/>
          <a:p>
            <a:r>
              <a:rPr lang="en-IN" b="1" dirty="0"/>
              <a:t>GOOGLE PLAY SERVICES</a:t>
            </a:r>
            <a:endParaRPr lang="en-IN" dirty="0"/>
          </a:p>
        </p:txBody>
      </p:sp>
      <p:sp>
        <p:nvSpPr>
          <p:cNvPr id="3" name="Content Placeholder 2">
            <a:extLst>
              <a:ext uri="{FF2B5EF4-FFF2-40B4-BE49-F238E27FC236}">
                <a16:creationId xmlns:a16="http://schemas.microsoft.com/office/drawing/2014/main" id="{ACFAF350-6AF1-4008-BC31-A962AC7CFF30}"/>
              </a:ext>
            </a:extLst>
          </p:cNvPr>
          <p:cNvSpPr>
            <a:spLocks noGrp="1"/>
          </p:cNvSpPr>
          <p:nvPr>
            <p:ph idx="1"/>
          </p:nvPr>
        </p:nvSpPr>
        <p:spPr/>
        <p:txBody>
          <a:bodyPr>
            <a:normAutofit/>
          </a:bodyPr>
          <a:lstStyle/>
          <a:p>
            <a:pPr>
              <a:lnSpc>
                <a:spcPct val="150000"/>
              </a:lnSpc>
            </a:pPr>
            <a:r>
              <a:rPr lang="en-US" sz="3600" dirty="0"/>
              <a:t>Google Play services is a platform that enables an app to access Google services such as</a:t>
            </a:r>
          </a:p>
          <a:p>
            <a:pPr lvl="1">
              <a:lnSpc>
                <a:spcPct val="150000"/>
              </a:lnSpc>
            </a:pPr>
            <a:r>
              <a:rPr lang="en-US" sz="3200" dirty="0"/>
              <a:t>Google Maps</a:t>
            </a:r>
          </a:p>
          <a:p>
            <a:pPr lvl="1">
              <a:lnSpc>
                <a:spcPct val="150000"/>
              </a:lnSpc>
            </a:pPr>
            <a:r>
              <a:rPr lang="en-IN" sz="3200" dirty="0"/>
              <a:t>Google+</a:t>
            </a:r>
          </a:p>
          <a:p>
            <a:pPr lvl="1">
              <a:lnSpc>
                <a:spcPct val="150000"/>
              </a:lnSpc>
            </a:pPr>
            <a:r>
              <a:rPr lang="en-IN" sz="3200" dirty="0"/>
              <a:t>Location services</a:t>
            </a:r>
          </a:p>
        </p:txBody>
      </p:sp>
    </p:spTree>
    <p:extLst>
      <p:ext uri="{BB962C8B-B14F-4D97-AF65-F5344CB8AC3E}">
        <p14:creationId xmlns:p14="http://schemas.microsoft.com/office/powerpoint/2010/main" val="2023609816"/>
      </p:ext>
    </p:extLst>
  </p:cSld>
  <p:clrMapOvr>
    <a:masterClrMapping/>
  </p:clrMapOvr>
</p:sld>
</file>

<file path=ppt/slides/slide5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22AE-BCCF-45B1-897C-F63541EB5E1C}"/>
              </a:ext>
            </a:extLst>
          </p:cNvPr>
          <p:cNvSpPr>
            <a:spLocks noGrp="1"/>
          </p:cNvSpPr>
          <p:nvPr>
            <p:ph type="title"/>
          </p:nvPr>
        </p:nvSpPr>
        <p:spPr/>
        <p:txBody>
          <a:bodyPr/>
          <a:lstStyle/>
          <a:p>
            <a:r>
              <a:rPr lang="en-IN" b="1" dirty="0"/>
              <a:t>GOOGLE PLAY SERVICES</a:t>
            </a:r>
            <a:endParaRPr lang="en-IN" dirty="0"/>
          </a:p>
        </p:txBody>
      </p:sp>
      <p:sp>
        <p:nvSpPr>
          <p:cNvPr id="3" name="Content Placeholder 2">
            <a:extLst>
              <a:ext uri="{FF2B5EF4-FFF2-40B4-BE49-F238E27FC236}">
                <a16:creationId xmlns:a16="http://schemas.microsoft.com/office/drawing/2014/main" id="{ACFAF350-6AF1-4008-BC31-A962AC7CFF30}"/>
              </a:ext>
            </a:extLst>
          </p:cNvPr>
          <p:cNvSpPr>
            <a:spLocks noGrp="1"/>
          </p:cNvSpPr>
          <p:nvPr>
            <p:ph idx="1"/>
          </p:nvPr>
        </p:nvSpPr>
        <p:spPr/>
        <p:txBody>
          <a:bodyPr>
            <a:normAutofit fontScale="92500" lnSpcReduction="10000"/>
          </a:bodyPr>
          <a:lstStyle/>
          <a:p>
            <a:pPr>
              <a:lnSpc>
                <a:spcPct val="150000"/>
              </a:lnSpc>
            </a:pPr>
            <a:r>
              <a:rPr lang="en-US" sz="3600" dirty="0"/>
              <a:t>Google play services </a:t>
            </a:r>
          </a:p>
          <a:p>
            <a:pPr lvl="1">
              <a:lnSpc>
                <a:spcPct val="150000"/>
              </a:lnSpc>
            </a:pPr>
            <a:r>
              <a:rPr lang="en-US" sz="3200" dirty="0"/>
              <a:t>are not included in the Android platform. </a:t>
            </a:r>
          </a:p>
          <a:p>
            <a:pPr lvl="1">
              <a:lnSpc>
                <a:spcPct val="150000"/>
              </a:lnSpc>
            </a:pPr>
            <a:r>
              <a:rPr lang="en-US" sz="3200" dirty="0"/>
              <a:t>they work in a client–server model</a:t>
            </a:r>
          </a:p>
          <a:p>
            <a:pPr lvl="1">
              <a:lnSpc>
                <a:spcPct val="150000"/>
              </a:lnSpc>
            </a:pPr>
            <a:r>
              <a:rPr lang="en-US" sz="3200" dirty="0"/>
              <a:t>server component of these services is hosted by Google servers</a:t>
            </a:r>
          </a:p>
          <a:p>
            <a:pPr lvl="1">
              <a:lnSpc>
                <a:spcPct val="150000"/>
              </a:lnSpc>
            </a:pPr>
            <a:r>
              <a:rPr lang="en-US" sz="3200" dirty="0"/>
              <a:t>client libraries are provided for each such service</a:t>
            </a:r>
          </a:p>
        </p:txBody>
      </p:sp>
    </p:spTree>
    <p:extLst>
      <p:ext uri="{BB962C8B-B14F-4D97-AF65-F5344CB8AC3E}">
        <p14:creationId xmlns:p14="http://schemas.microsoft.com/office/powerpoint/2010/main" val="10819183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35A3F-8BDD-4D97-BBDC-21C159D3B0E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CB7A44BB-12CD-46AC-9206-B1EE3542444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B94D1B2-28F3-4853-94CE-0736A1ABA0B5}"/>
              </a:ext>
            </a:extLst>
          </p:cNvPr>
          <p:cNvPicPr>
            <a:picLocks noChangeAspect="1"/>
          </p:cNvPicPr>
          <p:nvPr/>
        </p:nvPicPr>
        <p:blipFill>
          <a:blip r:embed="rId2"/>
          <a:stretch>
            <a:fillRect/>
          </a:stretch>
        </p:blipFill>
        <p:spPr>
          <a:xfrm>
            <a:off x="-1" y="260801"/>
            <a:ext cx="12188825" cy="6336397"/>
          </a:xfrm>
          <a:prstGeom prst="rect">
            <a:avLst/>
          </a:prstGeom>
        </p:spPr>
      </p:pic>
    </p:spTree>
    <p:extLst>
      <p:ext uri="{BB962C8B-B14F-4D97-AF65-F5344CB8AC3E}">
        <p14:creationId xmlns:p14="http://schemas.microsoft.com/office/powerpoint/2010/main" val="1689095516"/>
      </p:ext>
    </p:extLst>
  </p:cSld>
  <p:clrMapOvr>
    <a:masterClrMapping/>
  </p:clrMapOvr>
</p:sld>
</file>

<file path=ppt/slides/slide5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22AE-BCCF-45B1-897C-F63541EB5E1C}"/>
              </a:ext>
            </a:extLst>
          </p:cNvPr>
          <p:cNvSpPr>
            <a:spLocks noGrp="1"/>
          </p:cNvSpPr>
          <p:nvPr>
            <p:ph type="title"/>
          </p:nvPr>
        </p:nvSpPr>
        <p:spPr/>
        <p:txBody>
          <a:bodyPr/>
          <a:lstStyle/>
          <a:p>
            <a:r>
              <a:rPr lang="en-IN" b="1" dirty="0"/>
              <a:t>GOOGLE PLAY SERVICES</a:t>
            </a:r>
            <a:endParaRPr lang="en-IN" dirty="0"/>
          </a:p>
        </p:txBody>
      </p:sp>
      <p:sp>
        <p:nvSpPr>
          <p:cNvPr id="3" name="Content Placeholder 2">
            <a:extLst>
              <a:ext uri="{FF2B5EF4-FFF2-40B4-BE49-F238E27FC236}">
                <a16:creationId xmlns:a16="http://schemas.microsoft.com/office/drawing/2014/main" id="{ACFAF350-6AF1-4008-BC31-A962AC7CFF30}"/>
              </a:ext>
            </a:extLst>
          </p:cNvPr>
          <p:cNvSpPr>
            <a:spLocks noGrp="1"/>
          </p:cNvSpPr>
          <p:nvPr>
            <p:ph idx="1"/>
          </p:nvPr>
        </p:nvSpPr>
        <p:spPr/>
        <p:txBody>
          <a:bodyPr>
            <a:normAutofit fontScale="92500" lnSpcReduction="10000"/>
          </a:bodyPr>
          <a:lstStyle/>
          <a:p>
            <a:pPr>
              <a:lnSpc>
                <a:spcPct val="150000"/>
              </a:lnSpc>
            </a:pPr>
            <a:r>
              <a:rPr lang="en-US" sz="3600" dirty="0"/>
              <a:t>Google play services </a:t>
            </a:r>
          </a:p>
          <a:p>
            <a:pPr lvl="1">
              <a:lnSpc>
                <a:spcPct val="150000"/>
              </a:lnSpc>
            </a:pPr>
            <a:r>
              <a:rPr lang="en-US" sz="3200" dirty="0"/>
              <a:t>are not included in the Android platform. </a:t>
            </a:r>
          </a:p>
          <a:p>
            <a:pPr lvl="1">
              <a:lnSpc>
                <a:spcPct val="150000"/>
              </a:lnSpc>
            </a:pPr>
            <a:r>
              <a:rPr lang="en-US" sz="3200" dirty="0"/>
              <a:t>they work in a client–server model</a:t>
            </a:r>
          </a:p>
          <a:p>
            <a:pPr lvl="1">
              <a:lnSpc>
                <a:spcPct val="150000"/>
              </a:lnSpc>
            </a:pPr>
            <a:r>
              <a:rPr lang="en-US" sz="3200" dirty="0"/>
              <a:t>server component of these services is hosted by Google servers</a:t>
            </a:r>
          </a:p>
          <a:p>
            <a:pPr lvl="1">
              <a:lnSpc>
                <a:spcPct val="150000"/>
              </a:lnSpc>
            </a:pPr>
            <a:r>
              <a:rPr lang="en-US" sz="3200" dirty="0"/>
              <a:t>client libraries are provided for each such service</a:t>
            </a:r>
          </a:p>
        </p:txBody>
      </p:sp>
    </p:spTree>
    <p:extLst>
      <p:ext uri="{BB962C8B-B14F-4D97-AF65-F5344CB8AC3E}">
        <p14:creationId xmlns:p14="http://schemas.microsoft.com/office/powerpoint/2010/main" val="2957948390"/>
      </p:ext>
    </p:extLst>
  </p:cSld>
  <p:clrMapOvr>
    <a:masterClrMapping/>
  </p:clrMapOvr>
</p:sld>
</file>

<file path=ppt/slides/slide5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B22AE-BCCF-45B1-897C-F63541EB5E1C}"/>
              </a:ext>
            </a:extLst>
          </p:cNvPr>
          <p:cNvSpPr>
            <a:spLocks noGrp="1"/>
          </p:cNvSpPr>
          <p:nvPr>
            <p:ph type="title"/>
          </p:nvPr>
        </p:nvSpPr>
        <p:spPr/>
        <p:txBody>
          <a:bodyPr/>
          <a:lstStyle/>
          <a:p>
            <a:r>
              <a:rPr lang="en-IN" b="1" dirty="0"/>
              <a:t>GOOGLE PLAY SERVICES</a:t>
            </a:r>
            <a:endParaRPr lang="en-IN" dirty="0"/>
          </a:p>
        </p:txBody>
      </p:sp>
      <p:sp>
        <p:nvSpPr>
          <p:cNvPr id="3" name="Content Placeholder 2">
            <a:extLst>
              <a:ext uri="{FF2B5EF4-FFF2-40B4-BE49-F238E27FC236}">
                <a16:creationId xmlns:a16="http://schemas.microsoft.com/office/drawing/2014/main" id="{ACFAF350-6AF1-4008-BC31-A962AC7CFF30}"/>
              </a:ext>
            </a:extLst>
          </p:cNvPr>
          <p:cNvSpPr>
            <a:spLocks noGrp="1"/>
          </p:cNvSpPr>
          <p:nvPr>
            <p:ph idx="1"/>
          </p:nvPr>
        </p:nvSpPr>
        <p:spPr/>
        <p:txBody>
          <a:bodyPr>
            <a:normAutofit fontScale="85000" lnSpcReduction="10000"/>
          </a:bodyPr>
          <a:lstStyle/>
          <a:p>
            <a:pPr>
              <a:lnSpc>
                <a:spcPct val="150000"/>
              </a:lnSpc>
            </a:pPr>
            <a:r>
              <a:rPr lang="en-US" sz="3500" dirty="0"/>
              <a:t>From an end-user’s perspective, it is just an app (Google Play services) that resides on the user’s device.</a:t>
            </a:r>
          </a:p>
          <a:p>
            <a:pPr>
              <a:lnSpc>
                <a:spcPct val="150000"/>
              </a:lnSpc>
            </a:pPr>
            <a:r>
              <a:rPr lang="en-US" sz="3500" dirty="0"/>
              <a:t>This app runs in the background to connect to Google services</a:t>
            </a:r>
          </a:p>
          <a:p>
            <a:pPr lvl="1">
              <a:lnSpc>
                <a:spcPct val="150000"/>
              </a:lnSpc>
            </a:pPr>
            <a:r>
              <a:rPr lang="en-US" sz="3000" dirty="0"/>
              <a:t>leverage the functionality of individual </a:t>
            </a:r>
            <a:r>
              <a:rPr lang="en-IN" sz="3000" dirty="0"/>
              <a:t>services in an app.</a:t>
            </a:r>
          </a:p>
          <a:p>
            <a:pPr lvl="1">
              <a:lnSpc>
                <a:spcPct val="150000"/>
              </a:lnSpc>
            </a:pPr>
            <a:r>
              <a:rPr lang="en-US" sz="3000" dirty="0"/>
              <a:t>to receive the latest updates of these services via Google Play Store app</a:t>
            </a:r>
          </a:p>
          <a:p>
            <a:pPr lvl="1">
              <a:lnSpc>
                <a:spcPct val="150000"/>
              </a:lnSpc>
            </a:pPr>
            <a:r>
              <a:rPr lang="en-US" sz="3100" dirty="0"/>
              <a:t>glues together the client and server components of Google Play services.</a:t>
            </a:r>
          </a:p>
          <a:p>
            <a:pPr>
              <a:lnSpc>
                <a:spcPct val="150000"/>
              </a:lnSpc>
            </a:pPr>
            <a:endParaRPr lang="en-US" sz="3200" dirty="0"/>
          </a:p>
        </p:txBody>
      </p:sp>
    </p:spTree>
    <p:extLst>
      <p:ext uri="{BB962C8B-B14F-4D97-AF65-F5344CB8AC3E}">
        <p14:creationId xmlns:p14="http://schemas.microsoft.com/office/powerpoint/2010/main" val="1529010511"/>
      </p:ext>
    </p:extLst>
  </p:cSld>
  <p:clrMapOvr>
    <a:masterClrMapping/>
  </p:clrMapOvr>
</p:sld>
</file>

<file path=ppt/slides/slide5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B4088C-2EAA-4BFC-B8D3-4E558D091309}"/>
              </a:ext>
            </a:extLst>
          </p:cNvPr>
          <p:cNvSpPr>
            <a:spLocks noGrp="1"/>
          </p:cNvSpPr>
          <p:nvPr>
            <p:ph type="title"/>
          </p:nvPr>
        </p:nvSpPr>
        <p:spPr/>
        <p:txBody>
          <a:bodyPr/>
          <a:lstStyle/>
          <a:p>
            <a:r>
              <a:rPr lang="en-IN" b="1" dirty="0"/>
              <a:t>GOOGLE PLAY SERVICES</a:t>
            </a:r>
            <a:endParaRPr lang="en-IN" dirty="0"/>
          </a:p>
        </p:txBody>
      </p:sp>
      <p:sp>
        <p:nvSpPr>
          <p:cNvPr id="3" name="Content Placeholder 2">
            <a:extLst>
              <a:ext uri="{FF2B5EF4-FFF2-40B4-BE49-F238E27FC236}">
                <a16:creationId xmlns:a16="http://schemas.microsoft.com/office/drawing/2014/main" id="{3A85BA6C-F379-4DD0-836E-24AADAF6BE2E}"/>
              </a:ext>
            </a:extLst>
          </p:cNvPr>
          <p:cNvSpPr>
            <a:spLocks noGrp="1"/>
          </p:cNvSpPr>
          <p:nvPr>
            <p:ph idx="1"/>
          </p:nvPr>
        </p:nvSpPr>
        <p:spPr/>
        <p:txBody>
          <a:bodyPr>
            <a:normAutofit/>
          </a:bodyPr>
          <a:lstStyle/>
          <a:p>
            <a:pPr>
              <a:lnSpc>
                <a:spcPct val="150000"/>
              </a:lnSpc>
            </a:pPr>
            <a:r>
              <a:rPr lang="en-US" sz="2800" dirty="0"/>
              <a:t>As Google Play services are not bundled with the Android platform</a:t>
            </a:r>
          </a:p>
          <a:p>
            <a:pPr>
              <a:lnSpc>
                <a:spcPct val="150000"/>
              </a:lnSpc>
            </a:pPr>
            <a:r>
              <a:rPr lang="en-US" sz="2800" dirty="0"/>
              <a:t>developer has to use the Google Play services Software Development Kit (SDK) to build apps that utilize these services. </a:t>
            </a:r>
          </a:p>
          <a:p>
            <a:pPr>
              <a:lnSpc>
                <a:spcPct val="150000"/>
              </a:lnSpc>
            </a:pPr>
            <a:r>
              <a:rPr lang="en-US" sz="2800" dirty="0"/>
              <a:t>The Android SDK manager is used to download and install the Google Play services SDK</a:t>
            </a:r>
            <a:endParaRPr lang="en-IN" sz="2800" dirty="0"/>
          </a:p>
        </p:txBody>
      </p:sp>
    </p:spTree>
    <p:extLst>
      <p:ext uri="{BB962C8B-B14F-4D97-AF65-F5344CB8AC3E}">
        <p14:creationId xmlns:p14="http://schemas.microsoft.com/office/powerpoint/2010/main" val="1104509715"/>
      </p:ext>
    </p:extLst>
  </p:cSld>
  <p:clrMapOvr>
    <a:masterClrMapping/>
  </p:clrMapOvr>
</p:sld>
</file>

<file path=ppt/slides/slide5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17F56-C507-4488-9650-507D8765590B}"/>
              </a:ext>
            </a:extLst>
          </p:cNvPr>
          <p:cNvSpPr>
            <a:spLocks noGrp="1"/>
          </p:cNvSpPr>
          <p:nvPr>
            <p:ph type="title"/>
          </p:nvPr>
        </p:nvSpPr>
        <p:spPr/>
        <p:txBody>
          <a:bodyPr>
            <a:normAutofit fontScale="90000"/>
          </a:bodyPr>
          <a:lstStyle/>
          <a:p>
            <a:r>
              <a:rPr lang="en-US" dirty="0"/>
              <a:t>Checking availability of Google Play services.</a:t>
            </a:r>
            <a:endParaRPr lang="en-IN" dirty="0"/>
          </a:p>
        </p:txBody>
      </p:sp>
      <p:pic>
        <p:nvPicPr>
          <p:cNvPr id="4" name="Picture 3">
            <a:extLst>
              <a:ext uri="{FF2B5EF4-FFF2-40B4-BE49-F238E27FC236}">
                <a16:creationId xmlns:a16="http://schemas.microsoft.com/office/drawing/2014/main" id="{E4D877B5-50B6-4374-AFB1-A142931B935F}"/>
              </a:ext>
            </a:extLst>
          </p:cNvPr>
          <p:cNvPicPr>
            <a:picLocks noChangeAspect="1"/>
          </p:cNvPicPr>
          <p:nvPr/>
        </p:nvPicPr>
        <p:blipFill>
          <a:blip r:embed="rId2"/>
          <a:stretch>
            <a:fillRect/>
          </a:stretch>
        </p:blipFill>
        <p:spPr>
          <a:xfrm>
            <a:off x="789331" y="2133600"/>
            <a:ext cx="10610161" cy="3962400"/>
          </a:xfrm>
          <a:prstGeom prst="rect">
            <a:avLst/>
          </a:prstGeom>
        </p:spPr>
      </p:pic>
    </p:spTree>
    <p:extLst>
      <p:ext uri="{BB962C8B-B14F-4D97-AF65-F5344CB8AC3E}">
        <p14:creationId xmlns:p14="http://schemas.microsoft.com/office/powerpoint/2010/main" val="3578109454"/>
      </p:ext>
    </p:extLst>
  </p:cSld>
  <p:clrMapOvr>
    <a:masterClrMapping/>
  </p:clrMapOvr>
</p:sld>
</file>

<file path=ppt/slides/slide5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2288B-BD60-4E23-A430-F2105385211D}"/>
              </a:ext>
            </a:extLst>
          </p:cNvPr>
          <p:cNvSpPr>
            <a:spLocks noGrp="1"/>
          </p:cNvSpPr>
          <p:nvPr>
            <p:ph type="title"/>
          </p:nvPr>
        </p:nvSpPr>
        <p:spPr/>
        <p:txBody>
          <a:bodyPr/>
          <a:lstStyle/>
          <a:p>
            <a:r>
              <a:rPr lang="en-IN" b="1" dirty="0"/>
              <a:t>LOCATION SERVICES</a:t>
            </a:r>
            <a:endParaRPr lang="en-IN" dirty="0"/>
          </a:p>
        </p:txBody>
      </p:sp>
      <p:sp>
        <p:nvSpPr>
          <p:cNvPr id="3" name="Content Placeholder 2">
            <a:extLst>
              <a:ext uri="{FF2B5EF4-FFF2-40B4-BE49-F238E27FC236}">
                <a16:creationId xmlns:a16="http://schemas.microsoft.com/office/drawing/2014/main" id="{ABEFF71E-81C4-4D6E-B408-3A4104463F3C}"/>
              </a:ext>
            </a:extLst>
          </p:cNvPr>
          <p:cNvSpPr>
            <a:spLocks noGrp="1"/>
          </p:cNvSpPr>
          <p:nvPr>
            <p:ph idx="1"/>
          </p:nvPr>
        </p:nvSpPr>
        <p:spPr/>
        <p:txBody>
          <a:bodyPr>
            <a:normAutofit fontScale="92500" lnSpcReduction="10000"/>
          </a:bodyPr>
          <a:lstStyle/>
          <a:p>
            <a:pPr>
              <a:lnSpc>
                <a:spcPct val="150000"/>
              </a:lnSpc>
            </a:pPr>
            <a:r>
              <a:rPr lang="en-US" sz="2500" dirty="0"/>
              <a:t>Provides location awareness to the apps</a:t>
            </a:r>
          </a:p>
          <a:p>
            <a:pPr>
              <a:lnSpc>
                <a:spcPct val="150000"/>
              </a:lnSpc>
            </a:pPr>
            <a:r>
              <a:rPr lang="en-US" sz="2500" dirty="0"/>
              <a:t>Retail outlets can provide an exciting in-store experience</a:t>
            </a:r>
          </a:p>
          <a:p>
            <a:pPr>
              <a:lnSpc>
                <a:spcPct val="150000"/>
              </a:lnSpc>
            </a:pPr>
            <a:r>
              <a:rPr lang="en-US" sz="2500" dirty="0"/>
              <a:t>Banks can guide the user to the nearest Automated Teller Machine</a:t>
            </a:r>
          </a:p>
          <a:p>
            <a:pPr>
              <a:lnSpc>
                <a:spcPct val="150000"/>
              </a:lnSpc>
            </a:pPr>
            <a:r>
              <a:rPr lang="en-IN" sz="2500" dirty="0"/>
              <a:t>Hospitality </a:t>
            </a:r>
            <a:r>
              <a:rPr lang="en-US" sz="2500" dirty="0"/>
              <a:t>businesses can help in navigating a user from his or her current location to their nearby food outlets.</a:t>
            </a:r>
          </a:p>
          <a:p>
            <a:pPr>
              <a:lnSpc>
                <a:spcPct val="150000"/>
              </a:lnSpc>
            </a:pPr>
            <a:r>
              <a:rPr lang="en-IN" sz="2500" dirty="0"/>
              <a:t>tracking the user </a:t>
            </a:r>
            <a:r>
              <a:rPr lang="en-US" sz="2500" dirty="0"/>
              <a:t>location</a:t>
            </a:r>
          </a:p>
          <a:p>
            <a:pPr>
              <a:lnSpc>
                <a:spcPct val="150000"/>
              </a:lnSpc>
            </a:pPr>
            <a:r>
              <a:rPr lang="en-US" sz="2500" dirty="0"/>
              <a:t>retrieving the user’s current address based on the location coordinates. </a:t>
            </a:r>
          </a:p>
          <a:p>
            <a:pPr>
              <a:lnSpc>
                <a:spcPct val="150000"/>
              </a:lnSpc>
            </a:pPr>
            <a:r>
              <a:rPr lang="en-IN" sz="2500" dirty="0"/>
              <a:t>updating an </a:t>
            </a:r>
            <a:r>
              <a:rPr lang="en-US" sz="2500" dirty="0"/>
              <a:t>user when he or she is in the proximity of a location of his or her interest.</a:t>
            </a:r>
            <a:endParaRPr lang="en-IN" sz="2500" dirty="0"/>
          </a:p>
        </p:txBody>
      </p:sp>
    </p:spTree>
    <p:extLst>
      <p:ext uri="{BB962C8B-B14F-4D97-AF65-F5344CB8AC3E}">
        <p14:creationId xmlns:p14="http://schemas.microsoft.com/office/powerpoint/2010/main" val="1004770463"/>
      </p:ext>
    </p:extLst>
  </p:cSld>
  <p:clrMapOvr>
    <a:masterClrMapping/>
  </p:clrMapOvr>
</p:sld>
</file>

<file path=ppt/slides/slide5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770B-0A4C-49B5-8314-A128F40DDE09}"/>
              </a:ext>
            </a:extLst>
          </p:cNvPr>
          <p:cNvSpPr>
            <a:spLocks noGrp="1"/>
          </p:cNvSpPr>
          <p:nvPr>
            <p:ph type="title"/>
          </p:nvPr>
        </p:nvSpPr>
        <p:spPr/>
        <p:txBody>
          <a:bodyPr/>
          <a:lstStyle/>
          <a:p>
            <a:r>
              <a:rPr lang="en-IN" b="1" dirty="0"/>
              <a:t>Locating the User</a:t>
            </a:r>
            <a:endParaRPr lang="en-IN" dirty="0"/>
          </a:p>
        </p:txBody>
      </p:sp>
      <p:sp>
        <p:nvSpPr>
          <p:cNvPr id="3" name="Content Placeholder 2">
            <a:extLst>
              <a:ext uri="{FF2B5EF4-FFF2-40B4-BE49-F238E27FC236}">
                <a16:creationId xmlns:a16="http://schemas.microsoft.com/office/drawing/2014/main" id="{4B4C04E5-793B-4C1B-9B92-885788C27041}"/>
              </a:ext>
            </a:extLst>
          </p:cNvPr>
          <p:cNvSpPr>
            <a:spLocks noGrp="1"/>
          </p:cNvSpPr>
          <p:nvPr>
            <p:ph idx="1"/>
          </p:nvPr>
        </p:nvSpPr>
        <p:spPr/>
        <p:txBody>
          <a:bodyPr>
            <a:normAutofit fontScale="92500" lnSpcReduction="20000"/>
          </a:bodyPr>
          <a:lstStyle/>
          <a:p>
            <a:pPr>
              <a:lnSpc>
                <a:spcPct val="150000"/>
              </a:lnSpc>
            </a:pPr>
            <a:r>
              <a:rPr lang="en-US" sz="3200" dirty="0"/>
              <a:t>Unique cell id of the nearest cellular tower can be used to approximately determine the current location</a:t>
            </a:r>
          </a:p>
          <a:p>
            <a:pPr>
              <a:lnSpc>
                <a:spcPct val="150000"/>
              </a:lnSpc>
            </a:pPr>
            <a:r>
              <a:rPr lang="en-US" sz="3200" dirty="0"/>
              <a:t>If the device is receiving signals from two or more towers simultaneously, cell triangulation technique can be used for better accuracy</a:t>
            </a:r>
          </a:p>
          <a:p>
            <a:pPr>
              <a:lnSpc>
                <a:spcPct val="150000"/>
              </a:lnSpc>
            </a:pPr>
            <a:r>
              <a:rPr lang="en-IN" sz="3200" dirty="0"/>
              <a:t>The IP address of </a:t>
            </a:r>
            <a:r>
              <a:rPr lang="en-US" sz="3200" dirty="0"/>
              <a:t>Wi-Fi network to which the device is connected, can also be used to determine the location</a:t>
            </a:r>
            <a:endParaRPr lang="en-IN" sz="3200" dirty="0"/>
          </a:p>
        </p:txBody>
      </p:sp>
    </p:spTree>
    <p:extLst>
      <p:ext uri="{BB962C8B-B14F-4D97-AF65-F5344CB8AC3E}">
        <p14:creationId xmlns:p14="http://schemas.microsoft.com/office/powerpoint/2010/main" val="2547099316"/>
      </p:ext>
    </p:extLst>
  </p:cSld>
  <p:clrMapOvr>
    <a:masterClrMapping/>
  </p:clrMapOvr>
</p:sld>
</file>

<file path=ppt/slides/slide5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BE770B-0A4C-49B5-8314-A128F40DDE09}"/>
              </a:ext>
            </a:extLst>
          </p:cNvPr>
          <p:cNvSpPr>
            <a:spLocks noGrp="1"/>
          </p:cNvSpPr>
          <p:nvPr>
            <p:ph type="title"/>
          </p:nvPr>
        </p:nvSpPr>
        <p:spPr/>
        <p:txBody>
          <a:bodyPr/>
          <a:lstStyle/>
          <a:p>
            <a:r>
              <a:rPr lang="en-IN" b="1" dirty="0"/>
              <a:t>Locating the User</a:t>
            </a:r>
            <a:endParaRPr lang="en-IN" dirty="0"/>
          </a:p>
        </p:txBody>
      </p:sp>
      <p:sp>
        <p:nvSpPr>
          <p:cNvPr id="3" name="Content Placeholder 2">
            <a:extLst>
              <a:ext uri="{FF2B5EF4-FFF2-40B4-BE49-F238E27FC236}">
                <a16:creationId xmlns:a16="http://schemas.microsoft.com/office/drawing/2014/main" id="{4B4C04E5-793B-4C1B-9B92-885788C27041}"/>
              </a:ext>
            </a:extLst>
          </p:cNvPr>
          <p:cNvSpPr>
            <a:spLocks noGrp="1"/>
          </p:cNvSpPr>
          <p:nvPr>
            <p:ph idx="1"/>
          </p:nvPr>
        </p:nvSpPr>
        <p:spPr/>
        <p:txBody>
          <a:bodyPr>
            <a:normAutofit/>
          </a:bodyPr>
          <a:lstStyle/>
          <a:p>
            <a:pPr>
              <a:lnSpc>
                <a:spcPct val="150000"/>
              </a:lnSpc>
            </a:pPr>
            <a:r>
              <a:rPr lang="en-IN" sz="3200" dirty="0"/>
              <a:t>Location </a:t>
            </a:r>
            <a:r>
              <a:rPr lang="en-US" sz="3200" dirty="0"/>
              <a:t>can be accurately determined using GPS (Global Positioning System), a dedicated hardware in the device</a:t>
            </a:r>
            <a:endParaRPr lang="en-IN" sz="2000" dirty="0"/>
          </a:p>
        </p:txBody>
      </p:sp>
    </p:spTree>
    <p:extLst>
      <p:ext uri="{BB962C8B-B14F-4D97-AF65-F5344CB8AC3E}">
        <p14:creationId xmlns:p14="http://schemas.microsoft.com/office/powerpoint/2010/main" val="110265478"/>
      </p:ext>
    </p:extLst>
  </p:cSld>
  <p:clrMapOvr>
    <a:masterClrMapping/>
  </p:clrMapOvr>
</p:sld>
</file>

<file path=ppt/slides/slide5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CBEF34-396E-4B51-AF42-1D94F3581B89}"/>
              </a:ext>
            </a:extLst>
          </p:cNvPr>
          <p:cNvPicPr>
            <a:picLocks noChangeAspect="1"/>
          </p:cNvPicPr>
          <p:nvPr/>
        </p:nvPicPr>
        <p:blipFill>
          <a:blip r:embed="rId2"/>
          <a:stretch>
            <a:fillRect/>
          </a:stretch>
        </p:blipFill>
        <p:spPr>
          <a:xfrm>
            <a:off x="4456112" y="381000"/>
            <a:ext cx="3276600" cy="5830994"/>
          </a:xfrm>
          <a:prstGeom prst="rect">
            <a:avLst/>
          </a:prstGeom>
        </p:spPr>
      </p:pic>
    </p:spTree>
    <p:extLst>
      <p:ext uri="{BB962C8B-B14F-4D97-AF65-F5344CB8AC3E}">
        <p14:creationId xmlns:p14="http://schemas.microsoft.com/office/powerpoint/2010/main" val="2326338191"/>
      </p:ext>
    </p:extLst>
  </p:cSld>
  <p:clrMapOvr>
    <a:masterClrMapping/>
  </p:clrMapOvr>
</p:sld>
</file>

<file path=ppt/slides/slide5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7090-AEF6-4CA5-B3B8-52AB8C9B8051}"/>
              </a:ext>
            </a:extLst>
          </p:cNvPr>
          <p:cNvSpPr>
            <a:spLocks noGrp="1"/>
          </p:cNvSpPr>
          <p:nvPr>
            <p:ph type="title"/>
          </p:nvPr>
        </p:nvSpPr>
        <p:spPr/>
        <p:txBody>
          <a:bodyPr>
            <a:noAutofit/>
          </a:bodyPr>
          <a:lstStyle/>
          <a:p>
            <a:r>
              <a:rPr lang="en-IN" sz="4400" dirty="0"/>
              <a:t>Retrieving current location from Android Location services</a:t>
            </a:r>
          </a:p>
        </p:txBody>
      </p:sp>
      <p:pic>
        <p:nvPicPr>
          <p:cNvPr id="4" name="Picture 3">
            <a:extLst>
              <a:ext uri="{FF2B5EF4-FFF2-40B4-BE49-F238E27FC236}">
                <a16:creationId xmlns:a16="http://schemas.microsoft.com/office/drawing/2014/main" id="{2CE0FDA3-72CA-465B-A630-02E2260B2455}"/>
              </a:ext>
            </a:extLst>
          </p:cNvPr>
          <p:cNvPicPr>
            <a:picLocks noChangeAspect="1"/>
          </p:cNvPicPr>
          <p:nvPr/>
        </p:nvPicPr>
        <p:blipFill>
          <a:blip r:embed="rId2"/>
          <a:stretch>
            <a:fillRect/>
          </a:stretch>
        </p:blipFill>
        <p:spPr>
          <a:xfrm>
            <a:off x="857466" y="1676400"/>
            <a:ext cx="10473891" cy="5003306"/>
          </a:xfrm>
          <a:prstGeom prst="rect">
            <a:avLst/>
          </a:prstGeom>
        </p:spPr>
      </p:pic>
    </p:spTree>
    <p:extLst>
      <p:ext uri="{BB962C8B-B14F-4D97-AF65-F5344CB8AC3E}">
        <p14:creationId xmlns:p14="http://schemas.microsoft.com/office/powerpoint/2010/main" val="884935111"/>
      </p:ext>
    </p:extLst>
  </p:cSld>
  <p:clrMapOvr>
    <a:masterClrMapping/>
  </p:clrMapOvr>
</p:sld>
</file>

<file path=ppt/slides/slide5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7090-AEF6-4CA5-B3B8-52AB8C9B8051}"/>
              </a:ext>
            </a:extLst>
          </p:cNvPr>
          <p:cNvSpPr>
            <a:spLocks noGrp="1"/>
          </p:cNvSpPr>
          <p:nvPr>
            <p:ph type="title"/>
          </p:nvPr>
        </p:nvSpPr>
        <p:spPr>
          <a:xfrm>
            <a:off x="609441" y="-228600"/>
            <a:ext cx="10969943" cy="1143000"/>
          </a:xfrm>
        </p:spPr>
        <p:txBody>
          <a:bodyPr>
            <a:noAutofit/>
          </a:bodyPr>
          <a:lstStyle/>
          <a:p>
            <a:r>
              <a:rPr lang="en-IN" sz="2800" dirty="0"/>
              <a:t>Retrieving current location from Android Location services</a:t>
            </a:r>
          </a:p>
        </p:txBody>
      </p:sp>
      <p:pic>
        <p:nvPicPr>
          <p:cNvPr id="3" name="Picture 2">
            <a:extLst>
              <a:ext uri="{FF2B5EF4-FFF2-40B4-BE49-F238E27FC236}">
                <a16:creationId xmlns:a16="http://schemas.microsoft.com/office/drawing/2014/main" id="{0EAEB205-9BDE-46CB-86D6-1EA3201DB90E}"/>
              </a:ext>
            </a:extLst>
          </p:cNvPr>
          <p:cNvPicPr>
            <a:picLocks noChangeAspect="1"/>
          </p:cNvPicPr>
          <p:nvPr/>
        </p:nvPicPr>
        <p:blipFill>
          <a:blip r:embed="rId2"/>
          <a:stretch>
            <a:fillRect/>
          </a:stretch>
        </p:blipFill>
        <p:spPr>
          <a:xfrm>
            <a:off x="1522412" y="919156"/>
            <a:ext cx="9372600" cy="5862644"/>
          </a:xfrm>
          <a:prstGeom prst="rect">
            <a:avLst/>
          </a:prstGeom>
        </p:spPr>
      </p:pic>
    </p:spTree>
    <p:extLst>
      <p:ext uri="{BB962C8B-B14F-4D97-AF65-F5344CB8AC3E}">
        <p14:creationId xmlns:p14="http://schemas.microsoft.com/office/powerpoint/2010/main" val="35594358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B6E90-3B5B-45C4-8535-E6153875539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6FFD7AF-3B36-4847-8FDF-9640D004E8A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057E0CF-5462-4BB9-AE31-0AE616852AE4}"/>
              </a:ext>
            </a:extLst>
          </p:cNvPr>
          <p:cNvPicPr>
            <a:picLocks noChangeAspect="1"/>
          </p:cNvPicPr>
          <p:nvPr/>
        </p:nvPicPr>
        <p:blipFill>
          <a:blip r:embed="rId2"/>
          <a:stretch>
            <a:fillRect/>
          </a:stretch>
        </p:blipFill>
        <p:spPr>
          <a:xfrm>
            <a:off x="21202" y="0"/>
            <a:ext cx="12146419" cy="6858000"/>
          </a:xfrm>
          <a:prstGeom prst="rect">
            <a:avLst/>
          </a:prstGeom>
        </p:spPr>
      </p:pic>
      <p:sp>
        <p:nvSpPr>
          <p:cNvPr id="5" name="Rectangle 4">
            <a:extLst>
              <a:ext uri="{FF2B5EF4-FFF2-40B4-BE49-F238E27FC236}">
                <a16:creationId xmlns:a16="http://schemas.microsoft.com/office/drawing/2014/main" id="{E30BDFEE-04FD-4589-85F7-2CA25ADA1FF6}"/>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64913573"/>
      </p:ext>
    </p:extLst>
  </p:cSld>
  <p:clrMapOvr>
    <a:masterClrMapping/>
  </p:clrMapOvr>
</p:sld>
</file>

<file path=ppt/slides/slide5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5B26-5D93-430D-B365-05CC8F924E4D}"/>
              </a:ext>
            </a:extLst>
          </p:cNvPr>
          <p:cNvSpPr>
            <a:spLocks noGrp="1"/>
          </p:cNvSpPr>
          <p:nvPr>
            <p:ph type="title"/>
          </p:nvPr>
        </p:nvSpPr>
        <p:spPr/>
        <p:txBody>
          <a:bodyPr/>
          <a:lstStyle/>
          <a:p>
            <a:r>
              <a:rPr lang="en-IN" b="1" dirty="0"/>
              <a:t>Tracking User Location</a:t>
            </a:r>
            <a:endParaRPr lang="en-IN" dirty="0"/>
          </a:p>
        </p:txBody>
      </p:sp>
      <p:sp>
        <p:nvSpPr>
          <p:cNvPr id="3" name="Content Placeholder 2">
            <a:extLst>
              <a:ext uri="{FF2B5EF4-FFF2-40B4-BE49-F238E27FC236}">
                <a16:creationId xmlns:a16="http://schemas.microsoft.com/office/drawing/2014/main" id="{B52D2C5D-1B78-455B-881C-089D3C133D17}"/>
              </a:ext>
            </a:extLst>
          </p:cNvPr>
          <p:cNvSpPr>
            <a:spLocks noGrp="1"/>
          </p:cNvSpPr>
          <p:nvPr>
            <p:ph idx="1"/>
          </p:nvPr>
        </p:nvSpPr>
        <p:spPr/>
        <p:txBody>
          <a:bodyPr/>
          <a:lstStyle/>
          <a:p>
            <a:r>
              <a:rPr lang="en-US" dirty="0" err="1"/>
              <a:t>LocationChanged</a:t>
            </a:r>
            <a:r>
              <a:rPr lang="en-US" dirty="0"/>
              <a:t> listener in the </a:t>
            </a:r>
            <a:r>
              <a:rPr lang="en-US" dirty="0" err="1"/>
              <a:t>MainActivity</a:t>
            </a:r>
            <a:r>
              <a:rPr lang="en-US" dirty="0"/>
              <a:t>, and override the </a:t>
            </a:r>
            <a:r>
              <a:rPr lang="en-US" dirty="0" err="1"/>
              <a:t>onLocation</a:t>
            </a:r>
            <a:r>
              <a:rPr lang="en-IN" dirty="0"/>
              <a:t>Changed()</a:t>
            </a:r>
          </a:p>
        </p:txBody>
      </p:sp>
    </p:spTree>
    <p:extLst>
      <p:ext uri="{BB962C8B-B14F-4D97-AF65-F5344CB8AC3E}">
        <p14:creationId xmlns:p14="http://schemas.microsoft.com/office/powerpoint/2010/main" val="3928393892"/>
      </p:ext>
    </p:extLst>
  </p:cSld>
  <p:clrMapOvr>
    <a:masterClrMapping/>
  </p:clrMapOvr>
</p:sld>
</file>

<file path=ppt/slides/slide5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CE5B26-5D93-430D-B365-05CC8F924E4D}"/>
              </a:ext>
            </a:extLst>
          </p:cNvPr>
          <p:cNvSpPr>
            <a:spLocks noGrp="1"/>
          </p:cNvSpPr>
          <p:nvPr>
            <p:ph type="title"/>
          </p:nvPr>
        </p:nvSpPr>
        <p:spPr/>
        <p:txBody>
          <a:bodyPr/>
          <a:lstStyle/>
          <a:p>
            <a:r>
              <a:rPr lang="en-IN" b="1" dirty="0"/>
              <a:t>Tracking User Location</a:t>
            </a:r>
            <a:endParaRPr lang="en-IN" dirty="0"/>
          </a:p>
        </p:txBody>
      </p:sp>
      <p:pic>
        <p:nvPicPr>
          <p:cNvPr id="6" name="Picture 5">
            <a:extLst>
              <a:ext uri="{FF2B5EF4-FFF2-40B4-BE49-F238E27FC236}">
                <a16:creationId xmlns:a16="http://schemas.microsoft.com/office/drawing/2014/main" id="{4208616F-2334-40AF-A583-19DBDDB9AF4C}"/>
              </a:ext>
            </a:extLst>
          </p:cNvPr>
          <p:cNvPicPr>
            <a:picLocks noChangeAspect="1"/>
          </p:cNvPicPr>
          <p:nvPr/>
        </p:nvPicPr>
        <p:blipFill>
          <a:blip r:embed="rId2"/>
          <a:stretch>
            <a:fillRect/>
          </a:stretch>
        </p:blipFill>
        <p:spPr>
          <a:xfrm>
            <a:off x="1979612" y="1446947"/>
            <a:ext cx="8229600" cy="5306078"/>
          </a:xfrm>
          <a:prstGeom prst="rect">
            <a:avLst/>
          </a:prstGeom>
        </p:spPr>
      </p:pic>
    </p:spTree>
    <p:extLst>
      <p:ext uri="{BB962C8B-B14F-4D97-AF65-F5344CB8AC3E}">
        <p14:creationId xmlns:p14="http://schemas.microsoft.com/office/powerpoint/2010/main" val="1885247335"/>
      </p:ext>
    </p:extLst>
  </p:cSld>
  <p:clrMapOvr>
    <a:masterClrMapping/>
  </p:clrMapOvr>
</p:sld>
</file>

<file path=ppt/slides/slide5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7C49-896F-47AA-A1B1-DC969A01433E}"/>
              </a:ext>
            </a:extLst>
          </p:cNvPr>
          <p:cNvSpPr>
            <a:spLocks noGrp="1"/>
          </p:cNvSpPr>
          <p:nvPr>
            <p:ph type="title"/>
          </p:nvPr>
        </p:nvSpPr>
        <p:spPr/>
        <p:txBody>
          <a:bodyPr/>
          <a:lstStyle/>
          <a:p>
            <a:r>
              <a:rPr lang="en-IN" b="1" dirty="0"/>
              <a:t>Retrieving Location Address</a:t>
            </a:r>
            <a:endParaRPr lang="en-IN" dirty="0"/>
          </a:p>
        </p:txBody>
      </p:sp>
      <p:sp>
        <p:nvSpPr>
          <p:cNvPr id="3" name="Content Placeholder 2">
            <a:extLst>
              <a:ext uri="{FF2B5EF4-FFF2-40B4-BE49-F238E27FC236}">
                <a16:creationId xmlns:a16="http://schemas.microsoft.com/office/drawing/2014/main" id="{E236C06C-7321-4CB1-B85B-7EA33A6A404B}"/>
              </a:ext>
            </a:extLst>
          </p:cNvPr>
          <p:cNvSpPr>
            <a:spLocks noGrp="1"/>
          </p:cNvSpPr>
          <p:nvPr>
            <p:ph idx="1"/>
          </p:nvPr>
        </p:nvSpPr>
        <p:spPr/>
        <p:txBody>
          <a:bodyPr/>
          <a:lstStyle/>
          <a:p>
            <a:pPr marL="0" indent="0" algn="ctr">
              <a:buNone/>
            </a:pPr>
            <a:r>
              <a:rPr lang="en-US" dirty="0"/>
              <a:t>This process of determining the street address from the location coordinates is referred to as reverse geocoding. Android facilitates this process using the </a:t>
            </a:r>
            <a:r>
              <a:rPr lang="en-US" b="1" dirty="0"/>
              <a:t>Geocoder</a:t>
            </a:r>
            <a:r>
              <a:rPr lang="en-US" dirty="0"/>
              <a:t> API.</a:t>
            </a:r>
            <a:endParaRPr lang="en-IN" dirty="0"/>
          </a:p>
        </p:txBody>
      </p:sp>
    </p:spTree>
    <p:extLst>
      <p:ext uri="{BB962C8B-B14F-4D97-AF65-F5344CB8AC3E}">
        <p14:creationId xmlns:p14="http://schemas.microsoft.com/office/powerpoint/2010/main" val="3676364344"/>
      </p:ext>
    </p:extLst>
  </p:cSld>
  <p:clrMapOvr>
    <a:masterClrMapping/>
  </p:clrMapOvr>
</p:sld>
</file>

<file path=ppt/slides/slide5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7C49-896F-47AA-A1B1-DC969A01433E}"/>
              </a:ext>
            </a:extLst>
          </p:cNvPr>
          <p:cNvSpPr>
            <a:spLocks noGrp="1"/>
          </p:cNvSpPr>
          <p:nvPr>
            <p:ph type="title"/>
          </p:nvPr>
        </p:nvSpPr>
        <p:spPr>
          <a:xfrm>
            <a:off x="0" y="2590800"/>
            <a:ext cx="4341971" cy="1143000"/>
          </a:xfrm>
        </p:spPr>
        <p:txBody>
          <a:bodyPr>
            <a:normAutofit fontScale="90000"/>
          </a:bodyPr>
          <a:lstStyle/>
          <a:p>
            <a:pPr algn="l"/>
            <a:r>
              <a:rPr lang="en-IN" b="1" dirty="0"/>
              <a:t>Retrieving Location Address</a:t>
            </a:r>
            <a:endParaRPr lang="en-IN" dirty="0"/>
          </a:p>
        </p:txBody>
      </p:sp>
      <p:pic>
        <p:nvPicPr>
          <p:cNvPr id="6" name="Picture 5">
            <a:extLst>
              <a:ext uri="{FF2B5EF4-FFF2-40B4-BE49-F238E27FC236}">
                <a16:creationId xmlns:a16="http://schemas.microsoft.com/office/drawing/2014/main" id="{EF9CFE09-C650-4626-9CAF-405682FC250E}"/>
              </a:ext>
            </a:extLst>
          </p:cNvPr>
          <p:cNvPicPr>
            <a:picLocks noChangeAspect="1"/>
          </p:cNvPicPr>
          <p:nvPr/>
        </p:nvPicPr>
        <p:blipFill>
          <a:blip r:embed="rId2"/>
          <a:stretch>
            <a:fillRect/>
          </a:stretch>
        </p:blipFill>
        <p:spPr>
          <a:xfrm>
            <a:off x="3351211" y="80962"/>
            <a:ext cx="8837613" cy="6696075"/>
          </a:xfrm>
          <a:prstGeom prst="rect">
            <a:avLst/>
          </a:prstGeom>
        </p:spPr>
      </p:pic>
    </p:spTree>
    <p:extLst>
      <p:ext uri="{BB962C8B-B14F-4D97-AF65-F5344CB8AC3E}">
        <p14:creationId xmlns:p14="http://schemas.microsoft.com/office/powerpoint/2010/main" val="3603137684"/>
      </p:ext>
    </p:extLst>
  </p:cSld>
  <p:clrMapOvr>
    <a:masterClrMapping/>
  </p:clrMapOvr>
</p:sld>
</file>

<file path=ppt/slides/slide5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57C49-896F-47AA-A1B1-DC969A01433E}"/>
              </a:ext>
            </a:extLst>
          </p:cNvPr>
          <p:cNvSpPr>
            <a:spLocks noGrp="1"/>
          </p:cNvSpPr>
          <p:nvPr>
            <p:ph type="title"/>
          </p:nvPr>
        </p:nvSpPr>
        <p:spPr>
          <a:xfrm>
            <a:off x="0" y="2590800"/>
            <a:ext cx="4341971" cy="1143000"/>
          </a:xfrm>
        </p:spPr>
        <p:txBody>
          <a:bodyPr>
            <a:normAutofit fontScale="90000"/>
          </a:bodyPr>
          <a:lstStyle/>
          <a:p>
            <a:pPr algn="l"/>
            <a:r>
              <a:rPr lang="en-IN" b="1" dirty="0"/>
              <a:t>Retrieving Location Address</a:t>
            </a:r>
            <a:endParaRPr lang="en-IN" dirty="0"/>
          </a:p>
        </p:txBody>
      </p:sp>
      <p:pic>
        <p:nvPicPr>
          <p:cNvPr id="3" name="Picture 2">
            <a:extLst>
              <a:ext uri="{FF2B5EF4-FFF2-40B4-BE49-F238E27FC236}">
                <a16:creationId xmlns:a16="http://schemas.microsoft.com/office/drawing/2014/main" id="{5BB58F0F-6574-4EB9-AEA1-3D1F8D6AB6F7}"/>
              </a:ext>
            </a:extLst>
          </p:cNvPr>
          <p:cNvPicPr>
            <a:picLocks noChangeAspect="1"/>
          </p:cNvPicPr>
          <p:nvPr/>
        </p:nvPicPr>
        <p:blipFill>
          <a:blip r:embed="rId2"/>
          <a:stretch>
            <a:fillRect/>
          </a:stretch>
        </p:blipFill>
        <p:spPr>
          <a:xfrm>
            <a:off x="3275012" y="2057400"/>
            <a:ext cx="8913813" cy="2438400"/>
          </a:xfrm>
          <a:prstGeom prst="rect">
            <a:avLst/>
          </a:prstGeom>
        </p:spPr>
      </p:pic>
    </p:spTree>
    <p:extLst>
      <p:ext uri="{BB962C8B-B14F-4D97-AF65-F5344CB8AC3E}">
        <p14:creationId xmlns:p14="http://schemas.microsoft.com/office/powerpoint/2010/main" val="3175560056"/>
      </p:ext>
    </p:extLst>
  </p:cSld>
  <p:clrMapOvr>
    <a:masterClrMapping/>
  </p:clrMapOvr>
</p:sld>
</file>

<file path=ppt/slides/slide5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A14E-365E-4026-AAE2-2CB74C28B5A0}"/>
              </a:ext>
            </a:extLst>
          </p:cNvPr>
          <p:cNvSpPr>
            <a:spLocks noGrp="1"/>
          </p:cNvSpPr>
          <p:nvPr>
            <p:ph type="title"/>
          </p:nvPr>
        </p:nvSpPr>
        <p:spPr/>
        <p:txBody>
          <a:bodyPr/>
          <a:lstStyle/>
          <a:p>
            <a:r>
              <a:rPr lang="en-IN" b="1" dirty="0"/>
              <a:t>MAPS</a:t>
            </a:r>
            <a:endParaRPr lang="en-IN" dirty="0"/>
          </a:p>
        </p:txBody>
      </p:sp>
      <p:sp>
        <p:nvSpPr>
          <p:cNvPr id="3" name="Content Placeholder 2">
            <a:extLst>
              <a:ext uri="{FF2B5EF4-FFF2-40B4-BE49-F238E27FC236}">
                <a16:creationId xmlns:a16="http://schemas.microsoft.com/office/drawing/2014/main" id="{7C4AC946-E4AE-438C-9A47-1F306B2A70F7}"/>
              </a:ext>
            </a:extLst>
          </p:cNvPr>
          <p:cNvSpPr>
            <a:spLocks noGrp="1"/>
          </p:cNvSpPr>
          <p:nvPr>
            <p:ph idx="1"/>
          </p:nvPr>
        </p:nvSpPr>
        <p:spPr/>
        <p:txBody>
          <a:bodyPr>
            <a:normAutofit lnSpcReduction="10000"/>
          </a:bodyPr>
          <a:lstStyle/>
          <a:p>
            <a:r>
              <a:rPr lang="en-US" dirty="0"/>
              <a:t>Step 1. Download Android Studio </a:t>
            </a:r>
          </a:p>
          <a:p>
            <a:r>
              <a:rPr lang="en-US" dirty="0"/>
              <a:t>Step 2. Install the Google Play services SDK</a:t>
            </a:r>
          </a:p>
          <a:p>
            <a:r>
              <a:rPr lang="en-US" dirty="0">
                <a:solidFill>
                  <a:srgbClr val="202124"/>
                </a:solidFill>
                <a:latin typeface="Google Sans"/>
              </a:rPr>
              <a:t>Step 3. Create a Google Maps project</a:t>
            </a:r>
          </a:p>
          <a:p>
            <a:r>
              <a:rPr lang="en-US" dirty="0"/>
              <a:t>Step 4. Get a Google Maps API key</a:t>
            </a:r>
          </a:p>
          <a:p>
            <a:r>
              <a:rPr lang="en-US" dirty="0"/>
              <a:t>Step 6. Connect an Android device</a:t>
            </a:r>
          </a:p>
          <a:p>
            <a:r>
              <a:rPr lang="en-US" dirty="0">
                <a:solidFill>
                  <a:srgbClr val="202124"/>
                </a:solidFill>
                <a:latin typeface="Google Sans"/>
              </a:rPr>
              <a:t>Step 7. Build and run your app</a:t>
            </a:r>
          </a:p>
          <a:p>
            <a:endParaRPr lang="en-US" dirty="0"/>
          </a:p>
          <a:p>
            <a:endParaRPr lang="en-IN" dirty="0"/>
          </a:p>
        </p:txBody>
      </p:sp>
    </p:spTree>
    <p:extLst>
      <p:ext uri="{BB962C8B-B14F-4D97-AF65-F5344CB8AC3E}">
        <p14:creationId xmlns:p14="http://schemas.microsoft.com/office/powerpoint/2010/main" val="1780876633"/>
      </p:ext>
    </p:extLst>
  </p:cSld>
  <p:clrMapOvr>
    <a:masterClrMapping/>
  </p:clrMapOvr>
</p:sld>
</file>

<file path=ppt/slides/slide5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A14E-365E-4026-AAE2-2CB74C28B5A0}"/>
              </a:ext>
            </a:extLst>
          </p:cNvPr>
          <p:cNvSpPr>
            <a:spLocks noGrp="1"/>
          </p:cNvSpPr>
          <p:nvPr>
            <p:ph type="title"/>
          </p:nvPr>
        </p:nvSpPr>
        <p:spPr/>
        <p:txBody>
          <a:bodyPr/>
          <a:lstStyle/>
          <a:p>
            <a:r>
              <a:rPr lang="en-US" b="1" dirty="0"/>
              <a:t>Create a Google Maps project</a:t>
            </a:r>
            <a:endParaRPr lang="en-IN" dirty="0"/>
          </a:p>
        </p:txBody>
      </p:sp>
      <p:sp>
        <p:nvSpPr>
          <p:cNvPr id="3" name="Content Placeholder 2">
            <a:extLst>
              <a:ext uri="{FF2B5EF4-FFF2-40B4-BE49-F238E27FC236}">
                <a16:creationId xmlns:a16="http://schemas.microsoft.com/office/drawing/2014/main" id="{7C4AC946-E4AE-438C-9A47-1F306B2A70F7}"/>
              </a:ext>
            </a:extLst>
          </p:cNvPr>
          <p:cNvSpPr>
            <a:spLocks noGrp="1"/>
          </p:cNvSpPr>
          <p:nvPr>
            <p:ph idx="1"/>
          </p:nvPr>
        </p:nvSpPr>
        <p:spPr/>
        <p:txBody>
          <a:bodyPr>
            <a:normAutofit/>
          </a:bodyPr>
          <a:lstStyle/>
          <a:p>
            <a:pPr>
              <a:lnSpc>
                <a:spcPct val="150000"/>
              </a:lnSpc>
            </a:pPr>
            <a:r>
              <a:rPr lang="en-US" sz="3600" dirty="0"/>
              <a:t>Select </a:t>
            </a:r>
            <a:r>
              <a:rPr lang="en-US" sz="3600" b="1" dirty="0"/>
              <a:t>Google Maps Activity</a:t>
            </a:r>
            <a:r>
              <a:rPr lang="en-US" sz="3600" dirty="0"/>
              <a:t> in the 'Add an activity to Mobile' dialog. </a:t>
            </a:r>
          </a:p>
          <a:p>
            <a:pPr>
              <a:lnSpc>
                <a:spcPct val="150000"/>
              </a:lnSpc>
            </a:pPr>
            <a:r>
              <a:rPr lang="en-US" sz="3600" dirty="0"/>
              <a:t>When the build is finished, Android Studio opens the google_maps_api.xml and the MapsActivity.java files in the editor. </a:t>
            </a:r>
          </a:p>
          <a:p>
            <a:endParaRPr lang="en-IN" dirty="0"/>
          </a:p>
        </p:txBody>
      </p:sp>
    </p:spTree>
    <p:extLst>
      <p:ext uri="{BB962C8B-B14F-4D97-AF65-F5344CB8AC3E}">
        <p14:creationId xmlns:p14="http://schemas.microsoft.com/office/powerpoint/2010/main" val="1929315778"/>
      </p:ext>
    </p:extLst>
  </p:cSld>
  <p:clrMapOvr>
    <a:masterClrMapping/>
  </p:clrMapOvr>
</p:sld>
</file>

<file path=ppt/slides/slide5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6EA14E-365E-4026-AAE2-2CB74C28B5A0}"/>
              </a:ext>
            </a:extLst>
          </p:cNvPr>
          <p:cNvSpPr>
            <a:spLocks noGrp="1"/>
          </p:cNvSpPr>
          <p:nvPr>
            <p:ph type="title"/>
          </p:nvPr>
        </p:nvSpPr>
        <p:spPr/>
        <p:txBody>
          <a:bodyPr/>
          <a:lstStyle/>
          <a:p>
            <a:r>
              <a:rPr lang="en-US" b="1" dirty="0"/>
              <a:t>Create a Google Maps project</a:t>
            </a:r>
            <a:endParaRPr lang="en-IN" dirty="0"/>
          </a:p>
        </p:txBody>
      </p:sp>
      <p:sp>
        <p:nvSpPr>
          <p:cNvPr id="3" name="Content Placeholder 2">
            <a:extLst>
              <a:ext uri="{FF2B5EF4-FFF2-40B4-BE49-F238E27FC236}">
                <a16:creationId xmlns:a16="http://schemas.microsoft.com/office/drawing/2014/main" id="{7C4AC946-E4AE-438C-9A47-1F306B2A70F7}"/>
              </a:ext>
            </a:extLst>
          </p:cNvPr>
          <p:cNvSpPr>
            <a:spLocks noGrp="1"/>
          </p:cNvSpPr>
          <p:nvPr>
            <p:ph idx="1"/>
          </p:nvPr>
        </p:nvSpPr>
        <p:spPr/>
        <p:txBody>
          <a:bodyPr>
            <a:normAutofit/>
          </a:bodyPr>
          <a:lstStyle/>
          <a:p>
            <a:r>
              <a:rPr lang="en-US" dirty="0"/>
              <a:t>google_maps_api.xml file contains instructions on getting a Google Maps API key before you try to run the application. </a:t>
            </a:r>
            <a:endParaRPr lang="en-IN" dirty="0"/>
          </a:p>
        </p:txBody>
      </p:sp>
    </p:spTree>
    <p:extLst>
      <p:ext uri="{BB962C8B-B14F-4D97-AF65-F5344CB8AC3E}">
        <p14:creationId xmlns:p14="http://schemas.microsoft.com/office/powerpoint/2010/main" val="4148052910"/>
      </p:ext>
    </p:extLst>
  </p:cSld>
  <p:clrMapOvr>
    <a:masterClrMapping/>
  </p:clrMapOvr>
</p:sld>
</file>

<file path=ppt/slides/slide5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AE4F-A059-4258-9B00-77778663A05D}"/>
              </a:ext>
            </a:extLst>
          </p:cNvPr>
          <p:cNvSpPr>
            <a:spLocks noGrp="1"/>
          </p:cNvSpPr>
          <p:nvPr>
            <p:ph type="title"/>
          </p:nvPr>
        </p:nvSpPr>
        <p:spPr/>
        <p:txBody>
          <a:bodyPr>
            <a:normAutofit/>
          </a:bodyPr>
          <a:lstStyle/>
          <a:p>
            <a:r>
              <a:rPr lang="en-US" dirty="0"/>
              <a:t>Get a Google Maps API key</a:t>
            </a:r>
            <a:endParaRPr lang="en-IN" dirty="0"/>
          </a:p>
        </p:txBody>
      </p:sp>
      <p:sp>
        <p:nvSpPr>
          <p:cNvPr id="3" name="Content Placeholder 2">
            <a:extLst>
              <a:ext uri="{FF2B5EF4-FFF2-40B4-BE49-F238E27FC236}">
                <a16:creationId xmlns:a16="http://schemas.microsoft.com/office/drawing/2014/main" id="{B8448E0B-B2AF-40B9-BF8A-A2345FC32A4D}"/>
              </a:ext>
            </a:extLst>
          </p:cNvPr>
          <p:cNvSpPr>
            <a:spLocks noGrp="1"/>
          </p:cNvSpPr>
          <p:nvPr>
            <p:ph idx="1"/>
          </p:nvPr>
        </p:nvSpPr>
        <p:spPr>
          <a:xfrm>
            <a:off x="609441" y="1600202"/>
            <a:ext cx="10969943" cy="4983159"/>
          </a:xfrm>
        </p:spPr>
        <p:txBody>
          <a:bodyPr>
            <a:normAutofit lnSpcReduction="10000"/>
          </a:bodyPr>
          <a:lstStyle/>
          <a:p>
            <a:pPr>
              <a:lnSpc>
                <a:spcPct val="150000"/>
              </a:lnSpc>
            </a:pPr>
            <a:r>
              <a:rPr lang="en-US" sz="3600" dirty="0"/>
              <a:t>Your application needs an API key to access the Google Maps servers.</a:t>
            </a:r>
          </a:p>
          <a:p>
            <a:pPr>
              <a:lnSpc>
                <a:spcPct val="150000"/>
              </a:lnSpc>
            </a:pPr>
            <a:r>
              <a:rPr lang="en-US" sz="3600" dirty="0"/>
              <a:t>The key is free. </a:t>
            </a:r>
          </a:p>
          <a:p>
            <a:pPr>
              <a:lnSpc>
                <a:spcPct val="150000"/>
              </a:lnSpc>
            </a:pPr>
            <a:r>
              <a:rPr lang="en-US" sz="3600" dirty="0"/>
              <a:t>You can use it with any of your applications that call the Maps SDK for Android, and it supports an unlimited number of users.</a:t>
            </a:r>
            <a:endParaRPr lang="en-IN" sz="3600" dirty="0"/>
          </a:p>
        </p:txBody>
      </p:sp>
    </p:spTree>
    <p:extLst>
      <p:ext uri="{BB962C8B-B14F-4D97-AF65-F5344CB8AC3E}">
        <p14:creationId xmlns:p14="http://schemas.microsoft.com/office/powerpoint/2010/main" val="871794930"/>
      </p:ext>
    </p:extLst>
  </p:cSld>
  <p:clrMapOvr>
    <a:masterClrMapping/>
  </p:clrMapOvr>
</p:sld>
</file>

<file path=ppt/slides/slide5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9AE4F-A059-4258-9B00-77778663A05D}"/>
              </a:ext>
            </a:extLst>
          </p:cNvPr>
          <p:cNvSpPr>
            <a:spLocks noGrp="1"/>
          </p:cNvSpPr>
          <p:nvPr>
            <p:ph type="title"/>
          </p:nvPr>
        </p:nvSpPr>
        <p:spPr/>
        <p:txBody>
          <a:bodyPr>
            <a:normAutofit/>
          </a:bodyPr>
          <a:lstStyle/>
          <a:p>
            <a:r>
              <a:rPr lang="en-US" dirty="0"/>
              <a:t>Get a Google Maps API key</a:t>
            </a:r>
            <a:endParaRPr lang="en-IN" dirty="0"/>
          </a:p>
        </p:txBody>
      </p:sp>
      <p:sp>
        <p:nvSpPr>
          <p:cNvPr id="3" name="Content Placeholder 2">
            <a:extLst>
              <a:ext uri="{FF2B5EF4-FFF2-40B4-BE49-F238E27FC236}">
                <a16:creationId xmlns:a16="http://schemas.microsoft.com/office/drawing/2014/main" id="{B8448E0B-B2AF-40B9-BF8A-A2345FC32A4D}"/>
              </a:ext>
            </a:extLst>
          </p:cNvPr>
          <p:cNvSpPr>
            <a:spLocks noGrp="1"/>
          </p:cNvSpPr>
          <p:nvPr>
            <p:ph idx="1"/>
          </p:nvPr>
        </p:nvSpPr>
        <p:spPr>
          <a:xfrm>
            <a:off x="609441" y="1600202"/>
            <a:ext cx="10969943" cy="4983159"/>
          </a:xfrm>
        </p:spPr>
        <p:txBody>
          <a:bodyPr>
            <a:normAutofit lnSpcReduction="10000"/>
          </a:bodyPr>
          <a:lstStyle/>
          <a:p>
            <a:pPr>
              <a:lnSpc>
                <a:spcPct val="150000"/>
              </a:lnSpc>
            </a:pPr>
            <a:r>
              <a:rPr lang="en-US" sz="3600" dirty="0"/>
              <a:t>Your application needs an API key to access the Google Maps servers.</a:t>
            </a:r>
          </a:p>
          <a:p>
            <a:pPr>
              <a:lnSpc>
                <a:spcPct val="150000"/>
              </a:lnSpc>
            </a:pPr>
            <a:r>
              <a:rPr lang="en-US" sz="3600" dirty="0"/>
              <a:t>The key is free. </a:t>
            </a:r>
          </a:p>
          <a:p>
            <a:pPr>
              <a:lnSpc>
                <a:spcPct val="150000"/>
              </a:lnSpc>
            </a:pPr>
            <a:r>
              <a:rPr lang="en-US" sz="3600" dirty="0"/>
              <a:t>You can use it with any of your applications that call the Maps SDK for Android, and it supports an unlimited number of users.</a:t>
            </a:r>
            <a:endParaRPr lang="en-IN" sz="3600" dirty="0"/>
          </a:p>
        </p:txBody>
      </p:sp>
    </p:spTree>
    <p:extLst>
      <p:ext uri="{BB962C8B-B14F-4D97-AF65-F5344CB8AC3E}">
        <p14:creationId xmlns:p14="http://schemas.microsoft.com/office/powerpoint/2010/main" val="5753000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video game&#10;&#10;Description automatically generated">
            <a:extLst>
              <a:ext uri="{FF2B5EF4-FFF2-40B4-BE49-F238E27FC236}">
                <a16:creationId xmlns:a16="http://schemas.microsoft.com/office/drawing/2014/main" id="{3FCA3303-A29B-4D5F-9A9D-88EBCEB595D7}"/>
              </a:ext>
            </a:extLst>
          </p:cNvPr>
          <p:cNvPicPr>
            <a:picLocks noGrp="1" noChangeAspect="1"/>
          </p:cNvPicPr>
          <p:nvPr>
            <p:ph idx="1"/>
          </p:nvPr>
        </p:nvPicPr>
        <p:blipFill rotWithShape="1">
          <a:blip r:embed="rId2"/>
          <a:srcRect b="416"/>
          <a:stretch/>
        </p:blipFill>
        <p:spPr>
          <a:xfrm>
            <a:off x="20" y="10"/>
            <a:ext cx="12188805" cy="6857990"/>
          </a:xfrm>
          <a:prstGeom prst="rect">
            <a:avLst/>
          </a:prstGeom>
        </p:spPr>
      </p:pic>
      <p:sp>
        <p:nvSpPr>
          <p:cNvPr id="6" name="Rectangle 5">
            <a:extLst>
              <a:ext uri="{FF2B5EF4-FFF2-40B4-BE49-F238E27FC236}">
                <a16:creationId xmlns:a16="http://schemas.microsoft.com/office/drawing/2014/main" id="{E7D19C3D-C7FD-4F16-83AC-D7C7521CA7C7}"/>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240187504"/>
      </p:ext>
    </p:extLst>
  </p:cSld>
  <p:clrMapOvr>
    <a:masterClrMapping/>
  </p:clrMapOvr>
</p:sld>
</file>

<file path=ppt/slides/slide5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4207D-FC8F-41B5-9CDE-B962EE955C2F}"/>
              </a:ext>
            </a:extLst>
          </p:cNvPr>
          <p:cNvSpPr>
            <a:spLocks noGrp="1"/>
          </p:cNvSpPr>
          <p:nvPr>
            <p:ph type="title"/>
          </p:nvPr>
        </p:nvSpPr>
        <p:spPr/>
        <p:txBody>
          <a:bodyPr/>
          <a:lstStyle/>
          <a:p>
            <a:r>
              <a:rPr lang="en-US" dirty="0"/>
              <a:t>Hello Map! Take a look at the code</a:t>
            </a:r>
            <a:endParaRPr lang="en-IN" dirty="0"/>
          </a:p>
        </p:txBody>
      </p:sp>
      <p:pic>
        <p:nvPicPr>
          <p:cNvPr id="4" name="Picture 3">
            <a:extLst>
              <a:ext uri="{FF2B5EF4-FFF2-40B4-BE49-F238E27FC236}">
                <a16:creationId xmlns:a16="http://schemas.microsoft.com/office/drawing/2014/main" id="{43EDE9BF-9922-4205-953A-6158AC9BFE83}"/>
              </a:ext>
            </a:extLst>
          </p:cNvPr>
          <p:cNvPicPr>
            <a:picLocks noChangeAspect="1"/>
          </p:cNvPicPr>
          <p:nvPr/>
        </p:nvPicPr>
        <p:blipFill>
          <a:blip r:embed="rId2"/>
          <a:stretch>
            <a:fillRect/>
          </a:stretch>
        </p:blipFill>
        <p:spPr>
          <a:xfrm>
            <a:off x="400978" y="2057400"/>
            <a:ext cx="11386868" cy="3048000"/>
          </a:xfrm>
          <a:prstGeom prst="rect">
            <a:avLst/>
          </a:prstGeom>
        </p:spPr>
      </p:pic>
    </p:spTree>
    <p:extLst>
      <p:ext uri="{BB962C8B-B14F-4D97-AF65-F5344CB8AC3E}">
        <p14:creationId xmlns:p14="http://schemas.microsoft.com/office/powerpoint/2010/main" val="59967810"/>
      </p:ext>
    </p:extLst>
  </p:cSld>
  <p:clrMapOvr>
    <a:masterClrMapping/>
  </p:clrMapOvr>
</p:sld>
</file>

<file path=ppt/slides/slide5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C4207D-FC8F-41B5-9CDE-B962EE955C2F}"/>
              </a:ext>
            </a:extLst>
          </p:cNvPr>
          <p:cNvSpPr>
            <a:spLocks noGrp="1"/>
          </p:cNvSpPr>
          <p:nvPr>
            <p:ph type="title"/>
          </p:nvPr>
        </p:nvSpPr>
        <p:spPr/>
        <p:txBody>
          <a:bodyPr/>
          <a:lstStyle/>
          <a:p>
            <a:r>
              <a:rPr lang="en-US" dirty="0"/>
              <a:t>The maps activity Java file</a:t>
            </a:r>
          </a:p>
        </p:txBody>
      </p:sp>
      <p:pic>
        <p:nvPicPr>
          <p:cNvPr id="3" name="Picture 2">
            <a:extLst>
              <a:ext uri="{FF2B5EF4-FFF2-40B4-BE49-F238E27FC236}">
                <a16:creationId xmlns:a16="http://schemas.microsoft.com/office/drawing/2014/main" id="{7BC9F5A2-D440-43C1-8A5B-E1D40C300D08}"/>
              </a:ext>
            </a:extLst>
          </p:cNvPr>
          <p:cNvPicPr>
            <a:picLocks noChangeAspect="1"/>
          </p:cNvPicPr>
          <p:nvPr/>
        </p:nvPicPr>
        <p:blipFill>
          <a:blip r:embed="rId2"/>
          <a:stretch>
            <a:fillRect/>
          </a:stretch>
        </p:blipFill>
        <p:spPr>
          <a:xfrm>
            <a:off x="303212" y="5024"/>
            <a:ext cx="11504612" cy="6917330"/>
          </a:xfrm>
          <a:prstGeom prst="rect">
            <a:avLst/>
          </a:prstGeom>
        </p:spPr>
      </p:pic>
    </p:spTree>
    <p:extLst>
      <p:ext uri="{BB962C8B-B14F-4D97-AF65-F5344CB8AC3E}">
        <p14:creationId xmlns:p14="http://schemas.microsoft.com/office/powerpoint/2010/main" val="4212407655"/>
      </p:ext>
    </p:extLst>
  </p:cSld>
  <p:clrMapOvr>
    <a:masterClrMapping/>
  </p:clrMapOvr>
</p:sld>
</file>

<file path=ppt/slides/slide5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2C76B-994F-440C-B157-85EC0942128A}"/>
              </a:ext>
            </a:extLst>
          </p:cNvPr>
          <p:cNvSpPr>
            <a:spLocks noGrp="1"/>
          </p:cNvSpPr>
          <p:nvPr>
            <p:ph type="title"/>
          </p:nvPr>
        </p:nvSpPr>
        <p:spPr/>
        <p:txBody>
          <a:bodyPr/>
          <a:lstStyle/>
          <a:p>
            <a:r>
              <a:rPr lang="en-IN" dirty="0"/>
              <a:t>Connect an Android device</a:t>
            </a:r>
          </a:p>
        </p:txBody>
      </p:sp>
      <p:sp>
        <p:nvSpPr>
          <p:cNvPr id="3" name="Content Placeholder 2">
            <a:extLst>
              <a:ext uri="{FF2B5EF4-FFF2-40B4-BE49-F238E27FC236}">
                <a16:creationId xmlns:a16="http://schemas.microsoft.com/office/drawing/2014/main" id="{35E86FE2-8E28-4010-8518-408266A437FB}"/>
              </a:ext>
            </a:extLst>
          </p:cNvPr>
          <p:cNvSpPr>
            <a:spLocks noGrp="1"/>
          </p:cNvSpPr>
          <p:nvPr>
            <p:ph idx="1"/>
          </p:nvPr>
        </p:nvSpPr>
        <p:spPr/>
        <p:txBody>
          <a:bodyPr/>
          <a:lstStyle/>
          <a:p>
            <a:r>
              <a:rPr lang="en-US" dirty="0"/>
              <a:t>use the Android Emulator to run your app. </a:t>
            </a:r>
          </a:p>
          <a:p>
            <a:r>
              <a:rPr lang="en-US" dirty="0"/>
              <a:t>When choosing your emulator, ensure that you use Android 4.2.2 or higher, and be careful to pick an image that includes the Google APIs</a:t>
            </a:r>
            <a:endParaRPr lang="en-IN" dirty="0"/>
          </a:p>
        </p:txBody>
      </p:sp>
    </p:spTree>
    <p:extLst>
      <p:ext uri="{BB962C8B-B14F-4D97-AF65-F5344CB8AC3E}">
        <p14:creationId xmlns:p14="http://schemas.microsoft.com/office/powerpoint/2010/main" val="114010656"/>
      </p:ext>
    </p:extLst>
  </p:cSld>
  <p:clrMapOvr>
    <a:masterClrMapping/>
  </p:clrMapOvr>
</p:sld>
</file>

<file path=ppt/slides/slide5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0C296-7CC2-4EE8-B711-BC43F51E1E3A}"/>
              </a:ext>
            </a:extLst>
          </p:cNvPr>
          <p:cNvSpPr>
            <a:spLocks noGrp="1"/>
          </p:cNvSpPr>
          <p:nvPr>
            <p:ph type="title"/>
          </p:nvPr>
        </p:nvSpPr>
        <p:spPr/>
        <p:txBody>
          <a:bodyPr/>
          <a:lstStyle/>
          <a:p>
            <a:r>
              <a:rPr lang="en-IN" b="1" dirty="0"/>
              <a:t>Sensors</a:t>
            </a:r>
            <a:endParaRPr lang="en-IN" dirty="0"/>
          </a:p>
        </p:txBody>
      </p:sp>
      <p:pic>
        <p:nvPicPr>
          <p:cNvPr id="4" name="Picture 3">
            <a:extLst>
              <a:ext uri="{FF2B5EF4-FFF2-40B4-BE49-F238E27FC236}">
                <a16:creationId xmlns:a16="http://schemas.microsoft.com/office/drawing/2014/main" id="{49EF3B1A-6BD7-4602-AFBE-15859AE8ED10}"/>
              </a:ext>
            </a:extLst>
          </p:cNvPr>
          <p:cNvPicPr>
            <a:picLocks noChangeAspect="1"/>
          </p:cNvPicPr>
          <p:nvPr/>
        </p:nvPicPr>
        <p:blipFill>
          <a:blip r:embed="rId2"/>
          <a:stretch>
            <a:fillRect/>
          </a:stretch>
        </p:blipFill>
        <p:spPr>
          <a:xfrm>
            <a:off x="2174874" y="2295525"/>
            <a:ext cx="7839075" cy="2266950"/>
          </a:xfrm>
          <a:prstGeom prst="rect">
            <a:avLst/>
          </a:prstGeom>
        </p:spPr>
      </p:pic>
    </p:spTree>
    <p:extLst>
      <p:ext uri="{BB962C8B-B14F-4D97-AF65-F5344CB8AC3E}">
        <p14:creationId xmlns:p14="http://schemas.microsoft.com/office/powerpoint/2010/main" val="2273458227"/>
      </p:ext>
    </p:extLst>
  </p:cSld>
  <p:clrMapOvr>
    <a:masterClrMapping/>
  </p:clrMapOvr>
</p:sld>
</file>

<file path=ppt/slides/slide5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E275-5DF1-450C-832C-D3DA2FC684B4}"/>
              </a:ext>
            </a:extLst>
          </p:cNvPr>
          <p:cNvSpPr>
            <a:spLocks noGrp="1"/>
          </p:cNvSpPr>
          <p:nvPr>
            <p:ph type="title"/>
          </p:nvPr>
        </p:nvSpPr>
        <p:spPr/>
        <p:txBody>
          <a:bodyPr/>
          <a:lstStyle/>
          <a:p>
            <a:r>
              <a:rPr lang="en-IN" dirty="0"/>
              <a:t>common device sensors</a:t>
            </a:r>
          </a:p>
        </p:txBody>
      </p:sp>
      <p:sp>
        <p:nvSpPr>
          <p:cNvPr id="3" name="Content Placeholder 2">
            <a:extLst>
              <a:ext uri="{FF2B5EF4-FFF2-40B4-BE49-F238E27FC236}">
                <a16:creationId xmlns:a16="http://schemas.microsoft.com/office/drawing/2014/main" id="{F1E66D6A-AFDA-499B-A58F-050C076F6259}"/>
              </a:ext>
            </a:extLst>
          </p:cNvPr>
          <p:cNvSpPr>
            <a:spLocks noGrp="1"/>
          </p:cNvSpPr>
          <p:nvPr>
            <p:ph idx="1"/>
          </p:nvPr>
        </p:nvSpPr>
        <p:spPr/>
        <p:txBody>
          <a:bodyPr>
            <a:normAutofit/>
          </a:bodyPr>
          <a:lstStyle/>
          <a:p>
            <a:r>
              <a:rPr lang="en-US" b="1" dirty="0"/>
              <a:t>Accelerometer: </a:t>
            </a:r>
            <a:r>
              <a:rPr lang="en-US" dirty="0"/>
              <a:t>An accelerometer is a motion sensor that is typically used to measure acceleration in any of the three dimensions. It can be used to detect events such as shake and move.</a:t>
            </a:r>
          </a:p>
        </p:txBody>
      </p:sp>
    </p:spTree>
    <p:extLst>
      <p:ext uri="{BB962C8B-B14F-4D97-AF65-F5344CB8AC3E}">
        <p14:creationId xmlns:p14="http://schemas.microsoft.com/office/powerpoint/2010/main" val="2351206794"/>
      </p:ext>
    </p:extLst>
  </p:cSld>
  <p:clrMapOvr>
    <a:masterClrMapping/>
  </p:clrMapOvr>
</p:sld>
</file>

<file path=ppt/slides/slide5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E275-5DF1-450C-832C-D3DA2FC684B4}"/>
              </a:ext>
            </a:extLst>
          </p:cNvPr>
          <p:cNvSpPr>
            <a:spLocks noGrp="1"/>
          </p:cNvSpPr>
          <p:nvPr>
            <p:ph type="title"/>
          </p:nvPr>
        </p:nvSpPr>
        <p:spPr/>
        <p:txBody>
          <a:bodyPr/>
          <a:lstStyle/>
          <a:p>
            <a:r>
              <a:rPr lang="en-IN" dirty="0"/>
              <a:t>common device sensors</a:t>
            </a:r>
          </a:p>
        </p:txBody>
      </p:sp>
      <p:sp>
        <p:nvSpPr>
          <p:cNvPr id="3" name="Content Placeholder 2">
            <a:extLst>
              <a:ext uri="{FF2B5EF4-FFF2-40B4-BE49-F238E27FC236}">
                <a16:creationId xmlns:a16="http://schemas.microsoft.com/office/drawing/2014/main" id="{F1E66D6A-AFDA-499B-A58F-050C076F6259}"/>
              </a:ext>
            </a:extLst>
          </p:cNvPr>
          <p:cNvSpPr>
            <a:spLocks noGrp="1"/>
          </p:cNvSpPr>
          <p:nvPr>
            <p:ph idx="1"/>
          </p:nvPr>
        </p:nvSpPr>
        <p:spPr/>
        <p:txBody>
          <a:bodyPr>
            <a:normAutofit/>
          </a:bodyPr>
          <a:lstStyle/>
          <a:p>
            <a:r>
              <a:rPr lang="en-US" b="1" dirty="0"/>
              <a:t>Gyroscope:</a:t>
            </a:r>
          </a:p>
          <a:p>
            <a:pPr lvl="1"/>
            <a:r>
              <a:rPr lang="en-US" dirty="0"/>
              <a:t>Measure angular acceleration. </a:t>
            </a:r>
          </a:p>
          <a:p>
            <a:pPr lvl="1"/>
            <a:r>
              <a:rPr lang="en-US" dirty="0"/>
              <a:t>It can be used to detect events such as tilt and rotate. </a:t>
            </a:r>
          </a:p>
          <a:p>
            <a:pPr lvl="1"/>
            <a:r>
              <a:rPr lang="en-US" dirty="0"/>
              <a:t>it is more useful for gaming apps where there is a need for high-precision tracking of </a:t>
            </a:r>
            <a:r>
              <a:rPr lang="en-IN" dirty="0"/>
              <a:t>rotation, roll, or yaw.</a:t>
            </a:r>
          </a:p>
        </p:txBody>
      </p:sp>
    </p:spTree>
    <p:extLst>
      <p:ext uri="{BB962C8B-B14F-4D97-AF65-F5344CB8AC3E}">
        <p14:creationId xmlns:p14="http://schemas.microsoft.com/office/powerpoint/2010/main" val="2179772244"/>
      </p:ext>
    </p:extLst>
  </p:cSld>
  <p:clrMapOvr>
    <a:masterClrMapping/>
  </p:clrMapOvr>
</p:sld>
</file>

<file path=ppt/slides/slide5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57E275-5DF1-450C-832C-D3DA2FC684B4}"/>
              </a:ext>
            </a:extLst>
          </p:cNvPr>
          <p:cNvSpPr>
            <a:spLocks noGrp="1"/>
          </p:cNvSpPr>
          <p:nvPr>
            <p:ph type="title"/>
          </p:nvPr>
        </p:nvSpPr>
        <p:spPr/>
        <p:txBody>
          <a:bodyPr/>
          <a:lstStyle/>
          <a:p>
            <a:r>
              <a:rPr lang="en-IN" dirty="0"/>
              <a:t>common device sensors</a:t>
            </a:r>
          </a:p>
        </p:txBody>
      </p:sp>
      <p:sp>
        <p:nvSpPr>
          <p:cNvPr id="3" name="Content Placeholder 2">
            <a:extLst>
              <a:ext uri="{FF2B5EF4-FFF2-40B4-BE49-F238E27FC236}">
                <a16:creationId xmlns:a16="http://schemas.microsoft.com/office/drawing/2014/main" id="{F1E66D6A-AFDA-499B-A58F-050C076F6259}"/>
              </a:ext>
            </a:extLst>
          </p:cNvPr>
          <p:cNvSpPr>
            <a:spLocks noGrp="1"/>
          </p:cNvSpPr>
          <p:nvPr>
            <p:ph idx="1"/>
          </p:nvPr>
        </p:nvSpPr>
        <p:spPr/>
        <p:txBody>
          <a:bodyPr>
            <a:normAutofit/>
          </a:bodyPr>
          <a:lstStyle/>
          <a:p>
            <a:r>
              <a:rPr lang="en-US" b="1" dirty="0"/>
              <a:t>Gyroscope:</a:t>
            </a:r>
          </a:p>
          <a:p>
            <a:pPr lvl="1"/>
            <a:r>
              <a:rPr lang="en-US" dirty="0"/>
              <a:t>Measure angular acceleration. </a:t>
            </a:r>
          </a:p>
          <a:p>
            <a:pPr lvl="1"/>
            <a:r>
              <a:rPr lang="en-US" dirty="0"/>
              <a:t>It can be used to detect events such as tilt and rotate. </a:t>
            </a:r>
          </a:p>
          <a:p>
            <a:pPr lvl="1"/>
            <a:r>
              <a:rPr lang="en-US" dirty="0"/>
              <a:t>it is more useful for gaming apps where there is a need for high-precision tracking of </a:t>
            </a:r>
            <a:r>
              <a:rPr lang="en-IN" dirty="0"/>
              <a:t>rotation, roll, or yaw.</a:t>
            </a:r>
          </a:p>
        </p:txBody>
      </p:sp>
    </p:spTree>
    <p:extLst>
      <p:ext uri="{BB962C8B-B14F-4D97-AF65-F5344CB8AC3E}">
        <p14:creationId xmlns:p14="http://schemas.microsoft.com/office/powerpoint/2010/main" val="3301021763"/>
      </p:ext>
    </p:extLst>
  </p:cSld>
  <p:clrMapOvr>
    <a:masterClrMapping/>
  </p:clrMapOvr>
</p:sld>
</file>

<file path=ppt/slides/slide5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DEF4-F89F-48A9-9846-67D9F2B1EFCB}"/>
              </a:ext>
            </a:extLst>
          </p:cNvPr>
          <p:cNvSpPr>
            <a:spLocks noGrp="1"/>
          </p:cNvSpPr>
          <p:nvPr>
            <p:ph type="title"/>
          </p:nvPr>
        </p:nvSpPr>
        <p:spPr/>
        <p:txBody>
          <a:bodyPr/>
          <a:lstStyle/>
          <a:p>
            <a:r>
              <a:rPr lang="en-IN" dirty="0"/>
              <a:t>common device sensors</a:t>
            </a:r>
          </a:p>
        </p:txBody>
      </p:sp>
      <p:sp>
        <p:nvSpPr>
          <p:cNvPr id="3" name="Content Placeholder 2">
            <a:extLst>
              <a:ext uri="{FF2B5EF4-FFF2-40B4-BE49-F238E27FC236}">
                <a16:creationId xmlns:a16="http://schemas.microsoft.com/office/drawing/2014/main" id="{73BD462A-2CCB-445B-80AE-8571814F57EF}"/>
              </a:ext>
            </a:extLst>
          </p:cNvPr>
          <p:cNvSpPr>
            <a:spLocks noGrp="1"/>
          </p:cNvSpPr>
          <p:nvPr>
            <p:ph idx="1"/>
          </p:nvPr>
        </p:nvSpPr>
        <p:spPr/>
        <p:txBody>
          <a:bodyPr>
            <a:normAutofit lnSpcReduction="10000"/>
          </a:bodyPr>
          <a:lstStyle/>
          <a:p>
            <a:pPr marL="0" indent="0">
              <a:buNone/>
            </a:pPr>
            <a:r>
              <a:rPr lang="en-US" b="1" dirty="0"/>
              <a:t>Proximity sensor: </a:t>
            </a:r>
          </a:p>
          <a:p>
            <a:r>
              <a:rPr lang="en-US" dirty="0"/>
              <a:t>A proximity sensor is a position sensor that is used to determine how close the device is to user’s face, and is most commonly used to turn off the screen when user answers a call. </a:t>
            </a:r>
          </a:p>
          <a:p>
            <a:r>
              <a:rPr lang="en-US" dirty="0"/>
              <a:t>This not only ensures longer battery life but also prevents any accidental inputs.</a:t>
            </a:r>
          </a:p>
          <a:p>
            <a:endParaRPr lang="en-IN" dirty="0"/>
          </a:p>
        </p:txBody>
      </p:sp>
    </p:spTree>
    <p:extLst>
      <p:ext uri="{BB962C8B-B14F-4D97-AF65-F5344CB8AC3E}">
        <p14:creationId xmlns:p14="http://schemas.microsoft.com/office/powerpoint/2010/main" val="3809581165"/>
      </p:ext>
    </p:extLst>
  </p:cSld>
  <p:clrMapOvr>
    <a:masterClrMapping/>
  </p:clrMapOvr>
</p:sld>
</file>

<file path=ppt/slides/slide5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DEF4-F89F-48A9-9846-67D9F2B1EFCB}"/>
              </a:ext>
            </a:extLst>
          </p:cNvPr>
          <p:cNvSpPr>
            <a:spLocks noGrp="1"/>
          </p:cNvSpPr>
          <p:nvPr>
            <p:ph type="title"/>
          </p:nvPr>
        </p:nvSpPr>
        <p:spPr/>
        <p:txBody>
          <a:bodyPr/>
          <a:lstStyle/>
          <a:p>
            <a:r>
              <a:rPr lang="en-IN" dirty="0"/>
              <a:t>common device sensors</a:t>
            </a:r>
          </a:p>
        </p:txBody>
      </p:sp>
      <p:sp>
        <p:nvSpPr>
          <p:cNvPr id="3" name="Content Placeholder 2">
            <a:extLst>
              <a:ext uri="{FF2B5EF4-FFF2-40B4-BE49-F238E27FC236}">
                <a16:creationId xmlns:a16="http://schemas.microsoft.com/office/drawing/2014/main" id="{73BD462A-2CCB-445B-80AE-8571814F57EF}"/>
              </a:ext>
            </a:extLst>
          </p:cNvPr>
          <p:cNvSpPr>
            <a:spLocks noGrp="1"/>
          </p:cNvSpPr>
          <p:nvPr>
            <p:ph idx="1"/>
          </p:nvPr>
        </p:nvSpPr>
        <p:spPr/>
        <p:txBody>
          <a:bodyPr>
            <a:normAutofit/>
          </a:bodyPr>
          <a:lstStyle/>
          <a:p>
            <a:pPr marL="0" indent="0">
              <a:buNone/>
            </a:pPr>
            <a:r>
              <a:rPr lang="en-US" b="1" dirty="0"/>
              <a:t>Magnetometer: </a:t>
            </a:r>
          </a:p>
          <a:p>
            <a:pPr marL="0" indent="0">
              <a:buNone/>
            </a:pPr>
            <a:r>
              <a:rPr lang="en-US" dirty="0"/>
              <a:t>A magnetometer is also a position sensor that can detect device orientation with respect to the earth’s magnetic field, or in simple terms, it can detect which direction is north.</a:t>
            </a:r>
          </a:p>
        </p:txBody>
      </p:sp>
    </p:spTree>
    <p:extLst>
      <p:ext uri="{BB962C8B-B14F-4D97-AF65-F5344CB8AC3E}">
        <p14:creationId xmlns:p14="http://schemas.microsoft.com/office/powerpoint/2010/main" val="3591022540"/>
      </p:ext>
    </p:extLst>
  </p:cSld>
  <p:clrMapOvr>
    <a:masterClrMapping/>
  </p:clrMapOvr>
</p:sld>
</file>

<file path=ppt/slides/slide5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CDEF4-F89F-48A9-9846-67D9F2B1EFCB}"/>
              </a:ext>
            </a:extLst>
          </p:cNvPr>
          <p:cNvSpPr>
            <a:spLocks noGrp="1"/>
          </p:cNvSpPr>
          <p:nvPr>
            <p:ph type="title"/>
          </p:nvPr>
        </p:nvSpPr>
        <p:spPr/>
        <p:txBody>
          <a:bodyPr/>
          <a:lstStyle/>
          <a:p>
            <a:r>
              <a:rPr lang="en-IN" dirty="0"/>
              <a:t>common device sensors</a:t>
            </a:r>
          </a:p>
        </p:txBody>
      </p:sp>
      <p:sp>
        <p:nvSpPr>
          <p:cNvPr id="3" name="Content Placeholder 2">
            <a:extLst>
              <a:ext uri="{FF2B5EF4-FFF2-40B4-BE49-F238E27FC236}">
                <a16:creationId xmlns:a16="http://schemas.microsoft.com/office/drawing/2014/main" id="{73BD462A-2CCB-445B-80AE-8571814F57EF}"/>
              </a:ext>
            </a:extLst>
          </p:cNvPr>
          <p:cNvSpPr>
            <a:spLocks noGrp="1"/>
          </p:cNvSpPr>
          <p:nvPr>
            <p:ph idx="1"/>
          </p:nvPr>
        </p:nvSpPr>
        <p:spPr/>
        <p:txBody>
          <a:bodyPr>
            <a:normAutofit/>
          </a:bodyPr>
          <a:lstStyle/>
          <a:p>
            <a:pPr marL="0" indent="0">
              <a:buNone/>
            </a:pPr>
            <a:r>
              <a:rPr lang="en-US" b="1" dirty="0"/>
              <a:t>Light sensor: </a:t>
            </a:r>
          </a:p>
          <a:p>
            <a:pPr marL="0" indent="0">
              <a:buNone/>
            </a:pPr>
            <a:r>
              <a:rPr lang="en-US" dirty="0"/>
              <a:t>A light sensor is an environment sensor that is used to provide appropriate screen brightness by optimizing it to the external environment. This not only saves power but also provides a soothing experience to the user’s eye.</a:t>
            </a:r>
            <a:endParaRPr lang="en-IN" dirty="0"/>
          </a:p>
        </p:txBody>
      </p:sp>
    </p:spTree>
    <p:extLst>
      <p:ext uri="{BB962C8B-B14F-4D97-AF65-F5344CB8AC3E}">
        <p14:creationId xmlns:p14="http://schemas.microsoft.com/office/powerpoint/2010/main" val="1331762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DF3F0-4F26-4E06-82DB-D4E817F112B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B223565-D265-437C-9003-4A359216B24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3AC2B1C-DCD7-45EB-82C3-A310F4B2DEE5}"/>
              </a:ext>
            </a:extLst>
          </p:cNvPr>
          <p:cNvPicPr>
            <a:picLocks noChangeAspect="1"/>
          </p:cNvPicPr>
          <p:nvPr/>
        </p:nvPicPr>
        <p:blipFill>
          <a:blip r:embed="rId2"/>
          <a:stretch>
            <a:fillRect/>
          </a:stretch>
        </p:blipFill>
        <p:spPr>
          <a:xfrm>
            <a:off x="-1" y="5927"/>
            <a:ext cx="12188825" cy="6846146"/>
          </a:xfrm>
          <a:prstGeom prst="rect">
            <a:avLst/>
          </a:prstGeom>
        </p:spPr>
      </p:pic>
      <p:sp>
        <p:nvSpPr>
          <p:cNvPr id="5" name="Rectangle 4">
            <a:extLst>
              <a:ext uri="{FF2B5EF4-FFF2-40B4-BE49-F238E27FC236}">
                <a16:creationId xmlns:a16="http://schemas.microsoft.com/office/drawing/2014/main" id="{BE232F0C-E0BD-49E8-8CA7-8ED3282C7FD9}"/>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34718115"/>
      </p:ext>
    </p:extLst>
  </p:cSld>
  <p:clrMapOvr>
    <a:masterClrMapping/>
  </p:clrMapOvr>
</p:sld>
</file>

<file path=ppt/slides/slide5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20B7F1-3192-4C5E-A73D-C1188C41A94B}"/>
              </a:ext>
            </a:extLst>
          </p:cNvPr>
          <p:cNvSpPr>
            <a:spLocks noGrp="1"/>
          </p:cNvSpPr>
          <p:nvPr>
            <p:ph type="title"/>
          </p:nvPr>
        </p:nvSpPr>
        <p:spPr/>
        <p:txBody>
          <a:bodyPr>
            <a:normAutofit fontScale="90000"/>
          </a:bodyPr>
          <a:lstStyle/>
          <a:p>
            <a:r>
              <a:rPr lang="en-IN" b="1" dirty="0"/>
              <a:t>ANDROID SENSOR FRAMEWORK 	</a:t>
            </a:r>
            <a:endParaRPr lang="en-IN" dirty="0"/>
          </a:p>
        </p:txBody>
      </p:sp>
      <p:sp>
        <p:nvSpPr>
          <p:cNvPr id="3" name="Content Placeholder 2">
            <a:extLst>
              <a:ext uri="{FF2B5EF4-FFF2-40B4-BE49-F238E27FC236}">
                <a16:creationId xmlns:a16="http://schemas.microsoft.com/office/drawing/2014/main" id="{DBCF55A8-DE4B-4F1F-BE8B-DAB67CF3A56E}"/>
              </a:ext>
            </a:extLst>
          </p:cNvPr>
          <p:cNvSpPr>
            <a:spLocks noGrp="1"/>
          </p:cNvSpPr>
          <p:nvPr>
            <p:ph idx="1"/>
          </p:nvPr>
        </p:nvSpPr>
        <p:spPr/>
        <p:txBody>
          <a:bodyPr>
            <a:normAutofit/>
          </a:bodyPr>
          <a:lstStyle/>
          <a:p>
            <a:pPr marL="0" indent="0">
              <a:buNone/>
            </a:pPr>
            <a:r>
              <a:rPr lang="en-IN" sz="2800" dirty="0"/>
              <a:t>private </a:t>
            </a:r>
            <a:r>
              <a:rPr lang="en-IN" sz="2800" dirty="0" err="1"/>
              <a:t>SensorManager</a:t>
            </a:r>
            <a:r>
              <a:rPr lang="en-IN" sz="2800" dirty="0"/>
              <a:t> </a:t>
            </a:r>
            <a:r>
              <a:rPr lang="en-IN" sz="2800" dirty="0" err="1"/>
              <a:t>sensorManager</a:t>
            </a:r>
            <a:r>
              <a:rPr lang="en-IN" sz="2800" dirty="0"/>
              <a:t>;</a:t>
            </a:r>
          </a:p>
          <a:p>
            <a:pPr marL="0" indent="0">
              <a:buNone/>
            </a:pPr>
            <a:r>
              <a:rPr lang="en-IN" sz="2800" dirty="0" err="1"/>
              <a:t>sensorManager</a:t>
            </a:r>
            <a:r>
              <a:rPr lang="en-IN" sz="2800" dirty="0"/>
              <a:t> = (</a:t>
            </a:r>
            <a:r>
              <a:rPr lang="en-IN" sz="2800" dirty="0" err="1"/>
              <a:t>SensorManager</a:t>
            </a:r>
            <a:r>
              <a:rPr lang="en-IN" sz="2800" dirty="0"/>
              <a:t>)</a:t>
            </a:r>
          </a:p>
          <a:p>
            <a:pPr marL="0" indent="0">
              <a:buNone/>
            </a:pPr>
            <a:r>
              <a:rPr lang="en-IN" sz="2800" dirty="0" err="1"/>
              <a:t>getSystemService</a:t>
            </a:r>
            <a:r>
              <a:rPr lang="en-IN" sz="2800" dirty="0"/>
              <a:t>(</a:t>
            </a:r>
            <a:r>
              <a:rPr lang="en-IN" sz="2800" dirty="0" err="1"/>
              <a:t>Context.SENSOR_SERVICE</a:t>
            </a:r>
            <a:r>
              <a:rPr lang="en-IN" sz="2800" dirty="0"/>
              <a:t>);</a:t>
            </a:r>
          </a:p>
          <a:p>
            <a:pPr marL="0" indent="0">
              <a:buNone/>
            </a:pPr>
            <a:r>
              <a:rPr lang="en-IN" sz="2800" dirty="0"/>
              <a:t>List&lt;Sensor&gt; </a:t>
            </a:r>
            <a:r>
              <a:rPr lang="en-IN" sz="2800" dirty="0" err="1"/>
              <a:t>sensorList</a:t>
            </a:r>
            <a:r>
              <a:rPr lang="en-IN" sz="2800" dirty="0"/>
              <a:t> =</a:t>
            </a:r>
            <a:r>
              <a:rPr lang="en-IN" sz="2800" dirty="0" err="1"/>
              <a:t>sensorManager.getSensorList</a:t>
            </a:r>
            <a:r>
              <a:rPr lang="en-IN" sz="2800" dirty="0"/>
              <a:t>(</a:t>
            </a:r>
            <a:r>
              <a:rPr lang="en-IN" sz="2800" dirty="0" err="1"/>
              <a:t>Sensor.TYPE_ALL</a:t>
            </a:r>
            <a:r>
              <a:rPr lang="en-IN" sz="2800" dirty="0"/>
              <a:t>);</a:t>
            </a:r>
          </a:p>
        </p:txBody>
      </p:sp>
    </p:spTree>
    <p:extLst>
      <p:ext uri="{BB962C8B-B14F-4D97-AF65-F5344CB8AC3E}">
        <p14:creationId xmlns:p14="http://schemas.microsoft.com/office/powerpoint/2010/main" val="2285496526"/>
      </p:ext>
    </p:extLst>
  </p:cSld>
  <p:clrMapOvr>
    <a:masterClrMapping/>
  </p:clrMapOvr>
</p:sld>
</file>

<file path=ppt/slides/slide5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002FD99-7C88-4FCF-85AD-9FC2A42A679B}"/>
              </a:ext>
            </a:extLst>
          </p:cNvPr>
          <p:cNvSpPr>
            <a:spLocks noGrp="1"/>
          </p:cNvSpPr>
          <p:nvPr>
            <p:ph type="title"/>
          </p:nvPr>
        </p:nvSpPr>
        <p:spPr/>
        <p:txBody>
          <a:bodyPr/>
          <a:lstStyle/>
          <a:p>
            <a:r>
              <a:rPr lang="en-IN" dirty="0"/>
              <a:t>Monitoring Sensors</a:t>
            </a:r>
          </a:p>
        </p:txBody>
      </p:sp>
    </p:spTree>
    <p:extLst>
      <p:ext uri="{BB962C8B-B14F-4D97-AF65-F5344CB8AC3E}">
        <p14:creationId xmlns:p14="http://schemas.microsoft.com/office/powerpoint/2010/main" val="1263395643"/>
      </p:ext>
    </p:extLst>
  </p:cSld>
  <p:clrMapOvr>
    <a:masterClrMapping/>
  </p:clrMapOvr>
</p:sld>
</file>

<file path=ppt/slides/slide5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037D50-2E62-4FB6-9215-97EB7B3DE1E9}"/>
              </a:ext>
            </a:extLst>
          </p:cNvPr>
          <p:cNvPicPr>
            <a:picLocks noChangeAspect="1"/>
          </p:cNvPicPr>
          <p:nvPr/>
        </p:nvPicPr>
        <p:blipFill>
          <a:blip r:embed="rId2"/>
          <a:stretch>
            <a:fillRect/>
          </a:stretch>
        </p:blipFill>
        <p:spPr>
          <a:xfrm>
            <a:off x="464180" y="114300"/>
            <a:ext cx="11260463" cy="6629400"/>
          </a:xfrm>
          <a:prstGeom prst="rect">
            <a:avLst/>
          </a:prstGeom>
        </p:spPr>
      </p:pic>
    </p:spTree>
    <p:extLst>
      <p:ext uri="{BB962C8B-B14F-4D97-AF65-F5344CB8AC3E}">
        <p14:creationId xmlns:p14="http://schemas.microsoft.com/office/powerpoint/2010/main" val="83659481"/>
      </p:ext>
    </p:extLst>
  </p:cSld>
  <p:clrMapOvr>
    <a:masterClrMapping/>
  </p:clrMapOvr>
</p:sld>
</file>

<file path=ppt/slides/slide5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81C720-8F04-4DD4-8BA7-18F79F7ECFF5}"/>
              </a:ext>
            </a:extLst>
          </p:cNvPr>
          <p:cNvPicPr>
            <a:picLocks noChangeAspect="1"/>
          </p:cNvPicPr>
          <p:nvPr/>
        </p:nvPicPr>
        <p:blipFill>
          <a:blip r:embed="rId2"/>
          <a:stretch>
            <a:fillRect/>
          </a:stretch>
        </p:blipFill>
        <p:spPr>
          <a:xfrm>
            <a:off x="1103312" y="0"/>
            <a:ext cx="9982200" cy="6818867"/>
          </a:xfrm>
          <a:prstGeom prst="rect">
            <a:avLst/>
          </a:prstGeom>
        </p:spPr>
      </p:pic>
    </p:spTree>
    <p:extLst>
      <p:ext uri="{BB962C8B-B14F-4D97-AF65-F5344CB8AC3E}">
        <p14:creationId xmlns:p14="http://schemas.microsoft.com/office/powerpoint/2010/main" val="2059459862"/>
      </p:ext>
    </p:extLst>
  </p:cSld>
  <p:clrMapOvr>
    <a:masterClrMapping/>
  </p:clrMapOvr>
</p:sld>
</file>

<file path=ppt/slides/slide5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203FCD-06A7-4C5F-9DD0-4905FCBBF48C}"/>
              </a:ext>
            </a:extLst>
          </p:cNvPr>
          <p:cNvSpPr>
            <a:spLocks noGrp="1"/>
          </p:cNvSpPr>
          <p:nvPr>
            <p:ph type="title"/>
          </p:nvPr>
        </p:nvSpPr>
        <p:spPr/>
        <p:txBody>
          <a:bodyPr/>
          <a:lstStyle/>
          <a:p>
            <a:r>
              <a:rPr lang="en-IN" b="1" dirty="0"/>
              <a:t>MOTION SENSORS</a:t>
            </a:r>
            <a:endParaRPr lang="en-IN" dirty="0"/>
          </a:p>
        </p:txBody>
      </p:sp>
      <p:sp>
        <p:nvSpPr>
          <p:cNvPr id="3" name="Content Placeholder 2">
            <a:extLst>
              <a:ext uri="{FF2B5EF4-FFF2-40B4-BE49-F238E27FC236}">
                <a16:creationId xmlns:a16="http://schemas.microsoft.com/office/drawing/2014/main" id="{5B394753-51FD-4863-96F6-D2ABD1A9A304}"/>
              </a:ext>
            </a:extLst>
          </p:cNvPr>
          <p:cNvSpPr>
            <a:spLocks noGrp="1"/>
          </p:cNvSpPr>
          <p:nvPr>
            <p:ph idx="1"/>
          </p:nvPr>
        </p:nvSpPr>
        <p:spPr>
          <a:xfrm>
            <a:off x="609441" y="1295400"/>
            <a:ext cx="10969943" cy="5287961"/>
          </a:xfrm>
        </p:spPr>
        <p:txBody>
          <a:bodyPr>
            <a:normAutofit/>
          </a:bodyPr>
          <a:lstStyle/>
          <a:p>
            <a:pPr>
              <a:lnSpc>
                <a:spcPct val="150000"/>
              </a:lnSpc>
            </a:pPr>
            <a:r>
              <a:rPr lang="en-IN" sz="2400" dirty="0"/>
              <a:t>Following are some </a:t>
            </a:r>
            <a:r>
              <a:rPr lang="en-US" sz="2400" dirty="0"/>
              <a:t>of the motion sensors available in Android phones:</a:t>
            </a:r>
          </a:p>
          <a:p>
            <a:pPr lvl="1">
              <a:lnSpc>
                <a:spcPct val="150000"/>
              </a:lnSpc>
            </a:pPr>
            <a:r>
              <a:rPr lang="en-IN" sz="1900" dirty="0"/>
              <a:t>Accelerometer</a:t>
            </a:r>
          </a:p>
          <a:p>
            <a:pPr lvl="1">
              <a:lnSpc>
                <a:spcPct val="150000"/>
              </a:lnSpc>
            </a:pPr>
            <a:r>
              <a:rPr lang="en-IN" sz="1900" dirty="0"/>
              <a:t>gyroscope, </a:t>
            </a:r>
          </a:p>
          <a:p>
            <a:pPr lvl="1">
              <a:lnSpc>
                <a:spcPct val="150000"/>
              </a:lnSpc>
            </a:pPr>
            <a:r>
              <a:rPr lang="en-IN" sz="1900" dirty="0"/>
              <a:t>rotation vector sensor</a:t>
            </a:r>
          </a:p>
          <a:p>
            <a:pPr lvl="1">
              <a:lnSpc>
                <a:spcPct val="150000"/>
              </a:lnSpc>
            </a:pPr>
            <a:r>
              <a:rPr lang="en-US" sz="1900" dirty="0"/>
              <a:t>gravity sensor. </a:t>
            </a:r>
          </a:p>
          <a:p>
            <a:pPr>
              <a:lnSpc>
                <a:spcPct val="150000"/>
              </a:lnSpc>
            </a:pPr>
            <a:r>
              <a:rPr lang="en-US" sz="2400" dirty="0"/>
              <a:t>While accelerometer and gyroscope are hardware sensors, the latter two can be implemented as either hardware or software sensors. </a:t>
            </a:r>
          </a:p>
          <a:p>
            <a:pPr>
              <a:lnSpc>
                <a:spcPct val="150000"/>
              </a:lnSpc>
            </a:pPr>
            <a:r>
              <a:rPr lang="en-US" sz="2400" dirty="0"/>
              <a:t>These two sensors combine data from accelerometer/gyroscope and magnetometer to provide information that is more meaningful to an app</a:t>
            </a:r>
            <a:endParaRPr lang="en-IN" sz="2400" dirty="0"/>
          </a:p>
        </p:txBody>
      </p:sp>
    </p:spTree>
    <p:extLst>
      <p:ext uri="{BB962C8B-B14F-4D97-AF65-F5344CB8AC3E}">
        <p14:creationId xmlns:p14="http://schemas.microsoft.com/office/powerpoint/2010/main" val="3733178057"/>
      </p:ext>
    </p:extLst>
  </p:cSld>
  <p:clrMapOvr>
    <a:masterClrMapping/>
  </p:clrMapOvr>
</p:sld>
</file>

<file path=ppt/slides/slide5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9CA1-C6BD-472E-BA96-567D7FE57785}"/>
              </a:ext>
            </a:extLst>
          </p:cNvPr>
          <p:cNvSpPr>
            <a:spLocks noGrp="1"/>
          </p:cNvSpPr>
          <p:nvPr>
            <p:ph type="title"/>
          </p:nvPr>
        </p:nvSpPr>
        <p:spPr/>
        <p:txBody>
          <a:bodyPr/>
          <a:lstStyle/>
          <a:p>
            <a:r>
              <a:rPr lang="en-IN" b="1" dirty="0"/>
              <a:t>MOTION SENSORS</a:t>
            </a:r>
            <a:endParaRPr lang="en-IN" dirty="0"/>
          </a:p>
        </p:txBody>
      </p:sp>
      <p:sp>
        <p:nvSpPr>
          <p:cNvPr id="3" name="Content Placeholder 2">
            <a:extLst>
              <a:ext uri="{FF2B5EF4-FFF2-40B4-BE49-F238E27FC236}">
                <a16:creationId xmlns:a16="http://schemas.microsoft.com/office/drawing/2014/main" id="{A31743E6-7884-4B2E-B5B8-BF1477B7C70B}"/>
              </a:ext>
            </a:extLst>
          </p:cNvPr>
          <p:cNvSpPr>
            <a:spLocks noGrp="1"/>
          </p:cNvSpPr>
          <p:nvPr>
            <p:ph idx="1"/>
          </p:nvPr>
        </p:nvSpPr>
        <p:spPr/>
        <p:txBody>
          <a:bodyPr>
            <a:normAutofit/>
          </a:bodyPr>
          <a:lstStyle/>
          <a:p>
            <a:pPr marL="742950" indent="-742950">
              <a:lnSpc>
                <a:spcPct val="200000"/>
              </a:lnSpc>
              <a:buFont typeface="+mj-lt"/>
              <a:buAutoNum type="arabicPeriod"/>
            </a:pPr>
            <a:r>
              <a:rPr lang="en-IN" sz="2400" dirty="0"/>
              <a:t>private </a:t>
            </a:r>
            <a:r>
              <a:rPr lang="en-IN" sz="2400" dirty="0" err="1"/>
              <a:t>SensorManager</a:t>
            </a:r>
            <a:r>
              <a:rPr lang="en-IN" sz="2400" dirty="0"/>
              <a:t> </a:t>
            </a:r>
            <a:r>
              <a:rPr lang="en-IN" sz="2400" dirty="0" err="1"/>
              <a:t>sm</a:t>
            </a:r>
            <a:r>
              <a:rPr lang="en-IN" sz="2400" dirty="0"/>
              <a:t>;</a:t>
            </a:r>
          </a:p>
          <a:p>
            <a:pPr marL="742950" indent="-742950">
              <a:lnSpc>
                <a:spcPct val="200000"/>
              </a:lnSpc>
              <a:buFont typeface="+mj-lt"/>
              <a:buAutoNum type="arabicPeriod"/>
            </a:pPr>
            <a:r>
              <a:rPr lang="en-IN" sz="2400" dirty="0" err="1"/>
              <a:t>sm</a:t>
            </a:r>
            <a:r>
              <a:rPr lang="en-IN" sz="2400" dirty="0"/>
              <a:t>=(</a:t>
            </a:r>
            <a:r>
              <a:rPr lang="en-IN" sz="2400" dirty="0" err="1"/>
              <a:t>SensorManager</a:t>
            </a:r>
            <a:r>
              <a:rPr lang="en-IN" sz="2400" dirty="0"/>
              <a:t>)</a:t>
            </a:r>
            <a:r>
              <a:rPr lang="en-IN" sz="2400" dirty="0" err="1"/>
              <a:t>context.getSystemService</a:t>
            </a:r>
            <a:r>
              <a:rPr lang="en-IN" sz="2400" dirty="0"/>
              <a:t>(</a:t>
            </a:r>
            <a:r>
              <a:rPr lang="en-IN" sz="2400" dirty="0" err="1"/>
              <a:t>Context.SENSOR_SERVICE</a:t>
            </a:r>
            <a:r>
              <a:rPr lang="en-IN" sz="2400" dirty="0"/>
              <a:t>);</a:t>
            </a:r>
          </a:p>
          <a:p>
            <a:pPr marL="742950" indent="-742950">
              <a:lnSpc>
                <a:spcPct val="200000"/>
              </a:lnSpc>
              <a:buFont typeface="+mj-lt"/>
              <a:buAutoNum type="arabicPeriod"/>
            </a:pPr>
            <a:r>
              <a:rPr lang="en-IN" sz="2400" dirty="0"/>
              <a:t>Sensor </a:t>
            </a:r>
            <a:r>
              <a:rPr lang="en-IN" sz="2400" dirty="0" err="1"/>
              <a:t>accelSensor</a:t>
            </a:r>
            <a:r>
              <a:rPr lang="en-IN" sz="2400" dirty="0"/>
              <a:t> = </a:t>
            </a:r>
            <a:r>
              <a:rPr lang="en-IN" sz="2400" dirty="0" err="1"/>
              <a:t>sm.getDefaultSensor</a:t>
            </a:r>
            <a:r>
              <a:rPr lang="en-IN" sz="2400" dirty="0"/>
              <a:t>(</a:t>
            </a:r>
            <a:r>
              <a:rPr lang="en-IN" sz="2400" dirty="0" err="1"/>
              <a:t>Sensor.TYPE_ACCELEROMETER</a:t>
            </a:r>
            <a:r>
              <a:rPr lang="en-IN" sz="2400" dirty="0"/>
              <a:t>);</a:t>
            </a:r>
          </a:p>
          <a:p>
            <a:pPr marL="742950" indent="-742950">
              <a:lnSpc>
                <a:spcPct val="200000"/>
              </a:lnSpc>
              <a:buFont typeface="+mj-lt"/>
              <a:buAutoNum type="arabicPeriod"/>
            </a:pPr>
            <a:r>
              <a:rPr lang="en-IN" sz="2400" dirty="0" err="1"/>
              <a:t>sm.registerListener</a:t>
            </a:r>
            <a:r>
              <a:rPr lang="en-IN" sz="2400" dirty="0"/>
              <a:t>(this, </a:t>
            </a:r>
            <a:r>
              <a:rPr lang="en-IN" sz="2400" dirty="0" err="1"/>
              <a:t>accelSensor,SensorManager.SENSOR_DELAY_FASTEST</a:t>
            </a:r>
            <a:r>
              <a:rPr lang="en-IN" sz="2400" dirty="0"/>
              <a:t>);</a:t>
            </a:r>
          </a:p>
        </p:txBody>
      </p:sp>
    </p:spTree>
    <p:extLst>
      <p:ext uri="{BB962C8B-B14F-4D97-AF65-F5344CB8AC3E}">
        <p14:creationId xmlns:p14="http://schemas.microsoft.com/office/powerpoint/2010/main" val="3701153308"/>
      </p:ext>
    </p:extLst>
  </p:cSld>
  <p:clrMapOvr>
    <a:masterClrMapping/>
  </p:clrMapOvr>
</p:sld>
</file>

<file path=ppt/slides/slide5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69CA1-C6BD-472E-BA96-567D7FE57785}"/>
              </a:ext>
            </a:extLst>
          </p:cNvPr>
          <p:cNvSpPr>
            <a:spLocks noGrp="1"/>
          </p:cNvSpPr>
          <p:nvPr>
            <p:ph type="title"/>
          </p:nvPr>
        </p:nvSpPr>
        <p:spPr/>
        <p:txBody>
          <a:bodyPr/>
          <a:lstStyle/>
          <a:p>
            <a:r>
              <a:rPr lang="en-IN" b="1" dirty="0"/>
              <a:t>MOTION SENSORS</a:t>
            </a:r>
            <a:endParaRPr lang="en-IN" dirty="0"/>
          </a:p>
        </p:txBody>
      </p:sp>
      <p:pic>
        <p:nvPicPr>
          <p:cNvPr id="6" name="Picture 5">
            <a:extLst>
              <a:ext uri="{FF2B5EF4-FFF2-40B4-BE49-F238E27FC236}">
                <a16:creationId xmlns:a16="http://schemas.microsoft.com/office/drawing/2014/main" id="{A2BED166-8740-4C58-88B0-3F85706A28C4}"/>
              </a:ext>
            </a:extLst>
          </p:cNvPr>
          <p:cNvPicPr>
            <a:picLocks noChangeAspect="1"/>
          </p:cNvPicPr>
          <p:nvPr/>
        </p:nvPicPr>
        <p:blipFill>
          <a:blip r:embed="rId2"/>
          <a:stretch>
            <a:fillRect/>
          </a:stretch>
        </p:blipFill>
        <p:spPr>
          <a:xfrm>
            <a:off x="1103312" y="1600200"/>
            <a:ext cx="9982200" cy="4800600"/>
          </a:xfrm>
          <a:prstGeom prst="rect">
            <a:avLst/>
          </a:prstGeom>
        </p:spPr>
      </p:pic>
    </p:spTree>
    <p:extLst>
      <p:ext uri="{BB962C8B-B14F-4D97-AF65-F5344CB8AC3E}">
        <p14:creationId xmlns:p14="http://schemas.microsoft.com/office/powerpoint/2010/main" val="2703078932"/>
      </p:ext>
    </p:extLst>
  </p:cSld>
  <p:clrMapOvr>
    <a:masterClrMapping/>
  </p:clrMapOvr>
</p:sld>
</file>

<file path=ppt/slides/slide5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A77A-9CE2-4155-B822-AEDFC2A55F8D}"/>
              </a:ext>
            </a:extLst>
          </p:cNvPr>
          <p:cNvSpPr>
            <a:spLocks noGrp="1"/>
          </p:cNvSpPr>
          <p:nvPr>
            <p:ph type="title"/>
          </p:nvPr>
        </p:nvSpPr>
        <p:spPr/>
        <p:txBody>
          <a:bodyPr/>
          <a:lstStyle/>
          <a:p>
            <a:r>
              <a:rPr lang="en-IN" b="1" dirty="0"/>
              <a:t>POSITION SENSORS</a:t>
            </a:r>
            <a:endParaRPr lang="en-IN" dirty="0"/>
          </a:p>
        </p:txBody>
      </p:sp>
      <p:sp>
        <p:nvSpPr>
          <p:cNvPr id="3" name="Content Placeholder 2">
            <a:extLst>
              <a:ext uri="{FF2B5EF4-FFF2-40B4-BE49-F238E27FC236}">
                <a16:creationId xmlns:a16="http://schemas.microsoft.com/office/drawing/2014/main" id="{951DABCA-966C-4FB3-A1BB-C7971DA6D96D}"/>
              </a:ext>
            </a:extLst>
          </p:cNvPr>
          <p:cNvSpPr>
            <a:spLocks noGrp="1"/>
          </p:cNvSpPr>
          <p:nvPr>
            <p:ph idx="1"/>
          </p:nvPr>
        </p:nvSpPr>
        <p:spPr>
          <a:xfrm>
            <a:off x="609441" y="1600202"/>
            <a:ext cx="11123771" cy="4525963"/>
          </a:xfrm>
        </p:spPr>
        <p:txBody>
          <a:bodyPr>
            <a:normAutofit fontScale="92500" lnSpcReduction="10000"/>
          </a:bodyPr>
          <a:lstStyle/>
          <a:p>
            <a:pPr>
              <a:lnSpc>
                <a:spcPct val="150000"/>
              </a:lnSpc>
            </a:pPr>
            <a:r>
              <a:rPr lang="en-US" sz="3600" dirty="0"/>
              <a:t>The magnetometer and proximity sensors are the most commonly used position sensors in Android devices.</a:t>
            </a:r>
          </a:p>
          <a:p>
            <a:pPr>
              <a:lnSpc>
                <a:spcPct val="150000"/>
              </a:lnSpc>
            </a:pPr>
            <a:r>
              <a:rPr lang="en-US" sz="3600" dirty="0"/>
              <a:t>The magnetometer measures the magnetic field along the three axes. </a:t>
            </a:r>
          </a:p>
          <a:p>
            <a:pPr>
              <a:lnSpc>
                <a:spcPct val="150000"/>
              </a:lnSpc>
            </a:pPr>
            <a:r>
              <a:rPr lang="en-US" sz="3600" dirty="0"/>
              <a:t>The proximity sensor reports the distance of nearby objects from the phone</a:t>
            </a:r>
            <a:endParaRPr lang="en-IN" sz="3600" dirty="0"/>
          </a:p>
        </p:txBody>
      </p:sp>
    </p:spTree>
    <p:extLst>
      <p:ext uri="{BB962C8B-B14F-4D97-AF65-F5344CB8AC3E}">
        <p14:creationId xmlns:p14="http://schemas.microsoft.com/office/powerpoint/2010/main" val="1719552739"/>
      </p:ext>
    </p:extLst>
  </p:cSld>
  <p:clrMapOvr>
    <a:masterClrMapping/>
  </p:clrMapOvr>
</p:sld>
</file>

<file path=ppt/slides/slide5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A77A-9CE2-4155-B822-AEDFC2A55F8D}"/>
              </a:ext>
            </a:extLst>
          </p:cNvPr>
          <p:cNvSpPr>
            <a:spLocks noGrp="1"/>
          </p:cNvSpPr>
          <p:nvPr>
            <p:ph type="title"/>
          </p:nvPr>
        </p:nvSpPr>
        <p:spPr/>
        <p:txBody>
          <a:bodyPr/>
          <a:lstStyle/>
          <a:p>
            <a:r>
              <a:rPr lang="en-IN" b="1" dirty="0"/>
              <a:t>POSITION SENSORS</a:t>
            </a:r>
            <a:endParaRPr lang="en-IN" dirty="0"/>
          </a:p>
        </p:txBody>
      </p:sp>
      <p:sp>
        <p:nvSpPr>
          <p:cNvPr id="3" name="Content Placeholder 2">
            <a:extLst>
              <a:ext uri="{FF2B5EF4-FFF2-40B4-BE49-F238E27FC236}">
                <a16:creationId xmlns:a16="http://schemas.microsoft.com/office/drawing/2014/main" id="{951DABCA-966C-4FB3-A1BB-C7971DA6D96D}"/>
              </a:ext>
            </a:extLst>
          </p:cNvPr>
          <p:cNvSpPr>
            <a:spLocks noGrp="1"/>
          </p:cNvSpPr>
          <p:nvPr>
            <p:ph idx="1"/>
          </p:nvPr>
        </p:nvSpPr>
        <p:spPr>
          <a:xfrm>
            <a:off x="609441" y="1600202"/>
            <a:ext cx="11428571" cy="4525963"/>
          </a:xfrm>
        </p:spPr>
        <p:txBody>
          <a:bodyPr>
            <a:normAutofit/>
          </a:bodyPr>
          <a:lstStyle/>
          <a:p>
            <a:pPr>
              <a:lnSpc>
                <a:spcPct val="150000"/>
              </a:lnSpc>
            </a:pPr>
            <a:r>
              <a:rPr lang="en-IN" sz="2400" dirty="0"/>
              <a:t>private </a:t>
            </a:r>
            <a:r>
              <a:rPr lang="en-IN" sz="2400" dirty="0" err="1"/>
              <a:t>SensorManager</a:t>
            </a:r>
            <a:r>
              <a:rPr lang="en-IN" sz="2400" dirty="0"/>
              <a:t> </a:t>
            </a:r>
            <a:r>
              <a:rPr lang="en-IN" sz="2400" dirty="0" err="1"/>
              <a:t>sensorManager</a:t>
            </a:r>
            <a:r>
              <a:rPr lang="en-IN" sz="2400" dirty="0"/>
              <a:t>;</a:t>
            </a:r>
          </a:p>
          <a:p>
            <a:pPr>
              <a:lnSpc>
                <a:spcPct val="150000"/>
              </a:lnSpc>
            </a:pPr>
            <a:r>
              <a:rPr lang="en-IN" sz="2400" dirty="0"/>
              <a:t>private Sensor </a:t>
            </a:r>
            <a:r>
              <a:rPr lang="en-IN" sz="2400" dirty="0" err="1"/>
              <a:t>proximitySensor</a:t>
            </a:r>
            <a:r>
              <a:rPr lang="en-IN" sz="2400" dirty="0"/>
              <a:t>;</a:t>
            </a:r>
          </a:p>
          <a:p>
            <a:pPr>
              <a:lnSpc>
                <a:spcPct val="150000"/>
              </a:lnSpc>
            </a:pPr>
            <a:r>
              <a:rPr lang="en-IN" sz="2400" dirty="0" err="1"/>
              <a:t>sensorManager</a:t>
            </a:r>
            <a:r>
              <a:rPr lang="en-IN" sz="2400" dirty="0"/>
              <a:t>=(</a:t>
            </a:r>
            <a:r>
              <a:rPr lang="en-IN" sz="2400" dirty="0" err="1"/>
              <a:t>SensorManager</a:t>
            </a:r>
            <a:r>
              <a:rPr lang="en-IN" sz="2400" dirty="0"/>
              <a:t>)</a:t>
            </a:r>
            <a:r>
              <a:rPr lang="en-IN" sz="2400" dirty="0" err="1"/>
              <a:t>getSystemService</a:t>
            </a:r>
            <a:r>
              <a:rPr lang="en-IN" sz="2400" dirty="0"/>
              <a:t>(</a:t>
            </a:r>
            <a:r>
              <a:rPr lang="en-IN" sz="2400" dirty="0" err="1"/>
              <a:t>Context.SENSOR_SERVICE</a:t>
            </a:r>
            <a:r>
              <a:rPr lang="en-IN" sz="2400" dirty="0"/>
              <a:t>);</a:t>
            </a:r>
          </a:p>
          <a:p>
            <a:pPr>
              <a:lnSpc>
                <a:spcPct val="150000"/>
              </a:lnSpc>
            </a:pPr>
            <a:r>
              <a:rPr lang="en-IN" sz="2400" dirty="0" err="1"/>
              <a:t>proximitySensor</a:t>
            </a:r>
            <a:r>
              <a:rPr lang="en-IN" sz="2400" dirty="0"/>
              <a:t>=</a:t>
            </a:r>
            <a:r>
              <a:rPr lang="en-IN" sz="2400" dirty="0" err="1"/>
              <a:t>sensorManager.getDefaultSensor</a:t>
            </a:r>
            <a:r>
              <a:rPr lang="en-IN" sz="2400" dirty="0"/>
              <a:t>(</a:t>
            </a:r>
            <a:r>
              <a:rPr lang="en-IN" sz="2400" dirty="0" err="1"/>
              <a:t>Sensor.TYPE_PROXIMITY</a:t>
            </a:r>
            <a:r>
              <a:rPr lang="en-IN" sz="2400" dirty="0"/>
              <a:t>);</a:t>
            </a:r>
          </a:p>
          <a:p>
            <a:pPr>
              <a:lnSpc>
                <a:spcPct val="160000"/>
              </a:lnSpc>
            </a:pPr>
            <a:r>
              <a:rPr lang="en-IN" sz="2400" dirty="0" err="1"/>
              <a:t>sensorManager.registerListener</a:t>
            </a:r>
            <a:r>
              <a:rPr lang="en-IN" sz="2400" dirty="0"/>
              <a:t>(this, </a:t>
            </a:r>
            <a:r>
              <a:rPr lang="en-IN" sz="2400" dirty="0" err="1"/>
              <a:t>proximitySensor,SensorManager.SENSOR_DELAY_NORMAL</a:t>
            </a:r>
            <a:r>
              <a:rPr lang="en-IN" sz="2400" dirty="0"/>
              <a:t>);</a:t>
            </a:r>
          </a:p>
        </p:txBody>
      </p:sp>
    </p:spTree>
    <p:extLst>
      <p:ext uri="{BB962C8B-B14F-4D97-AF65-F5344CB8AC3E}">
        <p14:creationId xmlns:p14="http://schemas.microsoft.com/office/powerpoint/2010/main" val="1385687065"/>
      </p:ext>
    </p:extLst>
  </p:cSld>
  <p:clrMapOvr>
    <a:masterClrMapping/>
  </p:clrMapOvr>
</p:sld>
</file>

<file path=ppt/slides/slide5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D8A77A-9CE2-4155-B822-AEDFC2A55F8D}"/>
              </a:ext>
            </a:extLst>
          </p:cNvPr>
          <p:cNvSpPr>
            <a:spLocks noGrp="1"/>
          </p:cNvSpPr>
          <p:nvPr>
            <p:ph type="title"/>
          </p:nvPr>
        </p:nvSpPr>
        <p:spPr/>
        <p:txBody>
          <a:bodyPr/>
          <a:lstStyle/>
          <a:p>
            <a:r>
              <a:rPr lang="en-IN" b="1" dirty="0"/>
              <a:t>POSITION SENSORS</a:t>
            </a:r>
            <a:endParaRPr lang="en-IN" dirty="0"/>
          </a:p>
        </p:txBody>
      </p:sp>
      <p:pic>
        <p:nvPicPr>
          <p:cNvPr id="6" name="Picture 5">
            <a:extLst>
              <a:ext uri="{FF2B5EF4-FFF2-40B4-BE49-F238E27FC236}">
                <a16:creationId xmlns:a16="http://schemas.microsoft.com/office/drawing/2014/main" id="{8F65276C-51A8-4019-A9CC-E52477DB5A35}"/>
              </a:ext>
            </a:extLst>
          </p:cNvPr>
          <p:cNvPicPr>
            <a:picLocks noChangeAspect="1"/>
          </p:cNvPicPr>
          <p:nvPr/>
        </p:nvPicPr>
        <p:blipFill>
          <a:blip r:embed="rId2"/>
          <a:stretch>
            <a:fillRect/>
          </a:stretch>
        </p:blipFill>
        <p:spPr>
          <a:xfrm>
            <a:off x="1522412" y="1523999"/>
            <a:ext cx="9220200" cy="4765497"/>
          </a:xfrm>
          <a:prstGeom prst="rect">
            <a:avLst/>
          </a:prstGeom>
        </p:spPr>
      </p:pic>
    </p:spTree>
    <p:extLst>
      <p:ext uri="{BB962C8B-B14F-4D97-AF65-F5344CB8AC3E}">
        <p14:creationId xmlns:p14="http://schemas.microsoft.com/office/powerpoint/2010/main" val="179224323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52EE7-8B0C-4CB7-9C2C-46C5A37A72E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7397C608-DA23-410C-8092-80763A32B8A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FED79EB-04C3-4996-8FE6-33097A2DDD09}"/>
              </a:ext>
            </a:extLst>
          </p:cNvPr>
          <p:cNvPicPr>
            <a:picLocks noChangeAspect="1"/>
          </p:cNvPicPr>
          <p:nvPr/>
        </p:nvPicPr>
        <p:blipFill>
          <a:blip r:embed="rId2"/>
          <a:stretch>
            <a:fillRect/>
          </a:stretch>
        </p:blipFill>
        <p:spPr>
          <a:xfrm>
            <a:off x="-1" y="6478"/>
            <a:ext cx="12188825" cy="6845044"/>
          </a:xfrm>
          <a:prstGeom prst="rect">
            <a:avLst/>
          </a:prstGeom>
        </p:spPr>
      </p:pic>
      <p:sp>
        <p:nvSpPr>
          <p:cNvPr id="5" name="Rectangle 4">
            <a:extLst>
              <a:ext uri="{FF2B5EF4-FFF2-40B4-BE49-F238E27FC236}">
                <a16:creationId xmlns:a16="http://schemas.microsoft.com/office/drawing/2014/main" id="{6E8CDFA4-E021-49BF-864E-3B1F41314488}"/>
              </a:ext>
            </a:extLst>
          </p:cNvPr>
          <p:cNvSpPr/>
          <p:nvPr/>
        </p:nvSpPr>
        <p:spPr>
          <a:xfrm>
            <a:off x="8913812" y="5352478"/>
            <a:ext cx="3198812" cy="1432570"/>
          </a:xfrm>
          <a:prstGeom prst="rect">
            <a:avLst/>
          </a:prstGeom>
          <a:solidFill>
            <a:srgbClr val="616161"/>
          </a:solidFill>
          <a:ln>
            <a:solidFill>
              <a:srgbClr val="61616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46427050"/>
      </p:ext>
    </p:extLst>
  </p:cSld>
  <p:clrMapOvr>
    <a:masterClrMapping/>
  </p:clrMapOvr>
</p:sld>
</file>

<file path=ppt/slides/slide5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0994-DDE2-4404-B74D-12D56475CF73}"/>
              </a:ext>
            </a:extLst>
          </p:cNvPr>
          <p:cNvSpPr>
            <a:spLocks noGrp="1"/>
          </p:cNvSpPr>
          <p:nvPr>
            <p:ph type="title"/>
          </p:nvPr>
        </p:nvSpPr>
        <p:spPr/>
        <p:txBody>
          <a:bodyPr/>
          <a:lstStyle/>
          <a:p>
            <a:r>
              <a:rPr lang="en-IN" b="1" dirty="0"/>
              <a:t>ENVIRONMENT SENSORS</a:t>
            </a:r>
            <a:endParaRPr lang="en-IN" dirty="0"/>
          </a:p>
        </p:txBody>
      </p:sp>
      <p:sp>
        <p:nvSpPr>
          <p:cNvPr id="3" name="Content Placeholder 2">
            <a:extLst>
              <a:ext uri="{FF2B5EF4-FFF2-40B4-BE49-F238E27FC236}">
                <a16:creationId xmlns:a16="http://schemas.microsoft.com/office/drawing/2014/main" id="{F889C6F7-1002-4455-A0DE-8A854B15C517}"/>
              </a:ext>
            </a:extLst>
          </p:cNvPr>
          <p:cNvSpPr>
            <a:spLocks noGrp="1"/>
          </p:cNvSpPr>
          <p:nvPr>
            <p:ph idx="1"/>
          </p:nvPr>
        </p:nvSpPr>
        <p:spPr/>
        <p:txBody>
          <a:bodyPr/>
          <a:lstStyle/>
          <a:p>
            <a:r>
              <a:rPr lang="en-US" dirty="0"/>
              <a:t>Environment sensors give information about the surroundings in which the device is placed.</a:t>
            </a:r>
          </a:p>
          <a:p>
            <a:r>
              <a:rPr lang="en-US" dirty="0"/>
              <a:t>Android supports temperature, light, pressure, and humidity sensors.</a:t>
            </a:r>
            <a:endParaRPr lang="en-IN" dirty="0"/>
          </a:p>
        </p:txBody>
      </p:sp>
    </p:spTree>
    <p:extLst>
      <p:ext uri="{BB962C8B-B14F-4D97-AF65-F5344CB8AC3E}">
        <p14:creationId xmlns:p14="http://schemas.microsoft.com/office/powerpoint/2010/main" val="426903362"/>
      </p:ext>
    </p:extLst>
  </p:cSld>
  <p:clrMapOvr>
    <a:masterClrMapping/>
  </p:clrMapOvr>
</p:sld>
</file>

<file path=ppt/slides/slide5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6D0994-DDE2-4404-B74D-12D56475CF73}"/>
              </a:ext>
            </a:extLst>
          </p:cNvPr>
          <p:cNvSpPr>
            <a:spLocks noGrp="1"/>
          </p:cNvSpPr>
          <p:nvPr>
            <p:ph type="title"/>
          </p:nvPr>
        </p:nvSpPr>
        <p:spPr/>
        <p:txBody>
          <a:bodyPr/>
          <a:lstStyle/>
          <a:p>
            <a:r>
              <a:rPr lang="en-IN" b="1" dirty="0"/>
              <a:t>ENVIRONMENT SENSORS</a:t>
            </a:r>
            <a:endParaRPr lang="en-IN" dirty="0"/>
          </a:p>
        </p:txBody>
      </p:sp>
      <p:sp>
        <p:nvSpPr>
          <p:cNvPr id="3" name="Content Placeholder 2">
            <a:extLst>
              <a:ext uri="{FF2B5EF4-FFF2-40B4-BE49-F238E27FC236}">
                <a16:creationId xmlns:a16="http://schemas.microsoft.com/office/drawing/2014/main" id="{F889C6F7-1002-4455-A0DE-8A854B15C517}"/>
              </a:ext>
            </a:extLst>
          </p:cNvPr>
          <p:cNvSpPr>
            <a:spLocks noGrp="1"/>
          </p:cNvSpPr>
          <p:nvPr>
            <p:ph idx="1"/>
          </p:nvPr>
        </p:nvSpPr>
        <p:spPr/>
        <p:txBody>
          <a:bodyPr/>
          <a:lstStyle/>
          <a:p>
            <a:r>
              <a:rPr lang="en-IN" dirty="0"/>
              <a:t>private Sensor </a:t>
            </a:r>
            <a:r>
              <a:rPr lang="en-IN" dirty="0" err="1"/>
              <a:t>ambientTemperatureSensor</a:t>
            </a:r>
            <a:r>
              <a:rPr lang="en-IN" dirty="0"/>
              <a:t>;</a:t>
            </a:r>
          </a:p>
          <a:p>
            <a:r>
              <a:rPr lang="en-IN" dirty="0"/>
              <a:t>private Sensor </a:t>
            </a:r>
            <a:r>
              <a:rPr lang="en-IN" dirty="0" err="1"/>
              <a:t>lightSensor</a:t>
            </a:r>
            <a:r>
              <a:rPr lang="en-IN" dirty="0"/>
              <a:t>;</a:t>
            </a:r>
          </a:p>
          <a:p>
            <a:r>
              <a:rPr lang="en-IN" dirty="0"/>
              <a:t>private Sensor </a:t>
            </a:r>
            <a:r>
              <a:rPr lang="en-IN" dirty="0" err="1"/>
              <a:t>pressureSensor</a:t>
            </a:r>
            <a:r>
              <a:rPr lang="en-IN" dirty="0"/>
              <a:t>;</a:t>
            </a:r>
          </a:p>
          <a:p>
            <a:r>
              <a:rPr lang="en-IN" dirty="0"/>
              <a:t>private Sensor </a:t>
            </a:r>
            <a:r>
              <a:rPr lang="en-IN" dirty="0" err="1"/>
              <a:t>relativeHumiditySensor</a:t>
            </a:r>
            <a:r>
              <a:rPr lang="en-IN" dirty="0"/>
              <a:t>;</a:t>
            </a:r>
          </a:p>
          <a:p>
            <a:r>
              <a:rPr lang="en-IN" dirty="0"/>
              <a:t>private Sensor </a:t>
            </a:r>
            <a:r>
              <a:rPr lang="en-IN" dirty="0" err="1"/>
              <a:t>temperatureSensor</a:t>
            </a:r>
            <a:r>
              <a:rPr lang="en-IN" dirty="0"/>
              <a:t>;</a:t>
            </a:r>
          </a:p>
        </p:txBody>
      </p:sp>
    </p:spTree>
    <p:extLst>
      <p:ext uri="{BB962C8B-B14F-4D97-AF65-F5344CB8AC3E}">
        <p14:creationId xmlns:p14="http://schemas.microsoft.com/office/powerpoint/2010/main" val="2486392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picture containing airplane&#10;&#10;Description automatically generated">
            <a:extLst>
              <a:ext uri="{FF2B5EF4-FFF2-40B4-BE49-F238E27FC236}">
                <a16:creationId xmlns:a16="http://schemas.microsoft.com/office/drawing/2014/main" id="{332CD6CE-FDB6-4597-9C75-44BCC51B2CF7}"/>
              </a:ext>
            </a:extLst>
          </p:cNvPr>
          <p:cNvPicPr>
            <a:picLocks noGrp="1" noChangeAspect="1"/>
          </p:cNvPicPr>
          <p:nvPr>
            <p:ph idx="1"/>
          </p:nvPr>
        </p:nvPicPr>
        <p:blipFill rotWithShape="1">
          <a:blip r:embed="rId2"/>
          <a:srcRect b="855"/>
          <a:stretch/>
        </p:blipFill>
        <p:spPr>
          <a:xfrm>
            <a:off x="20" y="10"/>
            <a:ext cx="12188805" cy="6857990"/>
          </a:xfrm>
          <a:prstGeom prst="rect">
            <a:avLst/>
          </a:prstGeom>
        </p:spPr>
      </p:pic>
      <p:sp>
        <p:nvSpPr>
          <p:cNvPr id="3" name="Rectangle 2">
            <a:extLst>
              <a:ext uri="{FF2B5EF4-FFF2-40B4-BE49-F238E27FC236}">
                <a16:creationId xmlns:a16="http://schemas.microsoft.com/office/drawing/2014/main" id="{19908396-2F2F-44FD-8882-800BC714ED21}"/>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384409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F4D2FE06-B234-4847-BBE1-6E6554976F12}"/>
              </a:ext>
            </a:extLst>
          </p:cNvPr>
          <p:cNvPicPr>
            <a:picLocks noGrp="1" noChangeAspect="1"/>
          </p:cNvPicPr>
          <p:nvPr>
            <p:ph idx="1"/>
          </p:nvPr>
        </p:nvPicPr>
        <p:blipFill rotWithShape="1">
          <a:blip r:embed="rId2"/>
          <a:srcRect b="416"/>
          <a:stretch/>
        </p:blipFill>
        <p:spPr>
          <a:xfrm>
            <a:off x="20" y="10"/>
            <a:ext cx="12188805" cy="6857990"/>
          </a:xfrm>
          <a:prstGeom prst="rect">
            <a:avLst/>
          </a:prstGeom>
        </p:spPr>
      </p:pic>
      <p:sp>
        <p:nvSpPr>
          <p:cNvPr id="3" name="Rectangle 2">
            <a:extLst>
              <a:ext uri="{FF2B5EF4-FFF2-40B4-BE49-F238E27FC236}">
                <a16:creationId xmlns:a16="http://schemas.microsoft.com/office/drawing/2014/main" id="{8DC43DE1-8833-4D79-9247-AF43CD74DEA3}"/>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5801035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 up of a sign&#10;&#10;Description automatically generated">
            <a:extLst>
              <a:ext uri="{FF2B5EF4-FFF2-40B4-BE49-F238E27FC236}">
                <a16:creationId xmlns:a16="http://schemas.microsoft.com/office/drawing/2014/main" id="{DF149FAF-4273-49A9-A1E9-E053BE336FB8}"/>
              </a:ext>
            </a:extLst>
          </p:cNvPr>
          <p:cNvPicPr>
            <a:picLocks noGrp="1" noChangeAspect="1"/>
          </p:cNvPicPr>
          <p:nvPr>
            <p:ph idx="1"/>
          </p:nvPr>
        </p:nvPicPr>
        <p:blipFill rotWithShape="1">
          <a:blip r:embed="rId2"/>
          <a:srcRect r="26"/>
          <a:stretch/>
        </p:blipFill>
        <p:spPr>
          <a:xfrm>
            <a:off x="20" y="10"/>
            <a:ext cx="12188805" cy="6857990"/>
          </a:xfrm>
          <a:prstGeom prst="rect">
            <a:avLst/>
          </a:prstGeom>
        </p:spPr>
      </p:pic>
      <p:sp>
        <p:nvSpPr>
          <p:cNvPr id="3" name="Rectangle 2">
            <a:extLst>
              <a:ext uri="{FF2B5EF4-FFF2-40B4-BE49-F238E27FC236}">
                <a16:creationId xmlns:a16="http://schemas.microsoft.com/office/drawing/2014/main" id="{1CF3523B-AC26-49D0-86D2-CC5EEF177812}"/>
              </a:ext>
            </a:extLst>
          </p:cNvPr>
          <p:cNvSpPr/>
          <p:nvPr/>
        </p:nvSpPr>
        <p:spPr>
          <a:xfrm>
            <a:off x="8913812" y="5867400"/>
            <a:ext cx="3198812" cy="9176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1296057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screenshot of a cell phone&#10;&#10;Description automatically generated">
            <a:extLst>
              <a:ext uri="{FF2B5EF4-FFF2-40B4-BE49-F238E27FC236}">
                <a16:creationId xmlns:a16="http://schemas.microsoft.com/office/drawing/2014/main" id="{AC1E1FE8-E1F3-415A-A007-580202861360}"/>
              </a:ext>
            </a:extLst>
          </p:cNvPr>
          <p:cNvPicPr>
            <a:picLocks noGrp="1" noChangeAspect="1"/>
          </p:cNvPicPr>
          <p:nvPr>
            <p:ph idx="1"/>
          </p:nvPr>
        </p:nvPicPr>
        <p:blipFill rotWithShape="1">
          <a:blip r:embed="rId2"/>
          <a:srcRect b="416"/>
          <a:stretch/>
        </p:blipFill>
        <p:spPr>
          <a:xfrm>
            <a:off x="20" y="10"/>
            <a:ext cx="12188805" cy="6857990"/>
          </a:xfrm>
          <a:prstGeom prst="rect">
            <a:avLst/>
          </a:prstGeom>
        </p:spPr>
      </p:pic>
      <p:sp>
        <p:nvSpPr>
          <p:cNvPr id="3" name="Rectangle 2">
            <a:extLst>
              <a:ext uri="{FF2B5EF4-FFF2-40B4-BE49-F238E27FC236}">
                <a16:creationId xmlns:a16="http://schemas.microsoft.com/office/drawing/2014/main" id="{6913B504-9B2D-4E58-AE93-72E5BFB77DD7}"/>
              </a:ext>
            </a:extLst>
          </p:cNvPr>
          <p:cNvSpPr/>
          <p:nvPr/>
        </p:nvSpPr>
        <p:spPr>
          <a:xfrm>
            <a:off x="8913812" y="5352478"/>
            <a:ext cx="3198812" cy="1432570"/>
          </a:xfrm>
          <a:prstGeom prst="rect">
            <a:avLst/>
          </a:prstGeom>
          <a:solidFill>
            <a:srgbClr val="97D1F1"/>
          </a:solidFill>
          <a:ln>
            <a:solidFill>
              <a:srgbClr val="97D1F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69173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lated image"/>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3674788" y="118056"/>
            <a:ext cx="6094413" cy="6496051"/>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677175" y="403281"/>
            <a:ext cx="8909366" cy="1280891"/>
          </a:xfrm>
        </p:spPr>
        <p:txBody>
          <a:bodyPr/>
          <a:lstStyle/>
          <a:p>
            <a:pPr algn="l"/>
            <a:r>
              <a:rPr lang="en-US" dirty="0"/>
              <a:t>Guess it !</a:t>
            </a:r>
          </a:p>
        </p:txBody>
      </p:sp>
      <p:sp>
        <p:nvSpPr>
          <p:cNvPr id="3" name="Content Placeholder 2"/>
          <p:cNvSpPr>
            <a:spLocks noGrp="1"/>
          </p:cNvSpPr>
          <p:nvPr>
            <p:ph idx="1"/>
          </p:nvPr>
        </p:nvSpPr>
        <p:spPr>
          <a:xfrm>
            <a:off x="2129763" y="1961478"/>
            <a:ext cx="9246475" cy="854090"/>
          </a:xfrm>
        </p:spPr>
        <p:txBody>
          <a:bodyPr>
            <a:noAutofit/>
          </a:bodyPr>
          <a:lstStyle/>
          <a:p>
            <a:pPr marL="0" indent="0">
              <a:buNone/>
            </a:pPr>
            <a:r>
              <a:rPr lang="en-US" sz="2700" b="1" dirty="0">
                <a:solidFill>
                  <a:srgbClr val="FF0000"/>
                </a:solidFill>
              </a:rPr>
              <a:t>Q4: How many apps are downloaded from Google play so far?</a:t>
            </a:r>
            <a:endParaRPr lang="en-US" sz="4800" b="1" dirty="0"/>
          </a:p>
        </p:txBody>
      </p:sp>
      <p:sp>
        <p:nvSpPr>
          <p:cNvPr id="8" name="Rectangle 7"/>
          <p:cNvSpPr/>
          <p:nvPr/>
        </p:nvSpPr>
        <p:spPr>
          <a:xfrm>
            <a:off x="2129764" y="5151878"/>
            <a:ext cx="8760717" cy="1200306"/>
          </a:xfrm>
          <a:prstGeom prst="rect">
            <a:avLst/>
          </a:prstGeom>
        </p:spPr>
        <p:txBody>
          <a:bodyPr wrap="square" lIns="91419" tIns="45709" rIns="91419" bIns="45709">
            <a:spAutoFit/>
          </a:bodyPr>
          <a:lstStyle/>
          <a:p>
            <a:r>
              <a:rPr lang="en-US" dirty="0"/>
              <a:t>Correct answer is 117 Billion</a:t>
            </a:r>
          </a:p>
          <a:p>
            <a:r>
              <a:rPr lang="en-US" dirty="0"/>
              <a:t>Ref: https://en.wikipedia.org/wiki/Google_Play</a:t>
            </a:r>
          </a:p>
          <a:p>
            <a:endParaRPr lang="en-US" dirty="0"/>
          </a:p>
        </p:txBody>
      </p:sp>
      <p:sp>
        <p:nvSpPr>
          <p:cNvPr id="13" name="TextBox 12"/>
          <p:cNvSpPr txBox="1"/>
          <p:nvPr/>
        </p:nvSpPr>
        <p:spPr>
          <a:xfrm>
            <a:off x="2271882" y="2858250"/>
            <a:ext cx="2785506" cy="384698"/>
          </a:xfrm>
          <a:prstGeom prst="rect">
            <a:avLst/>
          </a:prstGeom>
          <a:noFill/>
        </p:spPr>
        <p:txBody>
          <a:bodyPr wrap="square" lIns="91419" tIns="45709" rIns="91419" bIns="45709" rtlCol="0">
            <a:spAutoFit/>
          </a:bodyPr>
          <a:lstStyle/>
          <a:p>
            <a:pPr marL="914188" lvl="1" indent="-457094">
              <a:buFont typeface="+mj-lt"/>
              <a:buAutoNum type="alphaUcPeriod"/>
            </a:pPr>
            <a:r>
              <a:rPr lang="en-US" sz="1900" dirty="0"/>
              <a:t>117 Billion</a:t>
            </a:r>
          </a:p>
        </p:txBody>
      </p:sp>
      <p:sp>
        <p:nvSpPr>
          <p:cNvPr id="14" name="TextBox 13"/>
          <p:cNvSpPr txBox="1"/>
          <p:nvPr/>
        </p:nvSpPr>
        <p:spPr>
          <a:xfrm>
            <a:off x="2282039" y="3366082"/>
            <a:ext cx="2785506" cy="384698"/>
          </a:xfrm>
          <a:prstGeom prst="rect">
            <a:avLst/>
          </a:prstGeom>
          <a:noFill/>
        </p:spPr>
        <p:txBody>
          <a:bodyPr wrap="square" lIns="91419" tIns="45709" rIns="91419" bIns="45709" rtlCol="0">
            <a:spAutoFit/>
          </a:bodyPr>
          <a:lstStyle/>
          <a:p>
            <a:pPr marL="914188" lvl="1" indent="-457094">
              <a:buFont typeface="+mj-lt"/>
              <a:buAutoNum type="alphaUcPeriod" startAt="2"/>
            </a:pPr>
            <a:r>
              <a:rPr lang="en-US" sz="1900" dirty="0"/>
              <a:t>121 Billion</a:t>
            </a:r>
          </a:p>
        </p:txBody>
      </p:sp>
      <p:sp>
        <p:nvSpPr>
          <p:cNvPr id="15" name="TextBox 14"/>
          <p:cNvSpPr txBox="1"/>
          <p:nvPr/>
        </p:nvSpPr>
        <p:spPr>
          <a:xfrm>
            <a:off x="2271882" y="3873912"/>
            <a:ext cx="2785506" cy="384698"/>
          </a:xfrm>
          <a:prstGeom prst="rect">
            <a:avLst/>
          </a:prstGeom>
          <a:noFill/>
        </p:spPr>
        <p:txBody>
          <a:bodyPr wrap="square" lIns="91419" tIns="45709" rIns="91419" bIns="45709" rtlCol="0">
            <a:spAutoFit/>
          </a:bodyPr>
          <a:lstStyle/>
          <a:p>
            <a:pPr marL="914188" lvl="1" indent="-457094">
              <a:buFont typeface="+mj-lt"/>
              <a:buAutoNum type="alphaUcPeriod" startAt="3"/>
            </a:pPr>
            <a:r>
              <a:rPr lang="en-US" sz="1900" dirty="0"/>
              <a:t>117 Million</a:t>
            </a:r>
          </a:p>
        </p:txBody>
      </p:sp>
      <p:sp>
        <p:nvSpPr>
          <p:cNvPr id="16" name="TextBox 15"/>
          <p:cNvSpPr txBox="1"/>
          <p:nvPr/>
        </p:nvSpPr>
        <p:spPr>
          <a:xfrm>
            <a:off x="2271882" y="4308977"/>
            <a:ext cx="2785506" cy="384698"/>
          </a:xfrm>
          <a:prstGeom prst="rect">
            <a:avLst/>
          </a:prstGeom>
          <a:noFill/>
        </p:spPr>
        <p:txBody>
          <a:bodyPr wrap="square" lIns="91419" tIns="45709" rIns="91419" bIns="45709" rtlCol="0">
            <a:spAutoFit/>
          </a:bodyPr>
          <a:lstStyle/>
          <a:p>
            <a:pPr marL="914188" lvl="1" indent="-457094">
              <a:buFont typeface="+mj-lt"/>
              <a:buAutoNum type="alphaUcPeriod" startAt="4"/>
            </a:pPr>
            <a:r>
              <a:rPr lang="en-US" sz="1900" dirty="0"/>
              <a:t>121 Million</a:t>
            </a:r>
          </a:p>
        </p:txBody>
      </p:sp>
    </p:spTree>
    <p:extLst>
      <p:ext uri="{BB962C8B-B14F-4D97-AF65-F5344CB8AC3E}">
        <p14:creationId xmlns:p14="http://schemas.microsoft.com/office/powerpoint/2010/main" val="479427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descr="A close up of a computer&#10;&#10;Description automatically generated">
            <a:extLst>
              <a:ext uri="{FF2B5EF4-FFF2-40B4-BE49-F238E27FC236}">
                <a16:creationId xmlns:a16="http://schemas.microsoft.com/office/drawing/2014/main" id="{E3C807F7-115D-4C5A-ADA9-E082D8DF8612}"/>
              </a:ext>
            </a:extLst>
          </p:cNvPr>
          <p:cNvPicPr>
            <a:picLocks noGrp="1" noChangeAspect="1"/>
          </p:cNvPicPr>
          <p:nvPr>
            <p:ph idx="1"/>
          </p:nvPr>
        </p:nvPicPr>
        <p:blipFill rotWithShape="1">
          <a:blip r:embed="rId2"/>
          <a:srcRect r="26"/>
          <a:stretch/>
        </p:blipFill>
        <p:spPr>
          <a:xfrm>
            <a:off x="20" y="10"/>
            <a:ext cx="12188805" cy="6857990"/>
          </a:xfrm>
          <a:prstGeom prst="rect">
            <a:avLst/>
          </a:prstGeom>
        </p:spPr>
      </p:pic>
      <p:sp>
        <p:nvSpPr>
          <p:cNvPr id="3" name="Rectangle 2">
            <a:extLst>
              <a:ext uri="{FF2B5EF4-FFF2-40B4-BE49-F238E27FC236}">
                <a16:creationId xmlns:a16="http://schemas.microsoft.com/office/drawing/2014/main" id="{D06032E3-389A-4D37-9E36-DF388D997348}"/>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54436619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857A0-E514-46BA-B59F-B45F2BE2CE3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FBD9BFB-AD4D-42D2-8019-DA5A831FEF8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B096CF7-0D3A-4FF4-A9F4-37D13F4FBC45}"/>
              </a:ext>
            </a:extLst>
          </p:cNvPr>
          <p:cNvPicPr>
            <a:picLocks noChangeAspect="1"/>
          </p:cNvPicPr>
          <p:nvPr/>
        </p:nvPicPr>
        <p:blipFill>
          <a:blip r:embed="rId2"/>
          <a:stretch>
            <a:fillRect/>
          </a:stretch>
        </p:blipFill>
        <p:spPr>
          <a:xfrm>
            <a:off x="-1" y="62821"/>
            <a:ext cx="12188825" cy="6732358"/>
          </a:xfrm>
          <a:prstGeom prst="rect">
            <a:avLst/>
          </a:prstGeom>
        </p:spPr>
      </p:pic>
    </p:spTree>
    <p:extLst>
      <p:ext uri="{BB962C8B-B14F-4D97-AF65-F5344CB8AC3E}">
        <p14:creationId xmlns:p14="http://schemas.microsoft.com/office/powerpoint/2010/main" val="33287293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69E212-E4D1-4087-910B-15A2F22F8AC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760775F-FBAF-4888-ADA5-923B8476E8FF}"/>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7199A1B-8DB2-4FA6-BA65-783DB02E494E}"/>
              </a:ext>
            </a:extLst>
          </p:cNvPr>
          <p:cNvPicPr>
            <a:picLocks noChangeAspect="1"/>
          </p:cNvPicPr>
          <p:nvPr/>
        </p:nvPicPr>
        <p:blipFill>
          <a:blip r:embed="rId2"/>
          <a:stretch>
            <a:fillRect/>
          </a:stretch>
        </p:blipFill>
        <p:spPr>
          <a:xfrm>
            <a:off x="-1" y="37718"/>
            <a:ext cx="12188825" cy="6782564"/>
          </a:xfrm>
          <a:prstGeom prst="rect">
            <a:avLst/>
          </a:prstGeom>
        </p:spPr>
      </p:pic>
    </p:spTree>
    <p:extLst>
      <p:ext uri="{BB962C8B-B14F-4D97-AF65-F5344CB8AC3E}">
        <p14:creationId xmlns:p14="http://schemas.microsoft.com/office/powerpoint/2010/main" val="233470818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6D2F7-A5BF-4329-8AF3-016E543F96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FB37284-9DB7-4F29-8536-0B7A70555F7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5071ACE-5081-41E1-AC45-8BC145590901}"/>
              </a:ext>
            </a:extLst>
          </p:cNvPr>
          <p:cNvPicPr>
            <a:picLocks noChangeAspect="1"/>
          </p:cNvPicPr>
          <p:nvPr/>
        </p:nvPicPr>
        <p:blipFill>
          <a:blip r:embed="rId2"/>
          <a:stretch>
            <a:fillRect/>
          </a:stretch>
        </p:blipFill>
        <p:spPr>
          <a:xfrm>
            <a:off x="8830" y="0"/>
            <a:ext cx="12171164" cy="6858000"/>
          </a:xfrm>
          <a:prstGeom prst="rect">
            <a:avLst/>
          </a:prstGeom>
        </p:spPr>
      </p:pic>
      <p:sp>
        <p:nvSpPr>
          <p:cNvPr id="5" name="Rectangle 4">
            <a:extLst>
              <a:ext uri="{FF2B5EF4-FFF2-40B4-BE49-F238E27FC236}">
                <a16:creationId xmlns:a16="http://schemas.microsoft.com/office/drawing/2014/main" id="{5521A62F-E201-433B-9F69-C1DFEF1F5982}"/>
              </a:ext>
            </a:extLst>
          </p:cNvPr>
          <p:cNvSpPr/>
          <p:nvPr/>
        </p:nvSpPr>
        <p:spPr>
          <a:xfrm>
            <a:off x="8913812" y="5352478"/>
            <a:ext cx="3198812" cy="1432570"/>
          </a:xfrm>
          <a:prstGeom prst="rect">
            <a:avLst/>
          </a:prstGeom>
          <a:solidFill>
            <a:srgbClr val="353739"/>
          </a:solidFill>
          <a:ln>
            <a:solidFill>
              <a:srgbClr val="353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6746288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9DAD49-FAAF-4A22-B03F-2A10C246B56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439AF33-AA0A-4426-96E1-E1217F1610E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BFFA109-7C0A-4F86-B44D-F89BB3F5D82A}"/>
              </a:ext>
            </a:extLst>
          </p:cNvPr>
          <p:cNvPicPr>
            <a:picLocks noChangeAspect="1"/>
          </p:cNvPicPr>
          <p:nvPr/>
        </p:nvPicPr>
        <p:blipFill>
          <a:blip r:embed="rId2"/>
          <a:stretch>
            <a:fillRect/>
          </a:stretch>
        </p:blipFill>
        <p:spPr>
          <a:xfrm>
            <a:off x="-1" y="7339"/>
            <a:ext cx="12188825" cy="6843321"/>
          </a:xfrm>
          <a:prstGeom prst="rect">
            <a:avLst/>
          </a:prstGeom>
        </p:spPr>
      </p:pic>
      <p:sp>
        <p:nvSpPr>
          <p:cNvPr id="6" name="Rectangle 5">
            <a:extLst>
              <a:ext uri="{FF2B5EF4-FFF2-40B4-BE49-F238E27FC236}">
                <a16:creationId xmlns:a16="http://schemas.microsoft.com/office/drawing/2014/main" id="{8EFEB972-E511-4C67-9B93-9132F4DB9AD4}"/>
              </a:ext>
            </a:extLst>
          </p:cNvPr>
          <p:cNvSpPr/>
          <p:nvPr/>
        </p:nvSpPr>
        <p:spPr>
          <a:xfrm>
            <a:off x="8913812" y="5352478"/>
            <a:ext cx="3198812" cy="1432570"/>
          </a:xfrm>
          <a:prstGeom prst="rect">
            <a:avLst/>
          </a:prstGeom>
          <a:solidFill>
            <a:srgbClr val="353739"/>
          </a:solidFill>
          <a:ln>
            <a:solidFill>
              <a:srgbClr val="3537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872466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7885A4-4CDF-4872-87E1-3EEA02559BA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D20D18-7228-4271-B750-EE6F071EEF6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D1876B9-1EE8-4FEC-B7C9-D05B068D1B6B}"/>
              </a:ext>
            </a:extLst>
          </p:cNvPr>
          <p:cNvPicPr>
            <a:picLocks noChangeAspect="1"/>
          </p:cNvPicPr>
          <p:nvPr/>
        </p:nvPicPr>
        <p:blipFill>
          <a:blip r:embed="rId2"/>
          <a:stretch>
            <a:fillRect/>
          </a:stretch>
        </p:blipFill>
        <p:spPr>
          <a:xfrm>
            <a:off x="-1" y="7889"/>
            <a:ext cx="12188825" cy="6842221"/>
          </a:xfrm>
          <a:prstGeom prst="rect">
            <a:avLst/>
          </a:prstGeom>
        </p:spPr>
      </p:pic>
      <p:sp>
        <p:nvSpPr>
          <p:cNvPr id="5" name="Rectangle 4">
            <a:extLst>
              <a:ext uri="{FF2B5EF4-FFF2-40B4-BE49-F238E27FC236}">
                <a16:creationId xmlns:a16="http://schemas.microsoft.com/office/drawing/2014/main" id="{4F7F9AE4-C0AD-4A40-9F24-4ABE03F55158}"/>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984472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2D9C1-A8B4-4965-884B-9A27EC9F1F5E}"/>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41FE9BE-E0D6-4EA1-AB3E-761B1C039CD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62069B6-5FCA-446C-B27F-BD2A3E753E8B}"/>
              </a:ext>
            </a:extLst>
          </p:cNvPr>
          <p:cNvPicPr>
            <a:picLocks noChangeAspect="1"/>
          </p:cNvPicPr>
          <p:nvPr/>
        </p:nvPicPr>
        <p:blipFill>
          <a:blip r:embed="rId2"/>
          <a:stretch>
            <a:fillRect/>
          </a:stretch>
        </p:blipFill>
        <p:spPr>
          <a:xfrm>
            <a:off x="30120" y="0"/>
            <a:ext cx="12128583" cy="6858000"/>
          </a:xfrm>
          <a:prstGeom prst="rect">
            <a:avLst/>
          </a:prstGeom>
        </p:spPr>
      </p:pic>
      <p:sp>
        <p:nvSpPr>
          <p:cNvPr id="5" name="Rectangle 4">
            <a:extLst>
              <a:ext uri="{FF2B5EF4-FFF2-40B4-BE49-F238E27FC236}">
                <a16:creationId xmlns:a16="http://schemas.microsoft.com/office/drawing/2014/main" id="{A8415B31-1290-499F-9473-66AED464DE85}"/>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5567274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A7C96F-F0CC-435F-80BF-C7328560BD7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332249-227E-4FC6-A084-97C04FAEDDA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ECD1DBE6-6758-443B-8298-752657C18A27}"/>
              </a:ext>
            </a:extLst>
          </p:cNvPr>
          <p:cNvPicPr>
            <a:picLocks noChangeAspect="1"/>
          </p:cNvPicPr>
          <p:nvPr/>
        </p:nvPicPr>
        <p:blipFill>
          <a:blip r:embed="rId2"/>
          <a:stretch>
            <a:fillRect/>
          </a:stretch>
        </p:blipFill>
        <p:spPr>
          <a:xfrm>
            <a:off x="-1" y="1452"/>
            <a:ext cx="12188825" cy="6855095"/>
          </a:xfrm>
          <a:prstGeom prst="rect">
            <a:avLst/>
          </a:prstGeom>
        </p:spPr>
      </p:pic>
    </p:spTree>
    <p:extLst>
      <p:ext uri="{BB962C8B-B14F-4D97-AF65-F5344CB8AC3E}">
        <p14:creationId xmlns:p14="http://schemas.microsoft.com/office/powerpoint/2010/main" val="125746725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EA08C-F5A6-42C4-A558-CD18CA1DC4C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2284D8-1B71-480B-B747-1F64001A1EA4}"/>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A5F101B-A30D-4EFF-A18C-3DA928B0E3B0}"/>
              </a:ext>
            </a:extLst>
          </p:cNvPr>
          <p:cNvPicPr>
            <a:picLocks noChangeAspect="1"/>
          </p:cNvPicPr>
          <p:nvPr/>
        </p:nvPicPr>
        <p:blipFill>
          <a:blip r:embed="rId2"/>
          <a:stretch>
            <a:fillRect/>
          </a:stretch>
        </p:blipFill>
        <p:spPr>
          <a:xfrm>
            <a:off x="-1" y="3412"/>
            <a:ext cx="12188825" cy="6851176"/>
          </a:xfrm>
          <a:prstGeom prst="rect">
            <a:avLst/>
          </a:prstGeom>
        </p:spPr>
      </p:pic>
      <p:sp>
        <p:nvSpPr>
          <p:cNvPr id="5" name="Rectangle 4">
            <a:extLst>
              <a:ext uri="{FF2B5EF4-FFF2-40B4-BE49-F238E27FC236}">
                <a16:creationId xmlns:a16="http://schemas.microsoft.com/office/drawing/2014/main" id="{8D19C4CD-0F73-4264-9C06-754DC35E9167}"/>
              </a:ext>
            </a:extLst>
          </p:cNvPr>
          <p:cNvSpPr/>
          <p:nvPr/>
        </p:nvSpPr>
        <p:spPr>
          <a:xfrm>
            <a:off x="8913812" y="5642048"/>
            <a:ext cx="3198812" cy="114300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16651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83A80-AB58-45E4-BE8C-9DDE70D9B3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6CA34D1-156D-48DE-B338-8D099C6CCB2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30C7E0E-B333-4C89-9F9F-363B82DD59CC}"/>
              </a:ext>
            </a:extLst>
          </p:cNvPr>
          <p:cNvPicPr>
            <a:picLocks noChangeAspect="1"/>
          </p:cNvPicPr>
          <p:nvPr/>
        </p:nvPicPr>
        <p:blipFill>
          <a:blip r:embed="rId2"/>
          <a:stretch>
            <a:fillRect/>
          </a:stretch>
        </p:blipFill>
        <p:spPr>
          <a:xfrm>
            <a:off x="-1" y="5927"/>
            <a:ext cx="12188825" cy="6846146"/>
          </a:xfrm>
          <a:prstGeom prst="rect">
            <a:avLst/>
          </a:prstGeom>
        </p:spPr>
      </p:pic>
      <p:sp>
        <p:nvSpPr>
          <p:cNvPr id="5" name="Rectangle 4">
            <a:extLst>
              <a:ext uri="{FF2B5EF4-FFF2-40B4-BE49-F238E27FC236}">
                <a16:creationId xmlns:a16="http://schemas.microsoft.com/office/drawing/2014/main" id="{694B9794-DE6B-46C4-8C7F-71614C417F7C}"/>
              </a:ext>
            </a:extLst>
          </p:cNvPr>
          <p:cNvSpPr/>
          <p:nvPr/>
        </p:nvSpPr>
        <p:spPr>
          <a:xfrm>
            <a:off x="8913812" y="5486400"/>
            <a:ext cx="3198812" cy="12986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459393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6" name="Picture 4" descr="Related image"/>
          <p:cNvPicPr>
            <a:picLocks noChangeAspect="1" noChangeArrowheads="1"/>
          </p:cNvPicPr>
          <p:nvPr/>
        </p:nvPicPr>
        <p:blipFill>
          <a:blip r:embed="rId2">
            <a:duotone>
              <a:schemeClr val="accent5">
                <a:shade val="45000"/>
                <a:satMod val="135000"/>
              </a:schemeClr>
              <a:prstClr val="white"/>
            </a:duotone>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0"/>
            <a:ext cx="12188825" cy="6858000"/>
          </a:xfrm>
          <a:prstGeom prst="rect">
            <a:avLst/>
          </a:prstGeom>
          <a:noFill/>
          <a:extLst>
            <a:ext uri="{909E8E84-426E-40DD-AFC4-6F175D3DCCD1}">
              <a14:hiddenFill xmlns:a14="http://schemas.microsoft.com/office/drawing/2010/main">
                <a:solidFill>
                  <a:srgbClr val="FFFFFF"/>
                </a:solidFill>
              </a14:hiddenFill>
            </a:ext>
          </a:extLst>
        </p:spPr>
      </p:pic>
      <p:sp>
        <p:nvSpPr>
          <p:cNvPr id="9" name="Title 1"/>
          <p:cNvSpPr>
            <a:spLocks noGrp="1"/>
          </p:cNvSpPr>
          <p:nvPr>
            <p:ph type="title"/>
          </p:nvPr>
        </p:nvSpPr>
        <p:spPr>
          <a:xfrm>
            <a:off x="677175" y="403281"/>
            <a:ext cx="8909366" cy="1280891"/>
          </a:xfrm>
        </p:spPr>
        <p:txBody>
          <a:bodyPr/>
          <a:lstStyle/>
          <a:p>
            <a:pPr algn="l"/>
            <a:r>
              <a:rPr lang="en-US" dirty="0"/>
              <a:t>Guess it !</a:t>
            </a:r>
          </a:p>
        </p:txBody>
      </p:sp>
      <p:sp>
        <p:nvSpPr>
          <p:cNvPr id="3" name="Content Placeholder 2"/>
          <p:cNvSpPr>
            <a:spLocks noGrp="1"/>
          </p:cNvSpPr>
          <p:nvPr>
            <p:ph idx="1"/>
          </p:nvPr>
        </p:nvSpPr>
        <p:spPr>
          <a:xfrm>
            <a:off x="2129764" y="1961478"/>
            <a:ext cx="8913077" cy="854090"/>
          </a:xfrm>
        </p:spPr>
        <p:txBody>
          <a:bodyPr>
            <a:noAutofit/>
          </a:bodyPr>
          <a:lstStyle/>
          <a:p>
            <a:pPr marL="0" indent="0">
              <a:buNone/>
            </a:pPr>
            <a:r>
              <a:rPr lang="en-US" sz="2700" b="1" dirty="0">
                <a:solidFill>
                  <a:srgbClr val="FF0000"/>
                </a:solidFill>
              </a:rPr>
              <a:t>Q3: Users in how many countries can purchase apps through Google play?</a:t>
            </a:r>
          </a:p>
        </p:txBody>
      </p:sp>
      <p:sp>
        <p:nvSpPr>
          <p:cNvPr id="8" name="Rectangle 7"/>
          <p:cNvSpPr/>
          <p:nvPr/>
        </p:nvSpPr>
        <p:spPr>
          <a:xfrm>
            <a:off x="2129764" y="5151878"/>
            <a:ext cx="8760717" cy="1200306"/>
          </a:xfrm>
          <a:prstGeom prst="rect">
            <a:avLst/>
          </a:prstGeom>
        </p:spPr>
        <p:txBody>
          <a:bodyPr wrap="square" lIns="91419" tIns="45709" rIns="91419" bIns="45709">
            <a:spAutoFit/>
          </a:bodyPr>
          <a:lstStyle/>
          <a:p>
            <a:r>
              <a:rPr lang="en-US" dirty="0"/>
              <a:t>Correct answer is 145</a:t>
            </a:r>
          </a:p>
          <a:p>
            <a:r>
              <a:rPr lang="en-US" dirty="0"/>
              <a:t>Ref: https://en.wikipedia.org/wiki/Google_Play</a:t>
            </a:r>
          </a:p>
          <a:p>
            <a:endParaRPr lang="en-US" dirty="0"/>
          </a:p>
        </p:txBody>
      </p:sp>
      <p:sp>
        <p:nvSpPr>
          <p:cNvPr id="13" name="TextBox 12"/>
          <p:cNvSpPr txBox="1"/>
          <p:nvPr/>
        </p:nvSpPr>
        <p:spPr>
          <a:xfrm>
            <a:off x="2271882" y="2858251"/>
            <a:ext cx="2785506" cy="430865"/>
          </a:xfrm>
          <a:prstGeom prst="rect">
            <a:avLst/>
          </a:prstGeom>
          <a:noFill/>
        </p:spPr>
        <p:txBody>
          <a:bodyPr wrap="square" lIns="91419" tIns="45709" rIns="91419" bIns="45709" rtlCol="0">
            <a:spAutoFit/>
          </a:bodyPr>
          <a:lstStyle/>
          <a:p>
            <a:pPr marL="914188" lvl="1" indent="-457094">
              <a:buFont typeface="+mj-lt"/>
              <a:buAutoNum type="alphaUcPeriod"/>
            </a:pPr>
            <a:r>
              <a:rPr lang="en-US" sz="2200" dirty="0"/>
              <a:t>145 </a:t>
            </a:r>
          </a:p>
        </p:txBody>
      </p:sp>
      <p:sp>
        <p:nvSpPr>
          <p:cNvPr id="14" name="TextBox 13"/>
          <p:cNvSpPr txBox="1"/>
          <p:nvPr/>
        </p:nvSpPr>
        <p:spPr>
          <a:xfrm>
            <a:off x="2271882" y="3366082"/>
            <a:ext cx="2785506" cy="384698"/>
          </a:xfrm>
          <a:prstGeom prst="rect">
            <a:avLst/>
          </a:prstGeom>
          <a:noFill/>
        </p:spPr>
        <p:txBody>
          <a:bodyPr wrap="square" lIns="91419" tIns="45709" rIns="91419" bIns="45709" rtlCol="0">
            <a:spAutoFit/>
          </a:bodyPr>
          <a:lstStyle/>
          <a:p>
            <a:pPr marL="914188" lvl="1" indent="-457094">
              <a:buFont typeface="+mj-lt"/>
              <a:buAutoNum type="alphaUcPeriod" startAt="2"/>
            </a:pPr>
            <a:r>
              <a:rPr lang="en-US" sz="1900" dirty="0"/>
              <a:t>150</a:t>
            </a:r>
          </a:p>
        </p:txBody>
      </p:sp>
      <p:sp>
        <p:nvSpPr>
          <p:cNvPr id="15" name="TextBox 14"/>
          <p:cNvSpPr txBox="1"/>
          <p:nvPr/>
        </p:nvSpPr>
        <p:spPr>
          <a:xfrm>
            <a:off x="2271882" y="3873912"/>
            <a:ext cx="2785506" cy="384698"/>
          </a:xfrm>
          <a:prstGeom prst="rect">
            <a:avLst/>
          </a:prstGeom>
          <a:noFill/>
        </p:spPr>
        <p:txBody>
          <a:bodyPr wrap="square" lIns="91419" tIns="45709" rIns="91419" bIns="45709" rtlCol="0">
            <a:spAutoFit/>
          </a:bodyPr>
          <a:lstStyle/>
          <a:p>
            <a:pPr marL="914188" lvl="1" indent="-457094">
              <a:buFont typeface="+mj-lt"/>
              <a:buAutoNum type="alphaUcPeriod" startAt="3"/>
            </a:pPr>
            <a:r>
              <a:rPr lang="en-US" sz="1900" dirty="0"/>
              <a:t>155</a:t>
            </a:r>
          </a:p>
        </p:txBody>
      </p:sp>
      <p:sp>
        <p:nvSpPr>
          <p:cNvPr id="16" name="TextBox 15"/>
          <p:cNvSpPr txBox="1"/>
          <p:nvPr/>
        </p:nvSpPr>
        <p:spPr>
          <a:xfrm>
            <a:off x="2271882" y="4308977"/>
            <a:ext cx="2785506" cy="384698"/>
          </a:xfrm>
          <a:prstGeom prst="rect">
            <a:avLst/>
          </a:prstGeom>
          <a:noFill/>
        </p:spPr>
        <p:txBody>
          <a:bodyPr wrap="square" lIns="91419" tIns="45709" rIns="91419" bIns="45709" rtlCol="0">
            <a:spAutoFit/>
          </a:bodyPr>
          <a:lstStyle/>
          <a:p>
            <a:pPr marL="914188" lvl="1" indent="-457094">
              <a:buFont typeface="+mj-lt"/>
              <a:buAutoNum type="alphaUcPeriod" startAt="4"/>
            </a:pPr>
            <a:r>
              <a:rPr lang="en-US" sz="1900" dirty="0"/>
              <a:t>130</a:t>
            </a:r>
          </a:p>
        </p:txBody>
      </p:sp>
      <p:sp>
        <p:nvSpPr>
          <p:cNvPr id="2" name="AutoShape 2" descr="Image result for download"/>
          <p:cNvSpPr>
            <a:spLocks noChangeAspect="1" noChangeArrowheads="1"/>
          </p:cNvSpPr>
          <p:nvPr/>
        </p:nvSpPr>
        <p:spPr bwMode="auto">
          <a:xfrm>
            <a:off x="155534" y="-144460"/>
            <a:ext cx="30472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sp>
        <p:nvSpPr>
          <p:cNvPr id="7" name="AutoShape 4" descr="Image result for download"/>
          <p:cNvSpPr>
            <a:spLocks noChangeAspect="1" noChangeArrowheads="1"/>
          </p:cNvSpPr>
          <p:nvPr/>
        </p:nvSpPr>
        <p:spPr bwMode="auto">
          <a:xfrm>
            <a:off x="307895" y="7940"/>
            <a:ext cx="304721"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19" tIns="45709" rIns="91419" bIns="45709" numCol="1" anchor="t" anchorCtr="0" compatLnSpc="1">
            <a:prstTxWarp prst="textNoShape">
              <a:avLst/>
            </a:prstTxWarp>
          </a:bodyPr>
          <a:lstStyle/>
          <a:p>
            <a:endParaRPr lang="en-US"/>
          </a:p>
        </p:txBody>
      </p:sp>
    </p:spTree>
    <p:extLst>
      <p:ext uri="{BB962C8B-B14F-4D97-AF65-F5344CB8AC3E}">
        <p14:creationId xmlns:p14="http://schemas.microsoft.com/office/powerpoint/2010/main" val="302069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C0A5FD-7DA7-4553-858D-122D00E4EB81}"/>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8AD0403-C599-46E8-A76E-AEC10420A33E}"/>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E84FCBD-0A88-40EB-B7FB-5E5EBDE5A3E6}"/>
              </a:ext>
            </a:extLst>
          </p:cNvPr>
          <p:cNvPicPr>
            <a:picLocks noChangeAspect="1"/>
          </p:cNvPicPr>
          <p:nvPr/>
        </p:nvPicPr>
        <p:blipFill>
          <a:blip r:embed="rId2"/>
          <a:stretch>
            <a:fillRect/>
          </a:stretch>
        </p:blipFill>
        <p:spPr>
          <a:xfrm>
            <a:off x="10846" y="0"/>
            <a:ext cx="12167131" cy="6858000"/>
          </a:xfrm>
          <a:prstGeom prst="rect">
            <a:avLst/>
          </a:prstGeom>
        </p:spPr>
      </p:pic>
    </p:spTree>
    <p:extLst>
      <p:ext uri="{BB962C8B-B14F-4D97-AF65-F5344CB8AC3E}">
        <p14:creationId xmlns:p14="http://schemas.microsoft.com/office/powerpoint/2010/main" val="217378929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11AF1-E166-43FF-8BC6-F80EC7271BC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3CFDA30-6126-45D1-ACC9-4BB17CCB4D9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8095321-49BF-4540-A577-F9C7D11EB4E0}"/>
              </a:ext>
            </a:extLst>
          </p:cNvPr>
          <p:cNvPicPr>
            <a:picLocks noChangeAspect="1"/>
          </p:cNvPicPr>
          <p:nvPr/>
        </p:nvPicPr>
        <p:blipFill>
          <a:blip r:embed="rId2"/>
          <a:stretch>
            <a:fillRect/>
          </a:stretch>
        </p:blipFill>
        <p:spPr>
          <a:xfrm>
            <a:off x="-1" y="199904"/>
            <a:ext cx="12188825" cy="6458191"/>
          </a:xfrm>
          <a:prstGeom prst="rect">
            <a:avLst/>
          </a:prstGeom>
        </p:spPr>
      </p:pic>
    </p:spTree>
    <p:extLst>
      <p:ext uri="{BB962C8B-B14F-4D97-AF65-F5344CB8AC3E}">
        <p14:creationId xmlns:p14="http://schemas.microsoft.com/office/powerpoint/2010/main" val="271804520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9AE8-D554-4F5F-9E37-2119991AE0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59D34D-0783-48B8-8965-009D2351DDA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B35A03C-B7A8-4B7B-B4E2-9014B398D91A}"/>
              </a:ext>
            </a:extLst>
          </p:cNvPr>
          <p:cNvPicPr>
            <a:picLocks noChangeAspect="1"/>
          </p:cNvPicPr>
          <p:nvPr/>
        </p:nvPicPr>
        <p:blipFill>
          <a:blip r:embed="rId2"/>
          <a:stretch>
            <a:fillRect/>
          </a:stretch>
        </p:blipFill>
        <p:spPr>
          <a:xfrm>
            <a:off x="18778" y="0"/>
            <a:ext cx="12151267" cy="6858000"/>
          </a:xfrm>
          <a:prstGeom prst="rect">
            <a:avLst/>
          </a:prstGeom>
        </p:spPr>
      </p:pic>
      <p:sp>
        <p:nvSpPr>
          <p:cNvPr id="5" name="Rectangle 4">
            <a:extLst>
              <a:ext uri="{FF2B5EF4-FFF2-40B4-BE49-F238E27FC236}">
                <a16:creationId xmlns:a16="http://schemas.microsoft.com/office/drawing/2014/main" id="{F89B4EC7-9DDC-4EF0-876E-F21E3F15E6BF}"/>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949723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A36B6-6BC7-4242-AA85-E18E18981C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EC97273-B53C-407B-87C5-3B3316FFF1D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4FDDAAB-1FAA-408C-BCB4-4E9D1E68ED38}"/>
              </a:ext>
            </a:extLst>
          </p:cNvPr>
          <p:cNvPicPr>
            <a:picLocks noChangeAspect="1"/>
          </p:cNvPicPr>
          <p:nvPr/>
        </p:nvPicPr>
        <p:blipFill>
          <a:blip r:embed="rId2"/>
          <a:stretch>
            <a:fillRect/>
          </a:stretch>
        </p:blipFill>
        <p:spPr>
          <a:xfrm>
            <a:off x="-1" y="3967"/>
            <a:ext cx="12188825" cy="6850066"/>
          </a:xfrm>
          <a:prstGeom prst="rect">
            <a:avLst/>
          </a:prstGeom>
        </p:spPr>
      </p:pic>
      <p:sp>
        <p:nvSpPr>
          <p:cNvPr id="5" name="Rectangle 4">
            <a:extLst>
              <a:ext uri="{FF2B5EF4-FFF2-40B4-BE49-F238E27FC236}">
                <a16:creationId xmlns:a16="http://schemas.microsoft.com/office/drawing/2014/main" id="{38B462FE-15C1-4087-9252-E651270DFA63}"/>
              </a:ext>
            </a:extLst>
          </p:cNvPr>
          <p:cNvSpPr/>
          <p:nvPr/>
        </p:nvSpPr>
        <p:spPr>
          <a:xfrm>
            <a:off x="8913812" y="5352478"/>
            <a:ext cx="3198812" cy="1432570"/>
          </a:xfrm>
          <a:prstGeom prst="rect">
            <a:avLst/>
          </a:prstGeom>
          <a:solidFill>
            <a:srgbClr val="FF9976"/>
          </a:solidFill>
          <a:ln>
            <a:solidFill>
              <a:srgbClr val="FF997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670940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49AE8-D554-4F5F-9E37-2119991AE07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59D34D-0783-48B8-8965-009D2351DDA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B35A03C-B7A8-4B7B-B4E2-9014B398D91A}"/>
              </a:ext>
            </a:extLst>
          </p:cNvPr>
          <p:cNvPicPr>
            <a:picLocks noChangeAspect="1"/>
          </p:cNvPicPr>
          <p:nvPr/>
        </p:nvPicPr>
        <p:blipFill>
          <a:blip r:embed="rId2"/>
          <a:stretch>
            <a:fillRect/>
          </a:stretch>
        </p:blipFill>
        <p:spPr>
          <a:xfrm>
            <a:off x="18778" y="0"/>
            <a:ext cx="12151267" cy="6858000"/>
          </a:xfrm>
          <a:prstGeom prst="rect">
            <a:avLst/>
          </a:prstGeom>
        </p:spPr>
      </p:pic>
      <p:sp>
        <p:nvSpPr>
          <p:cNvPr id="5" name="Rectangle 4">
            <a:extLst>
              <a:ext uri="{FF2B5EF4-FFF2-40B4-BE49-F238E27FC236}">
                <a16:creationId xmlns:a16="http://schemas.microsoft.com/office/drawing/2014/main" id="{5E012268-98D1-49FC-8109-6EC97A16BD38}"/>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89822124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A76FCC-F8C2-4B02-9897-632FC9682B9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588E7A0-369A-4967-9366-57128B6AB5F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20C79C8-4D08-4F05-8F99-D26FC5DFB5DF}"/>
              </a:ext>
            </a:extLst>
          </p:cNvPr>
          <p:cNvPicPr>
            <a:picLocks noChangeAspect="1"/>
          </p:cNvPicPr>
          <p:nvPr/>
        </p:nvPicPr>
        <p:blipFill>
          <a:blip r:embed="rId2"/>
          <a:stretch>
            <a:fillRect/>
          </a:stretch>
        </p:blipFill>
        <p:spPr>
          <a:xfrm>
            <a:off x="-1" y="14336"/>
            <a:ext cx="12188825" cy="6829327"/>
          </a:xfrm>
          <a:prstGeom prst="rect">
            <a:avLst/>
          </a:prstGeom>
        </p:spPr>
      </p:pic>
      <p:sp>
        <p:nvSpPr>
          <p:cNvPr id="5" name="Rectangle 4">
            <a:extLst>
              <a:ext uri="{FF2B5EF4-FFF2-40B4-BE49-F238E27FC236}">
                <a16:creationId xmlns:a16="http://schemas.microsoft.com/office/drawing/2014/main" id="{93295661-CE47-4DDE-B3D9-DD3F3F6DDA49}"/>
              </a:ext>
            </a:extLst>
          </p:cNvPr>
          <p:cNvSpPr/>
          <p:nvPr/>
        </p:nvSpPr>
        <p:spPr>
          <a:xfrm>
            <a:off x="8913812" y="5352478"/>
            <a:ext cx="3198812" cy="1432570"/>
          </a:xfrm>
          <a:prstGeom prst="rect">
            <a:avLst/>
          </a:prstGeom>
          <a:solidFill>
            <a:srgbClr val="4B4D53"/>
          </a:solidFill>
          <a:ln>
            <a:solidFill>
              <a:srgbClr val="4B4D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0734885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7BBCFF-C9A4-486E-BBB7-ABFE2AB7181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B31F891-B6F2-4DFF-BF74-56C92E88EEB1}"/>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E15C948-D27A-442D-9078-7196D397A43C}"/>
              </a:ext>
            </a:extLst>
          </p:cNvPr>
          <p:cNvPicPr>
            <a:picLocks noChangeAspect="1"/>
          </p:cNvPicPr>
          <p:nvPr/>
        </p:nvPicPr>
        <p:blipFill>
          <a:blip r:embed="rId2"/>
          <a:stretch>
            <a:fillRect/>
          </a:stretch>
        </p:blipFill>
        <p:spPr>
          <a:xfrm>
            <a:off x="17759" y="0"/>
            <a:ext cx="12153305" cy="6858000"/>
          </a:xfrm>
          <a:prstGeom prst="rect">
            <a:avLst/>
          </a:prstGeom>
        </p:spPr>
      </p:pic>
      <p:sp>
        <p:nvSpPr>
          <p:cNvPr id="5" name="Rectangle 4">
            <a:extLst>
              <a:ext uri="{FF2B5EF4-FFF2-40B4-BE49-F238E27FC236}">
                <a16:creationId xmlns:a16="http://schemas.microsoft.com/office/drawing/2014/main" id="{D7DB062D-711E-45EE-BD2E-E38054F05472}"/>
              </a:ext>
            </a:extLst>
          </p:cNvPr>
          <p:cNvSpPr/>
          <p:nvPr/>
        </p:nvSpPr>
        <p:spPr>
          <a:xfrm>
            <a:off x="8913812" y="5352478"/>
            <a:ext cx="3198812" cy="1432570"/>
          </a:xfrm>
          <a:prstGeom prst="rect">
            <a:avLst/>
          </a:prstGeom>
          <a:solidFill>
            <a:srgbClr val="4B4D53"/>
          </a:solidFill>
          <a:ln>
            <a:solidFill>
              <a:srgbClr val="4B4D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1619937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91BE3-B4E9-45CE-9AD4-6D152A133B4A}"/>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340B90A1-98E7-4E3B-98F7-514F10BB569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0D49EB7-9FC5-41FA-92DA-255C60F59C22}"/>
              </a:ext>
            </a:extLst>
          </p:cNvPr>
          <p:cNvPicPr>
            <a:picLocks noChangeAspect="1"/>
          </p:cNvPicPr>
          <p:nvPr/>
        </p:nvPicPr>
        <p:blipFill>
          <a:blip r:embed="rId2"/>
          <a:stretch>
            <a:fillRect/>
          </a:stretch>
        </p:blipFill>
        <p:spPr>
          <a:xfrm>
            <a:off x="13295" y="0"/>
            <a:ext cx="12162234" cy="6858000"/>
          </a:xfrm>
          <a:prstGeom prst="rect">
            <a:avLst/>
          </a:prstGeom>
        </p:spPr>
      </p:pic>
      <p:sp>
        <p:nvSpPr>
          <p:cNvPr id="5" name="Rectangle 4">
            <a:extLst>
              <a:ext uri="{FF2B5EF4-FFF2-40B4-BE49-F238E27FC236}">
                <a16:creationId xmlns:a16="http://schemas.microsoft.com/office/drawing/2014/main" id="{8F7656C9-456F-4EAE-A185-539B8805ED74}"/>
              </a:ext>
            </a:extLst>
          </p:cNvPr>
          <p:cNvSpPr/>
          <p:nvPr/>
        </p:nvSpPr>
        <p:spPr>
          <a:xfrm>
            <a:off x="150812" y="5257798"/>
            <a:ext cx="4038600"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2096603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C95AC7-3948-4D01-9F4D-A9D7527D04D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4E0F198-4DE5-43FF-9CE5-7C88A7C3477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21A7661-CB1B-4984-90C5-3B0321EEE67E}"/>
              </a:ext>
            </a:extLst>
          </p:cNvPr>
          <p:cNvPicPr>
            <a:picLocks noChangeAspect="1"/>
          </p:cNvPicPr>
          <p:nvPr/>
        </p:nvPicPr>
        <p:blipFill>
          <a:blip r:embed="rId2"/>
          <a:stretch>
            <a:fillRect/>
          </a:stretch>
        </p:blipFill>
        <p:spPr>
          <a:xfrm>
            <a:off x="-1" y="10401"/>
            <a:ext cx="12188825" cy="6837197"/>
          </a:xfrm>
          <a:prstGeom prst="rect">
            <a:avLst/>
          </a:prstGeom>
        </p:spPr>
      </p:pic>
      <p:sp>
        <p:nvSpPr>
          <p:cNvPr id="5" name="Rectangle 4">
            <a:extLst>
              <a:ext uri="{FF2B5EF4-FFF2-40B4-BE49-F238E27FC236}">
                <a16:creationId xmlns:a16="http://schemas.microsoft.com/office/drawing/2014/main" id="{0B7A0B66-CAFC-4C1D-BA6D-DEF60B61E230}"/>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753136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9B324-E522-4B1D-8FEF-94A0F2A63826}"/>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867EB04-6E0F-4BDD-A8A0-E6C6D952C5E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4C84115F-7AA6-450E-A806-A649EEED4A62}"/>
              </a:ext>
            </a:extLst>
          </p:cNvPr>
          <p:cNvPicPr>
            <a:picLocks noChangeAspect="1"/>
          </p:cNvPicPr>
          <p:nvPr/>
        </p:nvPicPr>
        <p:blipFill>
          <a:blip r:embed="rId2"/>
          <a:stretch>
            <a:fillRect/>
          </a:stretch>
        </p:blipFill>
        <p:spPr>
          <a:xfrm>
            <a:off x="13295" y="0"/>
            <a:ext cx="12162234" cy="6858000"/>
          </a:xfrm>
          <a:prstGeom prst="rect">
            <a:avLst/>
          </a:prstGeom>
        </p:spPr>
      </p:pic>
      <p:sp>
        <p:nvSpPr>
          <p:cNvPr id="5" name="Rectangle 4">
            <a:extLst>
              <a:ext uri="{FF2B5EF4-FFF2-40B4-BE49-F238E27FC236}">
                <a16:creationId xmlns:a16="http://schemas.microsoft.com/office/drawing/2014/main" id="{A893006F-1FCA-4F20-A0E9-683C72B225ED}"/>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54505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ategories"/>
          <p:cNvPicPr>
            <a:picLocks noChangeAspect="1" noChangeArrowheads="1"/>
          </p:cNvPicPr>
          <p:nvPr/>
        </p:nvPicPr>
        <p:blipFill>
          <a:blip r:embed="rId2">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261936" y="685801"/>
            <a:ext cx="11680959" cy="533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2518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F9544-1894-40C2-B5BC-931124C3656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8A26DEE-05C1-4AA0-8070-7744A9B98C1C}"/>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565AE19-8B29-4C42-8D2C-9D8972168A3F}"/>
              </a:ext>
            </a:extLst>
          </p:cNvPr>
          <p:cNvPicPr>
            <a:picLocks noChangeAspect="1"/>
          </p:cNvPicPr>
          <p:nvPr/>
        </p:nvPicPr>
        <p:blipFill>
          <a:blip r:embed="rId2"/>
          <a:stretch>
            <a:fillRect/>
          </a:stretch>
        </p:blipFill>
        <p:spPr>
          <a:xfrm>
            <a:off x="-1" y="12367"/>
            <a:ext cx="12188825" cy="6833265"/>
          </a:xfrm>
          <a:prstGeom prst="rect">
            <a:avLst/>
          </a:prstGeom>
        </p:spPr>
      </p:pic>
      <p:sp>
        <p:nvSpPr>
          <p:cNvPr id="5" name="Rectangle 4">
            <a:extLst>
              <a:ext uri="{FF2B5EF4-FFF2-40B4-BE49-F238E27FC236}">
                <a16:creationId xmlns:a16="http://schemas.microsoft.com/office/drawing/2014/main" id="{BEA0E7FD-3DF2-4224-9DB5-6A26E92B8353}"/>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92405048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FB459A-9F26-4057-BB99-CC45B250D24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E486C07-3C1C-4444-93FF-48A0EAF46E2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9E8FDE7-BD37-4B7B-8AA3-91FF460A27EE}"/>
              </a:ext>
            </a:extLst>
          </p:cNvPr>
          <p:cNvPicPr>
            <a:picLocks noChangeAspect="1"/>
          </p:cNvPicPr>
          <p:nvPr/>
        </p:nvPicPr>
        <p:blipFill>
          <a:blip r:embed="rId2"/>
          <a:stretch>
            <a:fillRect/>
          </a:stretch>
        </p:blipFill>
        <p:spPr>
          <a:xfrm>
            <a:off x="-1" y="1452"/>
            <a:ext cx="12188825" cy="6855095"/>
          </a:xfrm>
          <a:prstGeom prst="rect">
            <a:avLst/>
          </a:prstGeom>
        </p:spPr>
      </p:pic>
      <p:sp>
        <p:nvSpPr>
          <p:cNvPr id="5" name="Rectangle 4">
            <a:extLst>
              <a:ext uri="{FF2B5EF4-FFF2-40B4-BE49-F238E27FC236}">
                <a16:creationId xmlns:a16="http://schemas.microsoft.com/office/drawing/2014/main" id="{51026108-54E2-4999-A039-B4A7AEA03257}"/>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29072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2C3F3-0E4D-4E74-A438-1AE306B38168}"/>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DF9CF92-101E-46D7-A0CF-0F41256B705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8893364-8D95-4204-B505-AF28B4A9EA7C}"/>
              </a:ext>
            </a:extLst>
          </p:cNvPr>
          <p:cNvPicPr>
            <a:picLocks noChangeAspect="1"/>
          </p:cNvPicPr>
          <p:nvPr/>
        </p:nvPicPr>
        <p:blipFill>
          <a:blip r:embed="rId2"/>
          <a:stretch>
            <a:fillRect/>
          </a:stretch>
        </p:blipFill>
        <p:spPr>
          <a:xfrm>
            <a:off x="-1" y="5374"/>
            <a:ext cx="12188825" cy="6847252"/>
          </a:xfrm>
          <a:prstGeom prst="rect">
            <a:avLst/>
          </a:prstGeom>
        </p:spPr>
      </p:pic>
      <p:sp>
        <p:nvSpPr>
          <p:cNvPr id="5" name="Rectangle 4">
            <a:extLst>
              <a:ext uri="{FF2B5EF4-FFF2-40B4-BE49-F238E27FC236}">
                <a16:creationId xmlns:a16="http://schemas.microsoft.com/office/drawing/2014/main" id="{EAC0B1F2-360D-4D77-A53F-145A5C18DE52}"/>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3938123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BFEB7-390C-47A9-B146-469D18FAC4A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4604D026-5485-439D-9C2F-92F81EDB4EA8}"/>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30EA352A-1BDD-4C15-BA5C-051838F2EFE8}"/>
              </a:ext>
            </a:extLst>
          </p:cNvPr>
          <p:cNvPicPr>
            <a:picLocks noChangeAspect="1"/>
          </p:cNvPicPr>
          <p:nvPr/>
        </p:nvPicPr>
        <p:blipFill>
          <a:blip r:embed="rId2"/>
          <a:stretch>
            <a:fillRect/>
          </a:stretch>
        </p:blipFill>
        <p:spPr>
          <a:xfrm>
            <a:off x="-1" y="13795"/>
            <a:ext cx="12188825" cy="6830409"/>
          </a:xfrm>
          <a:prstGeom prst="rect">
            <a:avLst/>
          </a:prstGeom>
        </p:spPr>
      </p:pic>
      <p:sp>
        <p:nvSpPr>
          <p:cNvPr id="5" name="Rectangle 4">
            <a:extLst>
              <a:ext uri="{FF2B5EF4-FFF2-40B4-BE49-F238E27FC236}">
                <a16:creationId xmlns:a16="http://schemas.microsoft.com/office/drawing/2014/main" id="{162FC2FA-11AC-400D-A58D-0D22EF69CBA1}"/>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69440372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97FC-9ADB-4A8C-BB44-E8B7143BE63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6E5F552-AAC8-451F-A499-AC9DA2505E7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851667C4-F6F1-41FF-B8EC-BA4A25CC4B3E}"/>
              </a:ext>
            </a:extLst>
          </p:cNvPr>
          <p:cNvPicPr>
            <a:picLocks noChangeAspect="1"/>
          </p:cNvPicPr>
          <p:nvPr/>
        </p:nvPicPr>
        <p:blipFill>
          <a:blip r:embed="rId2"/>
          <a:stretch>
            <a:fillRect/>
          </a:stretch>
        </p:blipFill>
        <p:spPr>
          <a:xfrm>
            <a:off x="-1" y="893"/>
            <a:ext cx="12188825" cy="6856214"/>
          </a:xfrm>
          <a:prstGeom prst="rect">
            <a:avLst/>
          </a:prstGeom>
        </p:spPr>
      </p:pic>
      <p:sp>
        <p:nvSpPr>
          <p:cNvPr id="5" name="Rectangle 4">
            <a:extLst>
              <a:ext uri="{FF2B5EF4-FFF2-40B4-BE49-F238E27FC236}">
                <a16:creationId xmlns:a16="http://schemas.microsoft.com/office/drawing/2014/main" id="{14318783-1EA2-40D6-8E88-F1D9BCFFAE1C}"/>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90188546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ECBF5-C810-4214-AC6A-71E4ADAF15A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2C7B4F7-36BE-4AFA-84EF-1602E8CDB91B}"/>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5AAD8C9A-1FE5-47AC-A901-2AA80533F658}"/>
              </a:ext>
            </a:extLst>
          </p:cNvPr>
          <p:cNvPicPr>
            <a:picLocks noChangeAspect="1"/>
          </p:cNvPicPr>
          <p:nvPr/>
        </p:nvPicPr>
        <p:blipFill>
          <a:blip r:embed="rId2"/>
          <a:stretch>
            <a:fillRect/>
          </a:stretch>
        </p:blipFill>
        <p:spPr>
          <a:xfrm>
            <a:off x="-1" y="9307"/>
            <a:ext cx="12188825" cy="6839385"/>
          </a:xfrm>
          <a:prstGeom prst="rect">
            <a:avLst/>
          </a:prstGeom>
        </p:spPr>
      </p:pic>
      <p:sp>
        <p:nvSpPr>
          <p:cNvPr id="5" name="Rectangle 4">
            <a:extLst>
              <a:ext uri="{FF2B5EF4-FFF2-40B4-BE49-F238E27FC236}">
                <a16:creationId xmlns:a16="http://schemas.microsoft.com/office/drawing/2014/main" id="{EB18DFB9-7131-4C65-B654-A1EB8A3B77D7}"/>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6261489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3B14AA-FCD1-4CA3-BD54-38B21D306D93}"/>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E5A1CADF-D196-4ECF-B0B6-8E399369CC7D}"/>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0CBF0878-3AFB-41E5-960B-4360AFD1FAB3}"/>
              </a:ext>
            </a:extLst>
          </p:cNvPr>
          <p:cNvPicPr>
            <a:picLocks noChangeAspect="1"/>
          </p:cNvPicPr>
          <p:nvPr/>
        </p:nvPicPr>
        <p:blipFill>
          <a:blip r:embed="rId2"/>
          <a:stretch>
            <a:fillRect/>
          </a:stretch>
        </p:blipFill>
        <p:spPr>
          <a:xfrm>
            <a:off x="6370" y="0"/>
            <a:ext cx="12176084" cy="6858000"/>
          </a:xfrm>
          <a:prstGeom prst="rect">
            <a:avLst/>
          </a:prstGeom>
        </p:spPr>
      </p:pic>
      <p:sp>
        <p:nvSpPr>
          <p:cNvPr id="5" name="Rectangle 4">
            <a:extLst>
              <a:ext uri="{FF2B5EF4-FFF2-40B4-BE49-F238E27FC236}">
                <a16:creationId xmlns:a16="http://schemas.microsoft.com/office/drawing/2014/main" id="{CABE8D58-037A-4F0E-B3EA-F2AE5BA15FE5}"/>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2107242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186EE-8C11-418A-B01D-6BC7B3FDB53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6E526918-DE06-46BE-8CC6-22ECF75D0DF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F32E16E-11A2-462F-8BE7-DFA8556E5D26}"/>
              </a:ext>
            </a:extLst>
          </p:cNvPr>
          <p:cNvPicPr>
            <a:picLocks noChangeAspect="1"/>
          </p:cNvPicPr>
          <p:nvPr/>
        </p:nvPicPr>
        <p:blipFill>
          <a:blip r:embed="rId2"/>
          <a:stretch>
            <a:fillRect/>
          </a:stretch>
        </p:blipFill>
        <p:spPr>
          <a:xfrm>
            <a:off x="-1" y="1452"/>
            <a:ext cx="12188825" cy="6855095"/>
          </a:xfrm>
          <a:prstGeom prst="rect">
            <a:avLst/>
          </a:prstGeom>
        </p:spPr>
      </p:pic>
      <p:sp>
        <p:nvSpPr>
          <p:cNvPr id="5" name="Rectangle 4">
            <a:extLst>
              <a:ext uri="{FF2B5EF4-FFF2-40B4-BE49-F238E27FC236}">
                <a16:creationId xmlns:a16="http://schemas.microsoft.com/office/drawing/2014/main" id="{00873AEB-04C3-4B6C-B7F9-8CBD01D5ED6B}"/>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5824693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D8625-A220-4634-B55F-6370D6C68BD9}"/>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8906EFF8-51E2-4F1B-8BF6-8A05627F9B16}"/>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6042963-82B5-447A-9DF7-21C64ADABFE4}"/>
              </a:ext>
            </a:extLst>
          </p:cNvPr>
          <p:cNvPicPr>
            <a:picLocks noChangeAspect="1"/>
          </p:cNvPicPr>
          <p:nvPr/>
        </p:nvPicPr>
        <p:blipFill>
          <a:blip r:embed="rId2"/>
          <a:stretch>
            <a:fillRect/>
          </a:stretch>
        </p:blipFill>
        <p:spPr>
          <a:xfrm>
            <a:off x="-1" y="332"/>
            <a:ext cx="12188825" cy="6857336"/>
          </a:xfrm>
          <a:prstGeom prst="rect">
            <a:avLst/>
          </a:prstGeom>
        </p:spPr>
      </p:pic>
      <p:sp>
        <p:nvSpPr>
          <p:cNvPr id="5" name="Rectangle 4">
            <a:extLst>
              <a:ext uri="{FF2B5EF4-FFF2-40B4-BE49-F238E27FC236}">
                <a16:creationId xmlns:a16="http://schemas.microsoft.com/office/drawing/2014/main" id="{B8E1244A-E114-435B-85CB-321468F5C595}"/>
              </a:ext>
            </a:extLst>
          </p:cNvPr>
          <p:cNvSpPr/>
          <p:nvPr/>
        </p:nvSpPr>
        <p:spPr>
          <a:xfrm>
            <a:off x="8913812" y="5486400"/>
            <a:ext cx="3198812" cy="12986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942580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11C93-7DB0-47E8-807B-B70EC1743294}"/>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272A6680-BDB6-4757-99FB-18B37882088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694F54EA-B58E-4E7B-A10F-EB6FEE2B3263}"/>
              </a:ext>
            </a:extLst>
          </p:cNvPr>
          <p:cNvPicPr>
            <a:picLocks noChangeAspect="1"/>
          </p:cNvPicPr>
          <p:nvPr/>
        </p:nvPicPr>
        <p:blipFill>
          <a:blip r:embed="rId2"/>
          <a:stretch>
            <a:fillRect/>
          </a:stretch>
        </p:blipFill>
        <p:spPr>
          <a:xfrm>
            <a:off x="5366" y="0"/>
            <a:ext cx="12178091" cy="6858000"/>
          </a:xfrm>
          <a:prstGeom prst="rect">
            <a:avLst/>
          </a:prstGeom>
        </p:spPr>
      </p:pic>
      <p:sp>
        <p:nvSpPr>
          <p:cNvPr id="5" name="Rectangle 4">
            <a:extLst>
              <a:ext uri="{FF2B5EF4-FFF2-40B4-BE49-F238E27FC236}">
                <a16:creationId xmlns:a16="http://schemas.microsoft.com/office/drawing/2014/main" id="{DBB73D10-D930-45D8-8D2D-5E9F37A6ED8F}"/>
              </a:ext>
            </a:extLst>
          </p:cNvPr>
          <p:cNvSpPr/>
          <p:nvPr/>
        </p:nvSpPr>
        <p:spPr>
          <a:xfrm>
            <a:off x="8913812" y="5410200"/>
            <a:ext cx="3198812" cy="13748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8951843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0"/>
            <a:ext cx="12188825" cy="6858000"/>
          </a:xfrm>
          <a:prstGeom prst="rect">
            <a:avLst/>
          </a:prstGeom>
        </p:spPr>
      </p:pic>
    </p:spTree>
    <p:extLst>
      <p:ext uri="{BB962C8B-B14F-4D97-AF65-F5344CB8AC3E}">
        <p14:creationId xmlns:p14="http://schemas.microsoft.com/office/powerpoint/2010/main" val="40569716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62A42B-501C-4274-89CF-30DCFC7552F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D4A7FA3-FF08-445A-8C0E-13C30BA19250}"/>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C63416B0-FFC5-4150-873D-FA9A3292D2CA}"/>
              </a:ext>
            </a:extLst>
          </p:cNvPr>
          <p:cNvPicPr>
            <a:picLocks noChangeAspect="1"/>
          </p:cNvPicPr>
          <p:nvPr/>
        </p:nvPicPr>
        <p:blipFill>
          <a:blip r:embed="rId2"/>
          <a:stretch>
            <a:fillRect/>
          </a:stretch>
        </p:blipFill>
        <p:spPr>
          <a:xfrm>
            <a:off x="14307" y="0"/>
            <a:ext cx="12160209" cy="6858000"/>
          </a:xfrm>
          <a:prstGeom prst="rect">
            <a:avLst/>
          </a:prstGeom>
        </p:spPr>
      </p:pic>
      <p:sp>
        <p:nvSpPr>
          <p:cNvPr id="5" name="Rectangle 4">
            <a:extLst>
              <a:ext uri="{FF2B5EF4-FFF2-40B4-BE49-F238E27FC236}">
                <a16:creationId xmlns:a16="http://schemas.microsoft.com/office/drawing/2014/main" id="{896ECDD0-F182-4E9D-BC7E-2D91EF78B0F9}"/>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13023507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964D-43FF-4EDA-8347-25633402B8D7}"/>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B3CF1822-BE2F-4FAA-806A-E410DBBDD98A}"/>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143215A-850A-48EA-8142-83D5A2230C53}"/>
              </a:ext>
            </a:extLst>
          </p:cNvPr>
          <p:cNvPicPr>
            <a:picLocks noChangeAspect="1"/>
          </p:cNvPicPr>
          <p:nvPr/>
        </p:nvPicPr>
        <p:blipFill>
          <a:blip r:embed="rId2"/>
          <a:stretch>
            <a:fillRect/>
          </a:stretch>
        </p:blipFill>
        <p:spPr>
          <a:xfrm>
            <a:off x="31154" y="0"/>
            <a:ext cx="12126516" cy="6858000"/>
          </a:xfrm>
          <a:prstGeom prst="rect">
            <a:avLst/>
          </a:prstGeom>
        </p:spPr>
      </p:pic>
      <p:sp>
        <p:nvSpPr>
          <p:cNvPr id="5" name="Rectangle 4">
            <a:extLst>
              <a:ext uri="{FF2B5EF4-FFF2-40B4-BE49-F238E27FC236}">
                <a16:creationId xmlns:a16="http://schemas.microsoft.com/office/drawing/2014/main" id="{055D4B3B-88D2-4F18-A32E-19F7208E2512}"/>
              </a:ext>
            </a:extLst>
          </p:cNvPr>
          <p:cNvSpPr/>
          <p:nvPr/>
        </p:nvSpPr>
        <p:spPr>
          <a:xfrm>
            <a:off x="8913812" y="5352478"/>
            <a:ext cx="3198812" cy="1432570"/>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71036375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0A84C3-CC85-41D7-B33B-77AA8D5814BC}"/>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F306D200-4055-4B45-9F65-BAF7B966F00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2190C706-63EA-418B-AB5D-D34F9AC08F8C}"/>
              </a:ext>
            </a:extLst>
          </p:cNvPr>
          <p:cNvPicPr>
            <a:picLocks noChangeAspect="1"/>
          </p:cNvPicPr>
          <p:nvPr/>
        </p:nvPicPr>
        <p:blipFill>
          <a:blip r:embed="rId2"/>
          <a:stretch>
            <a:fillRect/>
          </a:stretch>
        </p:blipFill>
        <p:spPr>
          <a:xfrm>
            <a:off x="1893" y="0"/>
            <a:ext cx="12185037" cy="6858000"/>
          </a:xfrm>
          <a:prstGeom prst="rect">
            <a:avLst/>
          </a:prstGeom>
        </p:spPr>
      </p:pic>
      <p:sp>
        <p:nvSpPr>
          <p:cNvPr id="5" name="Rectangle 4">
            <a:extLst>
              <a:ext uri="{FF2B5EF4-FFF2-40B4-BE49-F238E27FC236}">
                <a16:creationId xmlns:a16="http://schemas.microsoft.com/office/drawing/2014/main" id="{577CB951-1C3F-47A0-97B3-03EC49A358F9}"/>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2419183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B01EC-BB1D-4828-9D68-97E6446A099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1E77ACBD-9947-47A7-AA70-11990D0F9D3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D0C0FECE-141E-4CF6-A9A0-BD16F3629147}"/>
              </a:ext>
            </a:extLst>
          </p:cNvPr>
          <p:cNvPicPr>
            <a:picLocks noChangeAspect="1"/>
          </p:cNvPicPr>
          <p:nvPr/>
        </p:nvPicPr>
        <p:blipFill>
          <a:blip r:embed="rId2"/>
          <a:stretch>
            <a:fillRect/>
          </a:stretch>
        </p:blipFill>
        <p:spPr>
          <a:xfrm>
            <a:off x="-1" y="0"/>
            <a:ext cx="12188825" cy="6858000"/>
          </a:xfrm>
          <a:prstGeom prst="rect">
            <a:avLst/>
          </a:prstGeom>
        </p:spPr>
      </p:pic>
      <p:sp>
        <p:nvSpPr>
          <p:cNvPr id="5" name="Rectangle 4">
            <a:extLst>
              <a:ext uri="{FF2B5EF4-FFF2-40B4-BE49-F238E27FC236}">
                <a16:creationId xmlns:a16="http://schemas.microsoft.com/office/drawing/2014/main" id="{2D3A5C07-4C6A-4B27-8A33-BC96B0073C36}"/>
              </a:ext>
            </a:extLst>
          </p:cNvPr>
          <p:cNvSpPr/>
          <p:nvPr/>
        </p:nvSpPr>
        <p:spPr>
          <a:xfrm>
            <a:off x="8913812" y="5352478"/>
            <a:ext cx="3198812" cy="1505522"/>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36772893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4DB85B7-5D6C-4958-9924-316031553C6D}"/>
              </a:ext>
            </a:extLst>
          </p:cNvPr>
          <p:cNvPicPr>
            <a:picLocks noGrp="1" noChangeAspect="1"/>
          </p:cNvPicPr>
          <p:nvPr>
            <p:ph idx="1"/>
          </p:nvPr>
        </p:nvPicPr>
        <p:blipFill rotWithShape="1">
          <a:blip r:embed="rId2"/>
          <a:srcRect r="914" b="-1"/>
          <a:stretch/>
        </p:blipFill>
        <p:spPr>
          <a:xfrm>
            <a:off x="20" y="10"/>
            <a:ext cx="12188805" cy="6857990"/>
          </a:xfrm>
          <a:prstGeom prst="rect">
            <a:avLst/>
          </a:prstGeom>
        </p:spPr>
      </p:pic>
      <p:sp>
        <p:nvSpPr>
          <p:cNvPr id="5" name="Rectangle 4">
            <a:extLst>
              <a:ext uri="{FF2B5EF4-FFF2-40B4-BE49-F238E27FC236}">
                <a16:creationId xmlns:a16="http://schemas.microsoft.com/office/drawing/2014/main" id="{6FD63836-95A3-4AF1-93F6-628034E8ADD4}"/>
              </a:ext>
            </a:extLst>
          </p:cNvPr>
          <p:cNvSpPr/>
          <p:nvPr/>
        </p:nvSpPr>
        <p:spPr>
          <a:xfrm>
            <a:off x="150812" y="5319811"/>
            <a:ext cx="4191000" cy="1505522"/>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4870078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B6C6A-50B6-475F-85A4-D5A5829E174B}"/>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C52E52C-9806-423A-8736-60435167BDC7}"/>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16F63D24-A90C-464C-99DC-297C5A0596C7}"/>
              </a:ext>
            </a:extLst>
          </p:cNvPr>
          <p:cNvPicPr>
            <a:picLocks noChangeAspect="1"/>
          </p:cNvPicPr>
          <p:nvPr/>
        </p:nvPicPr>
        <p:blipFill>
          <a:blip r:embed="rId2"/>
          <a:stretch>
            <a:fillRect/>
          </a:stretch>
        </p:blipFill>
        <p:spPr>
          <a:xfrm>
            <a:off x="-1" y="21177"/>
            <a:ext cx="12188825" cy="6815645"/>
          </a:xfrm>
          <a:prstGeom prst="rect">
            <a:avLst/>
          </a:prstGeom>
        </p:spPr>
      </p:pic>
      <p:sp>
        <p:nvSpPr>
          <p:cNvPr id="5" name="Rectangle 4">
            <a:extLst>
              <a:ext uri="{FF2B5EF4-FFF2-40B4-BE49-F238E27FC236}">
                <a16:creationId xmlns:a16="http://schemas.microsoft.com/office/drawing/2014/main" id="{8B5F42A1-025E-47ED-AC5A-DB4732294BB6}"/>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4193907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C0B72D-DB32-4646-9CF9-1B3EB106F8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56CCD71E-5D35-4403-8D77-370A71FF8249}"/>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78CF40A9-1257-49E8-BB6C-01C6762A981F}"/>
              </a:ext>
            </a:extLst>
          </p:cNvPr>
          <p:cNvPicPr>
            <a:picLocks noChangeAspect="1"/>
          </p:cNvPicPr>
          <p:nvPr/>
        </p:nvPicPr>
        <p:blipFill>
          <a:blip r:embed="rId2"/>
          <a:stretch>
            <a:fillRect/>
          </a:stretch>
        </p:blipFill>
        <p:spPr>
          <a:xfrm>
            <a:off x="10846" y="0"/>
            <a:ext cx="12167131" cy="6858000"/>
          </a:xfrm>
          <a:prstGeom prst="rect">
            <a:avLst/>
          </a:prstGeom>
        </p:spPr>
      </p:pic>
      <p:sp>
        <p:nvSpPr>
          <p:cNvPr id="5" name="Rectangle 4">
            <a:extLst>
              <a:ext uri="{FF2B5EF4-FFF2-40B4-BE49-F238E27FC236}">
                <a16:creationId xmlns:a16="http://schemas.microsoft.com/office/drawing/2014/main" id="{4322A7CF-A2EC-4D07-8A3C-A30099DCE3A0}"/>
              </a:ext>
            </a:extLst>
          </p:cNvPr>
          <p:cNvSpPr/>
          <p:nvPr/>
        </p:nvSpPr>
        <p:spPr>
          <a:xfrm>
            <a:off x="9371012" y="5791200"/>
            <a:ext cx="2741612" cy="9938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8565521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01F73-7524-47DD-8B33-F8298103F28F}"/>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DF49F859-44F2-4DAE-8D28-A02F581016C5}"/>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906CF57-0EB1-4F32-B19F-FEF2DE31F230}"/>
              </a:ext>
            </a:extLst>
          </p:cNvPr>
          <p:cNvPicPr>
            <a:picLocks noChangeAspect="1"/>
          </p:cNvPicPr>
          <p:nvPr/>
        </p:nvPicPr>
        <p:blipFill>
          <a:blip r:embed="rId2"/>
          <a:stretch>
            <a:fillRect/>
          </a:stretch>
        </p:blipFill>
        <p:spPr>
          <a:xfrm>
            <a:off x="-1" y="5374"/>
            <a:ext cx="12188825" cy="6847252"/>
          </a:xfrm>
          <a:prstGeom prst="rect">
            <a:avLst/>
          </a:prstGeom>
        </p:spPr>
      </p:pic>
      <p:sp>
        <p:nvSpPr>
          <p:cNvPr id="5" name="Rectangle 4">
            <a:extLst>
              <a:ext uri="{FF2B5EF4-FFF2-40B4-BE49-F238E27FC236}">
                <a16:creationId xmlns:a16="http://schemas.microsoft.com/office/drawing/2014/main" id="{1E782E09-7C93-434F-A3A5-C2BE8B13F75A}"/>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7920920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37D8B-CF10-47F6-89FD-EE47E1EF565D}"/>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0A48D894-8ED7-4713-983F-F397455EBA82}"/>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B375E350-20F0-48BA-A3FE-E4277B2F5CA2}"/>
              </a:ext>
            </a:extLst>
          </p:cNvPr>
          <p:cNvPicPr>
            <a:picLocks noChangeAspect="1"/>
          </p:cNvPicPr>
          <p:nvPr/>
        </p:nvPicPr>
        <p:blipFill>
          <a:blip r:embed="rId2"/>
          <a:stretch>
            <a:fillRect/>
          </a:stretch>
        </p:blipFill>
        <p:spPr>
          <a:xfrm>
            <a:off x="2894" y="0"/>
            <a:ext cx="12183035" cy="6858000"/>
          </a:xfrm>
          <a:prstGeom prst="rect">
            <a:avLst/>
          </a:prstGeom>
        </p:spPr>
      </p:pic>
      <p:sp>
        <p:nvSpPr>
          <p:cNvPr id="5" name="Rectangle 4">
            <a:extLst>
              <a:ext uri="{FF2B5EF4-FFF2-40B4-BE49-F238E27FC236}">
                <a16:creationId xmlns:a16="http://schemas.microsoft.com/office/drawing/2014/main" id="{68237C4F-B9F6-459C-85F3-7B297E27CF1E}"/>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4035428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7247-3DF4-494D-B757-471364443420}"/>
              </a:ext>
            </a:extLst>
          </p:cNvPr>
          <p:cNvSpPr>
            <a:spLocks noGrp="1"/>
          </p:cNvSpPr>
          <p:nvPr>
            <p:ph type="title"/>
          </p:nvPr>
        </p:nvSpPr>
        <p:spPr/>
        <p:txBody>
          <a:bodyPr/>
          <a:lstStyle/>
          <a:p>
            <a:endParaRPr lang="en-IN"/>
          </a:p>
        </p:txBody>
      </p:sp>
      <p:sp>
        <p:nvSpPr>
          <p:cNvPr id="3" name="Content Placeholder 2">
            <a:extLst>
              <a:ext uri="{FF2B5EF4-FFF2-40B4-BE49-F238E27FC236}">
                <a16:creationId xmlns:a16="http://schemas.microsoft.com/office/drawing/2014/main" id="{9A5BDB7B-89D8-4440-AE97-7E7A549E3DF3}"/>
              </a:ext>
            </a:extLst>
          </p:cNvPr>
          <p:cNvSpPr>
            <a:spLocks noGrp="1"/>
          </p:cNvSpPr>
          <p:nvPr>
            <p:ph idx="1"/>
          </p:nvPr>
        </p:nvSpPr>
        <p:spPr/>
        <p:txBody>
          <a:bodyPr/>
          <a:lstStyle/>
          <a:p>
            <a:endParaRPr lang="en-IN"/>
          </a:p>
        </p:txBody>
      </p:sp>
      <p:pic>
        <p:nvPicPr>
          <p:cNvPr id="4" name="Picture 3">
            <a:extLst>
              <a:ext uri="{FF2B5EF4-FFF2-40B4-BE49-F238E27FC236}">
                <a16:creationId xmlns:a16="http://schemas.microsoft.com/office/drawing/2014/main" id="{AE6FF90C-D5C2-45FD-8E83-12DC75768C21}"/>
              </a:ext>
            </a:extLst>
          </p:cNvPr>
          <p:cNvPicPr>
            <a:picLocks noChangeAspect="1"/>
          </p:cNvPicPr>
          <p:nvPr/>
        </p:nvPicPr>
        <p:blipFill>
          <a:blip r:embed="rId2"/>
          <a:stretch>
            <a:fillRect/>
          </a:stretch>
        </p:blipFill>
        <p:spPr>
          <a:xfrm>
            <a:off x="-1" y="11824"/>
            <a:ext cx="12188825" cy="6834352"/>
          </a:xfrm>
          <a:prstGeom prst="rect">
            <a:avLst/>
          </a:prstGeom>
        </p:spPr>
      </p:pic>
      <p:sp>
        <p:nvSpPr>
          <p:cNvPr id="5" name="Rectangle 4">
            <a:extLst>
              <a:ext uri="{FF2B5EF4-FFF2-40B4-BE49-F238E27FC236}">
                <a16:creationId xmlns:a16="http://schemas.microsoft.com/office/drawing/2014/main" id="{6FEFF005-F847-4A99-9194-96AC4D379543}"/>
              </a:ext>
            </a:extLst>
          </p:cNvPr>
          <p:cNvSpPr/>
          <p:nvPr/>
        </p:nvSpPr>
        <p:spPr>
          <a:xfrm>
            <a:off x="8913812" y="5562600"/>
            <a:ext cx="3198812" cy="1222448"/>
          </a:xfrm>
          <a:prstGeom prst="rect">
            <a:avLst/>
          </a:prstGeom>
          <a:solidFill>
            <a:srgbClr val="49BAFB"/>
          </a:solidFill>
          <a:ln>
            <a:solidFill>
              <a:srgbClr val="49BAF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6771998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TotalTime>
  <Words>9072</Words>
  <Application>Microsoft Office PowerPoint</Application>
  <PresentationFormat>Custom</PresentationFormat>
  <Paragraphs>1703</Paragraphs>
  <Slides>551</Slides>
  <Notes>11</Notes>
  <HiddenSlides>0</HiddenSlides>
  <MMClips>6</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551</vt:i4>
      </vt:variant>
    </vt:vector>
  </HeadingPairs>
  <TitlesOfParts>
    <vt:vector size="568" baseType="lpstr">
      <vt:lpstr>Aharoni</vt:lpstr>
      <vt:lpstr>Arial</vt:lpstr>
      <vt:lpstr>Arial Unicode MS</vt:lpstr>
      <vt:lpstr>Calibri</vt:lpstr>
      <vt:lpstr>Candara Light</vt:lpstr>
      <vt:lpstr>Consolas</vt:lpstr>
      <vt:lpstr>Courier New</vt:lpstr>
      <vt:lpstr>CourierNewPSMT</vt:lpstr>
      <vt:lpstr>DK Cool Crayon</vt:lpstr>
      <vt:lpstr>Google Sans</vt:lpstr>
      <vt:lpstr>inherit</vt:lpstr>
      <vt:lpstr>Jokerman</vt:lpstr>
      <vt:lpstr>Microsoft Himalaya</vt:lpstr>
      <vt:lpstr>Roboto</vt:lpstr>
      <vt:lpstr>Verdana</vt:lpstr>
      <vt:lpstr>Wingdings 3</vt:lpstr>
      <vt:lpstr>Office Theme</vt:lpstr>
      <vt:lpstr>Workshop on Android Application Development</vt:lpstr>
      <vt:lpstr>Workshop on Hybrid Application Development</vt:lpstr>
      <vt:lpstr>What is this about?</vt:lpstr>
      <vt:lpstr>Guess it !</vt:lpstr>
      <vt:lpstr>Guess it !</vt:lpstr>
      <vt:lpstr>Guess it !</vt:lpstr>
      <vt:lpstr>Guess it !</vt:lpstr>
      <vt:lpstr>PowerPoint Presentation</vt:lpstr>
      <vt:lpstr>PowerPoint Presentation</vt:lpstr>
      <vt:lpstr>PowerPoint Presentation</vt:lpstr>
      <vt:lpstr>PowerPoint Presentation</vt:lpstr>
      <vt:lpstr>PowerPoint Presentation</vt:lpstr>
      <vt:lpstr>Basic Applications Types </vt:lpstr>
      <vt:lpstr>PowerPoint Presentation</vt:lpstr>
      <vt:lpstr>PowerPoint Presentation</vt:lpstr>
      <vt:lpstr>PowerPoint Presentation</vt:lpstr>
      <vt:lpstr>PowerPoint Presentation</vt:lpstr>
      <vt:lpstr>PowerPoint Presentation</vt:lpstr>
      <vt:lpstr>Alternative platforms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React is..</vt:lpstr>
      <vt:lpstr>PowerPoint Presentation</vt:lpstr>
      <vt:lpstr>PowerPoint Presentation</vt:lpstr>
      <vt:lpstr>Bugdroid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Popular Mobile OS Platforms</vt:lpstr>
      <vt:lpstr>Why Android?</vt:lpstr>
      <vt:lpstr>PowerPoint Presentation</vt:lpstr>
      <vt:lpstr>Devices supported by android.</vt:lpstr>
      <vt:lpstr>Platforms</vt:lpstr>
      <vt:lpstr>Platforms</vt:lpstr>
      <vt:lpstr>PowerPoint Presentation</vt:lpstr>
      <vt:lpstr>Languages</vt:lpstr>
      <vt:lpstr>Number of apps available in leading app stores as of 1st quarter 2018</vt:lpstr>
      <vt:lpstr>Android operating system share worldwide by OS version from 2013 to 2018</vt:lpstr>
      <vt:lpstr>Number of available applications in the Google Play Store from December 2009 to June 2018</vt:lpstr>
      <vt:lpstr>Google's revenue worldwide from 2002 to 2017 (in billion U.S. dollars)</vt:lpstr>
      <vt:lpstr>Leading Android apps in the Google Play Store worldwide in April 2018, by revenue (in million U.S. dollars)</vt:lpstr>
      <vt:lpstr>Most popular Google Play app store categories from 1st quarter 2016 to 1st quarter 2018, by number of downloads (in millions)</vt:lpstr>
      <vt:lpstr>Android</vt:lpstr>
      <vt:lpstr>Places for Distributing Application</vt:lpstr>
      <vt:lpstr>Get Started with Publishing your Android Application on Google Play </vt:lpstr>
      <vt:lpstr>Step 1: Register for a Publisher Account</vt:lpstr>
      <vt:lpstr>Step 2: Set Up a Google Payments Merchant Account</vt:lpstr>
      <vt:lpstr>Step 3: Explore the Developer Console</vt:lpstr>
      <vt:lpstr>PowerPoint Presentation</vt:lpstr>
      <vt:lpstr>Ways to earn money from an android app:</vt:lpstr>
      <vt:lpstr>Ways to earn money from an android app:</vt:lpstr>
      <vt:lpstr>PowerPoint Presentation</vt:lpstr>
      <vt:lpstr>Required Software</vt:lpstr>
      <vt:lpstr>PowerPoint Presentation</vt:lpstr>
      <vt:lpstr>PowerPoint Presentation</vt:lpstr>
      <vt:lpstr>Emulator</vt:lpstr>
      <vt:lpstr>Basic Application Components</vt:lpstr>
      <vt:lpstr>Activity</vt:lpstr>
      <vt:lpstr>Activity</vt:lpstr>
      <vt:lpstr>Intent</vt:lpstr>
      <vt:lpstr>Service</vt:lpstr>
      <vt:lpstr>Broadcast Receivers</vt:lpstr>
      <vt:lpstr>Broadcast Receivers</vt:lpstr>
      <vt:lpstr>Content Providers</vt:lpstr>
      <vt:lpstr>Content Providers</vt:lpstr>
      <vt:lpstr>Project structure</vt:lpstr>
      <vt:lpstr>Some useful Online Resources</vt:lpstr>
      <vt:lpstr>PowerPoint Presentation</vt:lpstr>
      <vt:lpstr>Books: Novice</vt:lpstr>
      <vt:lpstr>Books: Intermediate &amp; Advanced</vt:lpstr>
      <vt:lpstr>Books: Intermediate &amp; Advanced</vt:lpstr>
      <vt:lpstr>Books: Intermediate &amp; Advanced</vt:lpstr>
      <vt:lpstr>References</vt:lpstr>
      <vt:lpstr>PowerPoint Presentation</vt:lpstr>
      <vt:lpstr>JAVA</vt:lpstr>
      <vt:lpstr>JVM </vt:lpstr>
      <vt:lpstr>JRE</vt:lpstr>
      <vt:lpstr>JVM JRE JDK</vt:lpstr>
      <vt:lpstr>PowerPoint Presentation</vt:lpstr>
      <vt:lpstr>JVM, JRE and JDK</vt:lpstr>
      <vt:lpstr>Environment variables</vt:lpstr>
      <vt:lpstr>Verification of JAVA installation </vt:lpstr>
      <vt:lpstr>Verification of JAVA installation </vt:lpstr>
      <vt:lpstr>PowerPoint Presentation</vt:lpstr>
      <vt:lpstr>OOP</vt:lpstr>
      <vt:lpstr>Introducing Classes and objects</vt:lpstr>
      <vt:lpstr>PowerPoint Presentation</vt:lpstr>
      <vt:lpstr>PowerPoint Presentation</vt:lpstr>
      <vt:lpstr>PowerPoint Presentation</vt:lpstr>
      <vt:lpstr>Simple class</vt:lpstr>
      <vt:lpstr>PowerPoint Presentation</vt:lpstr>
      <vt:lpstr>Inheritance</vt:lpstr>
      <vt:lpstr>Inheritance</vt:lpstr>
      <vt:lpstr>Polymorphism </vt:lpstr>
      <vt:lpstr>Encapsulation</vt:lpstr>
      <vt:lpstr>Encapsulation</vt:lpstr>
      <vt:lpstr>Abstraction</vt:lpstr>
      <vt:lpstr>Types of errors</vt:lpstr>
      <vt:lpstr>Keypad: Calculator or Phone Dialer</vt:lpstr>
      <vt:lpstr>Simple Media Player</vt:lpstr>
      <vt:lpstr>Android View Hirarchy </vt:lpstr>
      <vt:lpstr>PowerPoint Presentation</vt:lpstr>
      <vt:lpstr>Layouts</vt:lpstr>
      <vt:lpstr>Layouts</vt:lpstr>
      <vt:lpstr>PowerPoint Presentation</vt:lpstr>
      <vt:lpstr>PowerPoint Presentation</vt:lpstr>
      <vt:lpstr>Widget height and length</vt:lpstr>
      <vt:lpstr>Layouts: Linear Layout</vt:lpstr>
      <vt:lpstr>Widget height and length</vt:lpstr>
      <vt:lpstr>Widget height and length</vt:lpstr>
      <vt:lpstr>Widget height and length</vt:lpstr>
      <vt:lpstr>Widget height and length</vt:lpstr>
      <vt:lpstr>PowerPoint Presentation</vt:lpstr>
      <vt:lpstr>PowerPoint Presentation</vt:lpstr>
      <vt:lpstr>Widget height and length</vt:lpstr>
      <vt:lpstr>Widget height and length</vt:lpstr>
      <vt:lpstr>Widget height and length</vt:lpstr>
      <vt:lpstr>Widget height and length</vt:lpstr>
      <vt:lpstr>Widget height and length</vt:lpstr>
      <vt:lpstr>PowerPoint Presentation</vt:lpstr>
      <vt:lpstr>Widget height and length</vt:lpstr>
      <vt:lpstr>Widget height and length</vt:lpstr>
      <vt:lpstr>PowerPoint Presentation</vt:lpstr>
      <vt:lpstr>Widget height and length</vt:lpstr>
      <vt:lpstr>PowerPoint Presentation</vt:lpstr>
      <vt:lpstr>Widget height and length</vt:lpstr>
      <vt:lpstr>PowerPoint Presentation</vt:lpstr>
      <vt:lpstr>Widget height and length</vt:lpstr>
      <vt:lpstr>PowerPoint Presentation</vt:lpstr>
      <vt:lpstr>Widget height and length</vt:lpstr>
      <vt:lpstr>PowerPoint Presentation</vt:lpstr>
      <vt:lpstr>Widget height and length</vt:lpstr>
      <vt:lpstr>Keypad</vt:lpstr>
      <vt:lpstr>Keypad</vt:lpstr>
      <vt:lpstr>Keypad</vt:lpstr>
      <vt:lpstr>Keypad</vt:lpstr>
      <vt:lpstr>PowerPoint Presentation</vt:lpstr>
      <vt:lpstr>PowerPoint Presentation</vt:lpstr>
      <vt:lpstr>PowerPoint Presentation</vt:lpstr>
      <vt:lpstr>PowerPoint Presentation</vt:lpstr>
      <vt:lpstr>XML Layout Code</vt:lpstr>
      <vt:lpstr>XML code for generating Button</vt:lpstr>
      <vt:lpstr>PowerPoint Presentation</vt:lpstr>
      <vt:lpstr>PowerPoint Presentation</vt:lpstr>
      <vt:lpstr>Referencing</vt:lpstr>
      <vt:lpstr>PowerPoint Presentation</vt:lpstr>
      <vt:lpstr>PowerPoint Presentation</vt:lpstr>
      <vt:lpstr>Onclick Listeners</vt:lpstr>
      <vt:lpstr>Method 1:  Specifying onclick attribute for every button in layout XML file.</vt:lpstr>
      <vt:lpstr>Method 2:  Implementing onClickListener interface</vt:lpstr>
      <vt:lpstr>Method 2:  Implementing onClickListener interface</vt:lpstr>
      <vt:lpstr>PowerPoint Presentation</vt:lpstr>
      <vt:lpstr>Toast Message</vt:lpstr>
      <vt:lpstr>Intents</vt:lpstr>
      <vt:lpstr>Intent</vt:lpstr>
      <vt:lpstr>Intent</vt:lpstr>
      <vt:lpstr>PowerPoint Presentation</vt:lpstr>
      <vt:lpstr>PowerPoint Presentation</vt:lpstr>
      <vt:lpstr>Database</vt:lpstr>
      <vt:lpstr>Database</vt:lpstr>
      <vt:lpstr>Database: Insert</vt:lpstr>
      <vt:lpstr>Database: Retrieve</vt:lpstr>
      <vt:lpstr>Media Player : create</vt:lpstr>
      <vt:lpstr>Media Player: Play &amp; pause</vt:lpstr>
      <vt:lpstr>Media Player: fast forward &amp; rewind</vt:lpstr>
      <vt:lpstr>Calling app</vt:lpstr>
      <vt:lpstr>Messaging App</vt:lpstr>
      <vt:lpstr>Web browser intent</vt:lpstr>
      <vt:lpstr>Adapter</vt:lpstr>
      <vt:lpstr>Spinner</vt:lpstr>
      <vt:lpstr>ListView</vt:lpstr>
      <vt:lpstr>Animation</vt:lpstr>
      <vt:lpstr>Animation</vt:lpstr>
      <vt:lpstr>Animation: Scale</vt:lpstr>
      <vt:lpstr>Animation: Rotate</vt:lpstr>
      <vt:lpstr>Animation: alpha</vt:lpstr>
      <vt:lpstr>PowerPoint Presentation</vt:lpstr>
      <vt:lpstr>PowerPoint Presentation</vt:lpstr>
      <vt:lpstr>PowerPoint Presentation</vt:lpstr>
      <vt:lpstr>PowerPoint Presentation</vt:lpstr>
      <vt:lpstr>PowerPoint Presentation</vt:lpstr>
      <vt:lpstr>PowerPoint Presentation</vt:lpstr>
      <vt:lpstr>Google Maps Android API</vt:lpstr>
      <vt:lpstr>Latitude and longitude </vt:lpstr>
      <vt:lpstr>Hello Map</vt:lpstr>
      <vt:lpstr>Change the Map Type</vt:lpstr>
      <vt:lpstr>Indoor Maps</vt:lpstr>
      <vt:lpstr>Custom Markers and Info windows</vt:lpstr>
      <vt:lpstr>Flat Markers</vt:lpstr>
      <vt:lpstr>Polylines</vt:lpstr>
      <vt:lpstr>PowerPoint Presentation</vt:lpstr>
      <vt:lpstr>UI Elements and Events</vt:lpstr>
      <vt:lpstr>Button</vt:lpstr>
      <vt:lpstr>Button</vt:lpstr>
      <vt:lpstr>EditText</vt:lpstr>
      <vt:lpstr>EditText</vt:lpstr>
      <vt:lpstr>RadioGroup</vt:lpstr>
      <vt:lpstr>ListView</vt:lpstr>
      <vt:lpstr>AlertDialog</vt:lpstr>
      <vt:lpstr>Alert Dialog</vt:lpstr>
      <vt:lpstr>Interaction Among Activities</vt:lpstr>
      <vt:lpstr>Example</vt:lpstr>
      <vt:lpstr>Example</vt:lpstr>
      <vt:lpstr>Example</vt:lpstr>
      <vt:lpstr>Example – Using Bundle</vt:lpstr>
      <vt:lpstr>Example – Using Bundle</vt:lpstr>
      <vt:lpstr>Fragments</vt:lpstr>
      <vt:lpstr>Fragments</vt:lpstr>
      <vt:lpstr>PowerPoint Presentation</vt:lpstr>
      <vt:lpstr>Building Fragments</vt:lpstr>
      <vt:lpstr>1. Designing the Fragment layout</vt:lpstr>
      <vt:lpstr>nation_fragment.xml.</vt:lpstr>
      <vt:lpstr>state_fragment.xml</vt:lpstr>
      <vt:lpstr>2. Fragment class</vt:lpstr>
      <vt:lpstr>NationFragment.java</vt:lpstr>
      <vt:lpstr>StateFragment.java.</vt:lpstr>
      <vt:lpstr>Activity layout file with Fragments attached.</vt:lpstr>
      <vt:lpstr>Activity layout file with Fragments attached.</vt:lpstr>
      <vt:lpstr>Activity  layout file  with  Fragments  attached.</vt:lpstr>
      <vt:lpstr>Dynamically adding NationFragment and StateFragment to an Activity.</vt:lpstr>
      <vt:lpstr>Life Cycle of  Fragments</vt:lpstr>
      <vt:lpstr>PowerPoint Presentation</vt:lpstr>
      <vt:lpstr>PowerPoint Presentation</vt:lpstr>
      <vt:lpstr>PowerPoint Presentation</vt:lpstr>
      <vt:lpstr>Interaction Between Fragments: Modified NationFragment.java</vt:lpstr>
      <vt:lpstr>onFragmentAction() method definition in MainActivity</vt:lpstr>
      <vt:lpstr>setList()  method  definition  in  State Fragment.</vt:lpstr>
      <vt:lpstr>Action Bar</vt:lpstr>
      <vt:lpstr>Action Bar</vt:lpstr>
      <vt:lpstr>Adding  navigation  tabs  to an  ActionBar</vt:lpstr>
      <vt:lpstr>Adding  navigation  tabs  to an  ActionBar</vt:lpstr>
      <vt:lpstr>Menu in Action Bar</vt:lpstr>
      <vt:lpstr>Menu in  Action Bar</vt:lpstr>
      <vt:lpstr>onCreateOptionsMenu() method in Activity class.</vt:lpstr>
      <vt:lpstr>onOptionsItemSelected() method in Activity</vt:lpstr>
      <vt:lpstr>Context Menu</vt:lpstr>
      <vt:lpstr>To provide a floating context menu:</vt:lpstr>
      <vt:lpstr>Context Menu</vt:lpstr>
      <vt:lpstr>Context Menu</vt:lpstr>
      <vt:lpstr>App Functionality – Beyond UI</vt:lpstr>
      <vt:lpstr>PowerPoint Presentation</vt:lpstr>
      <vt:lpstr>PowerPoint Presentation</vt:lpstr>
      <vt:lpstr>PowerPoint Presentation</vt:lpstr>
      <vt:lpstr>THREADS</vt:lpstr>
      <vt:lpstr>THREADS</vt:lpstr>
      <vt:lpstr>THREADS</vt:lpstr>
      <vt:lpstr>Example</vt:lpstr>
      <vt:lpstr>Example</vt:lpstr>
      <vt:lpstr>PowerPoint Presentation</vt:lpstr>
      <vt:lpstr>ASYNCTASK</vt:lpstr>
      <vt:lpstr>ASYNCTASK</vt:lpstr>
      <vt:lpstr>ASYNCTASK</vt:lpstr>
      <vt:lpstr>ASYNCTASK</vt:lpstr>
      <vt:lpstr>PowerPoint Presentation</vt:lpstr>
      <vt:lpstr>ASYNCTASK</vt:lpstr>
      <vt:lpstr>ASYNCTASK</vt:lpstr>
      <vt:lpstr>SERVICE</vt:lpstr>
      <vt:lpstr>SERVICE</vt:lpstr>
      <vt:lpstr>States and Life-Cycle Methods</vt:lpstr>
      <vt:lpstr>Initiating a Service</vt:lpstr>
      <vt:lpstr>INTENTS AND INTENT RESOLUTION</vt:lpstr>
      <vt:lpstr>INTENTS AND INTENT RESOLUTION</vt:lpstr>
      <vt:lpstr>INTENTS AND INTENT RESOLUTION</vt:lpstr>
      <vt:lpstr>INTENTS AND INTENT RESOLUTION Blueprint of Intent filter.</vt:lpstr>
      <vt:lpstr>BROADCAST RECEIVERS</vt:lpstr>
      <vt:lpstr>BROADCAST RECEIVERS</vt:lpstr>
      <vt:lpstr>Registering Broadcast Receiver in app manifest</vt:lpstr>
      <vt:lpstr>sendBroadcast() method in triggering component</vt:lpstr>
      <vt:lpstr>Dynamic registration/deregistration of Broadcast Receiver.</vt:lpstr>
      <vt:lpstr>TELEPHONY AND SMS</vt:lpstr>
      <vt:lpstr>TelephonyManager</vt:lpstr>
      <vt:lpstr>Accessing TelephonyManager</vt:lpstr>
      <vt:lpstr>Accessing TelephonyManager</vt:lpstr>
      <vt:lpstr>The TelephonyManager can also be used to determine the state of a mobile device.</vt:lpstr>
      <vt:lpstr>SmsManager</vt:lpstr>
      <vt:lpstr>SERVICE</vt:lpstr>
      <vt:lpstr>Service states and Life-Cycle Methods</vt:lpstr>
      <vt:lpstr>Initiating a Service</vt:lpstr>
      <vt:lpstr>Initiating a Service</vt:lpstr>
      <vt:lpstr>Initiating  a Service</vt:lpstr>
      <vt:lpstr>onClick() method to call a Service.</vt:lpstr>
      <vt:lpstr>Registering Service in AndroidManifest.xml.</vt:lpstr>
      <vt:lpstr>IntentService</vt:lpstr>
      <vt:lpstr>IntentService</vt:lpstr>
      <vt:lpstr>Bound Service</vt:lpstr>
      <vt:lpstr>Bound Service</vt:lpstr>
      <vt:lpstr>Bound Service</vt:lpstr>
      <vt:lpstr>Bound Service</vt:lpstr>
      <vt:lpstr>Bound Service States and Life-Cycle Methods.</vt:lpstr>
      <vt:lpstr>Client component for Bound Service.</vt:lpstr>
      <vt:lpstr>CounterService modified to cater to local binding.</vt:lpstr>
      <vt:lpstr>CounterService  modified to cater  to local binding.</vt:lpstr>
      <vt:lpstr>CounterService  modified to cater  to local binding.</vt:lpstr>
      <vt:lpstr>Client component  – CounterActivity</vt:lpstr>
      <vt:lpstr>Client component  – CounterActivity</vt:lpstr>
      <vt:lpstr>flags’ values are used to indicate the priority that should be assigned by the Android runtime to the Service in case of resource crunch</vt:lpstr>
      <vt:lpstr>CounterService  modified to cater  to cross-app binding.</vt:lpstr>
      <vt:lpstr>CounterService  modified to cater  to cross-app binding.</vt:lpstr>
      <vt:lpstr>Client component – CounterActivity</vt:lpstr>
      <vt:lpstr>Client component – CounterActivity</vt:lpstr>
      <vt:lpstr>Client component – CounterActivity</vt:lpstr>
      <vt:lpstr>NOTIFICATIONS</vt:lpstr>
      <vt:lpstr>NOTIFICATIONS</vt:lpstr>
      <vt:lpstr>Views for notifications</vt:lpstr>
      <vt:lpstr>Views for notifications</vt:lpstr>
      <vt:lpstr>Creating a notification</vt:lpstr>
      <vt:lpstr>Creating a notification</vt:lpstr>
      <vt:lpstr>Creating a notification</vt:lpstr>
      <vt:lpstr>  Displaying value of count in ResultActivity</vt:lpstr>
      <vt:lpstr>Changes to AndroidManifest.xml.</vt:lpstr>
      <vt:lpstr>PowerPoint Presentation</vt:lpstr>
      <vt:lpstr>PowerPoint Presentation</vt:lpstr>
      <vt:lpstr>This chapter primarily focuses on data handling in Android apps.</vt:lpstr>
      <vt:lpstr>FLAT FILES</vt:lpstr>
      <vt:lpstr>FLAT FILES</vt:lpstr>
      <vt:lpstr>FLAT FILES</vt:lpstr>
      <vt:lpstr>FLAT FILES: Writing to a flat file</vt:lpstr>
      <vt:lpstr>FLAT FILES: Writing to a flat file</vt:lpstr>
      <vt:lpstr>FLAT FILES: Writing to a flat file</vt:lpstr>
      <vt:lpstr>File Explorer view</vt:lpstr>
      <vt:lpstr>FLAT FILES: Reading from a flat file</vt:lpstr>
      <vt:lpstr>Reading and  writing flat  files in  an SD card</vt:lpstr>
      <vt:lpstr>Reading  and writing  flat files in an  SD card</vt:lpstr>
      <vt:lpstr>userinput.txt created in an SD card.</vt:lpstr>
      <vt:lpstr>Emulating an SD card.</vt:lpstr>
      <vt:lpstr>SHARED PREFERENCES</vt:lpstr>
      <vt:lpstr>SHARED PREFERENCES</vt:lpstr>
      <vt:lpstr>SHARED PREFERENCES</vt:lpstr>
      <vt:lpstr>The SharedPreference app will contain two components:</vt:lpstr>
      <vt:lpstr>Saving user settings using SharedPreferences API.</vt:lpstr>
      <vt:lpstr>Methods offered by Editor to save data in shared preferences</vt:lpstr>
      <vt:lpstr>Contents of SMSPreferences.xml</vt:lpstr>
      <vt:lpstr>sendSMS() method of SMSSender.</vt:lpstr>
      <vt:lpstr>RELATIONAL DATA</vt:lpstr>
      <vt:lpstr>SQLite</vt:lpstr>
      <vt:lpstr>SQLite</vt:lpstr>
      <vt:lpstr>Save data using SQLite</vt:lpstr>
      <vt:lpstr>Define a schema and contract</vt:lpstr>
      <vt:lpstr>FeedReaderContract </vt:lpstr>
      <vt:lpstr>FeedReaderContract </vt:lpstr>
      <vt:lpstr>Create a database using an SQL helper</vt:lpstr>
      <vt:lpstr>Create a database using an SQL helper</vt:lpstr>
      <vt:lpstr>Create a database using an SQL helper</vt:lpstr>
      <vt:lpstr>To access your database, instantiate your subclass of SQLiteOpenHelper</vt:lpstr>
      <vt:lpstr>Put information into a database</vt:lpstr>
      <vt:lpstr>Read information from a database</vt:lpstr>
      <vt:lpstr>PowerPoint Presentation</vt:lpstr>
      <vt:lpstr>PowerPoint Presentation</vt:lpstr>
      <vt:lpstr>Delete information from a database</vt:lpstr>
      <vt:lpstr>Update a database</vt:lpstr>
      <vt:lpstr>Persisting database connection</vt:lpstr>
      <vt:lpstr>DATA SHARING ACROSS APPS</vt:lpstr>
      <vt:lpstr>DATA SHARING ACROSS APPS</vt:lpstr>
      <vt:lpstr>(a) Contacts app. (b) Contacts in our app.</vt:lpstr>
      <vt:lpstr>In-Built Content Provider</vt:lpstr>
      <vt:lpstr>In-Built Content Provider</vt:lpstr>
      <vt:lpstr>PowerPoint Presentation</vt:lpstr>
      <vt:lpstr>PowerPoint Presentation</vt:lpstr>
      <vt:lpstr>In-Built Content Provider</vt:lpstr>
      <vt:lpstr>ENTERPRISE DATA</vt:lpstr>
      <vt:lpstr>Determining network connectivity</vt:lpstr>
      <vt:lpstr>The Web service response</vt:lpstr>
      <vt:lpstr>Fetching expense data using HTTP GET</vt:lpstr>
      <vt:lpstr>Fetching expense data using HTTP GET</vt:lpstr>
      <vt:lpstr>Parsing result in onPostExecute() method.</vt:lpstr>
      <vt:lpstr>readJsonStream() method.</vt:lpstr>
      <vt:lpstr>PowerPoint Presentation</vt:lpstr>
      <vt:lpstr>Location Services and Maps</vt:lpstr>
      <vt:lpstr>GOOGLE PLAY SERVICES</vt:lpstr>
      <vt:lpstr>GOOGLE PLAY SERVICES</vt:lpstr>
      <vt:lpstr>GOOGLE PLAY SERVICES</vt:lpstr>
      <vt:lpstr>GOOGLE PLAY SERVICES</vt:lpstr>
      <vt:lpstr>GOOGLE PLAY SERVICES</vt:lpstr>
      <vt:lpstr>Checking availability of Google Play services.</vt:lpstr>
      <vt:lpstr>LOCATION SERVICES</vt:lpstr>
      <vt:lpstr>Locating the User</vt:lpstr>
      <vt:lpstr>Locating the User</vt:lpstr>
      <vt:lpstr>PowerPoint Presentation</vt:lpstr>
      <vt:lpstr>Retrieving current location from Android Location services</vt:lpstr>
      <vt:lpstr>Retrieving current location from Android Location services</vt:lpstr>
      <vt:lpstr>Tracking User Location</vt:lpstr>
      <vt:lpstr>Tracking User Location</vt:lpstr>
      <vt:lpstr>Retrieving Location Address</vt:lpstr>
      <vt:lpstr>Retrieving Location Address</vt:lpstr>
      <vt:lpstr>Retrieving Location Address</vt:lpstr>
      <vt:lpstr>MAPS</vt:lpstr>
      <vt:lpstr>Create a Google Maps project</vt:lpstr>
      <vt:lpstr>Create a Google Maps project</vt:lpstr>
      <vt:lpstr>Get a Google Maps API key</vt:lpstr>
      <vt:lpstr>Get a Google Maps API key</vt:lpstr>
      <vt:lpstr>Hello Map! Take a look at the code</vt:lpstr>
      <vt:lpstr>The maps activity Java file</vt:lpstr>
      <vt:lpstr>Connect an Android device</vt:lpstr>
      <vt:lpstr>Sensors</vt:lpstr>
      <vt:lpstr>common device sensors</vt:lpstr>
      <vt:lpstr>common device sensors</vt:lpstr>
      <vt:lpstr>common device sensors</vt:lpstr>
      <vt:lpstr>common device sensors</vt:lpstr>
      <vt:lpstr>common device sensors</vt:lpstr>
      <vt:lpstr>common device sensors</vt:lpstr>
      <vt:lpstr>ANDROID SENSOR FRAMEWORK  </vt:lpstr>
      <vt:lpstr>Monitoring Sensors</vt:lpstr>
      <vt:lpstr>PowerPoint Presentation</vt:lpstr>
      <vt:lpstr>PowerPoint Presentation</vt:lpstr>
      <vt:lpstr>MOTION SENSORS</vt:lpstr>
      <vt:lpstr>MOTION SENSORS</vt:lpstr>
      <vt:lpstr>MOTION SENSORS</vt:lpstr>
      <vt:lpstr>POSITION SENSORS</vt:lpstr>
      <vt:lpstr>POSITION SENSORS</vt:lpstr>
      <vt:lpstr>POSITION SENSORS</vt:lpstr>
      <vt:lpstr>ENVIRONMENT SENSORS</vt:lpstr>
      <vt:lpstr>ENVIRONMENT SENSORS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Workshop on Android Application Development</dc:title>
  <dc:creator>Manoj MV</dc:creator>
  <cp:lastModifiedBy>Manoj MV</cp:lastModifiedBy>
  <cp:revision>2</cp:revision>
  <dcterms:created xsi:type="dcterms:W3CDTF">2020-04-16T05:54:13Z</dcterms:created>
  <dcterms:modified xsi:type="dcterms:W3CDTF">2020-04-22T10:23:55Z</dcterms:modified>
</cp:coreProperties>
</file>